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handoutMasterIdLst>
    <p:handoutMasterId r:id="rId6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19" r:id="rId45"/>
    <p:sldId id="320" r:id="rId46"/>
    <p:sldId id="321" r:id="rId47"/>
    <p:sldId id="302" r:id="rId48"/>
    <p:sldId id="303" r:id="rId49"/>
    <p:sldId id="304" r:id="rId50"/>
    <p:sldId id="305" r:id="rId51"/>
    <p:sldId id="306" r:id="rId52"/>
    <p:sldId id="307" r:id="rId53"/>
    <p:sldId id="308" r:id="rId54"/>
    <p:sldId id="309" r:id="rId55"/>
    <p:sldId id="322" r:id="rId56"/>
    <p:sldId id="323" r:id="rId57"/>
    <p:sldId id="325" r:id="rId58"/>
    <p:sldId id="310" r:id="rId59"/>
    <p:sldId id="314" r:id="rId60"/>
    <p:sldId id="315" r:id="rId61"/>
    <p:sldId id="316" r:id="rId62"/>
    <p:sldId id="317" r:id="rId63"/>
    <p:sldId id="318" r:id="rId64"/>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1" d="100"/>
          <a:sy n="81" d="100"/>
        </p:scale>
        <p:origin x="-1498" y="-77"/>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C1B6FC2-95B2-4EA8-B8B7-4E299B15103A}" type="datetimeFigureOut">
              <a:rPr lang="zh-CN" altLang="en-US" smtClean="0"/>
              <a:pPr/>
              <a:t>2023/12/18</a:t>
            </a:fld>
            <a:endParaRPr lang="zh-CN" altLang="en-US"/>
          </a:p>
        </p:txBody>
      </p:sp>
      <p:sp>
        <p:nvSpPr>
          <p:cNvPr id="4" name="页脚占位符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F5C15A6A-D46C-4813-AC91-94850B2E335B}" type="slidenum">
              <a:rPr lang="zh-CN" altLang="en-US" smtClean="0"/>
              <a:pPr/>
              <a:t>‹#›</a:t>
            </a:fld>
            <a:endParaRPr lang="zh-CN" altLang="en-US"/>
          </a:p>
        </p:txBody>
      </p:sp>
    </p:spTree>
    <p:extLst>
      <p:ext uri="{BB962C8B-B14F-4D97-AF65-F5344CB8AC3E}">
        <p14:creationId xmlns:p14="http://schemas.microsoft.com/office/powerpoint/2010/main" xmlns="" val="3726364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112557C-7D26-43FD-A02F-9FD4B6F27526}" type="datetimeFigureOut">
              <a:rPr lang="zh-CN" altLang="en-US" smtClean="0"/>
              <a:pPr/>
              <a:t>2023/12/18</a:t>
            </a:fld>
            <a:endParaRPr lang="zh-CN" altLang="en-US"/>
          </a:p>
        </p:txBody>
      </p:sp>
      <p:sp>
        <p:nvSpPr>
          <p:cNvPr id="4" name="幻灯片图像占位符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17F4DD2-6A51-4BEA-AC27-C38566F23436}" type="slidenum">
              <a:rPr lang="zh-CN" altLang="en-US" smtClean="0"/>
              <a:pPr/>
              <a:t>‹#›</a:t>
            </a:fld>
            <a:endParaRPr lang="zh-CN" altLang="en-US"/>
          </a:p>
        </p:txBody>
      </p:sp>
    </p:spTree>
    <p:extLst>
      <p:ext uri="{BB962C8B-B14F-4D97-AF65-F5344CB8AC3E}">
        <p14:creationId xmlns:p14="http://schemas.microsoft.com/office/powerpoint/2010/main" xmlns="" val="381080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F4DD2-6A51-4BEA-AC27-C38566F23436}" type="slidenum">
              <a:rPr lang="zh-CN" altLang="en-US" smtClean="0"/>
              <a:pPr/>
              <a:t>2</a:t>
            </a:fld>
            <a:endParaRPr lang="zh-CN" altLang="en-US"/>
          </a:p>
        </p:txBody>
      </p:sp>
    </p:spTree>
    <p:extLst>
      <p:ext uri="{BB962C8B-B14F-4D97-AF65-F5344CB8AC3E}">
        <p14:creationId xmlns:p14="http://schemas.microsoft.com/office/powerpoint/2010/main" xmlns="" val="326096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F4DD2-6A51-4BEA-AC27-C38566F23436}" type="slidenum">
              <a:rPr lang="zh-CN" altLang="en-US" smtClean="0"/>
              <a:pPr/>
              <a:t>54</a:t>
            </a:fld>
            <a:endParaRPr lang="zh-CN" altLang="en-US"/>
          </a:p>
        </p:txBody>
      </p:sp>
    </p:spTree>
    <p:extLst>
      <p:ext uri="{BB962C8B-B14F-4D97-AF65-F5344CB8AC3E}">
        <p14:creationId xmlns:p14="http://schemas.microsoft.com/office/powerpoint/2010/main" xmlns="" val="370029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F4DD2-6A51-4BEA-AC27-C38566F23436}" type="slidenum">
              <a:rPr lang="zh-CN" altLang="en-US" smtClean="0"/>
              <a:pPr/>
              <a:t>55</a:t>
            </a:fld>
            <a:endParaRPr lang="zh-CN" altLang="en-US"/>
          </a:p>
        </p:txBody>
      </p:sp>
    </p:spTree>
    <p:extLst>
      <p:ext uri="{BB962C8B-B14F-4D97-AF65-F5344CB8AC3E}">
        <p14:creationId xmlns:p14="http://schemas.microsoft.com/office/powerpoint/2010/main" xmlns="" val="63200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86939" y="681354"/>
            <a:ext cx="4770120" cy="39115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FFFF00"/>
                </a:solidFill>
                <a:latin typeface="黑体"/>
                <a:cs typeface="黑体"/>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黑体"/>
                <a:cs typeface="黑体"/>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FFFF00"/>
                </a:solidFill>
                <a:latin typeface="黑体"/>
                <a:cs typeface="黑体"/>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FFFF00"/>
                </a:solidFill>
                <a:latin typeface="黑体"/>
                <a:cs typeface="黑体"/>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60008"/>
            <a:ext cx="9144000" cy="698500"/>
          </a:xfrm>
          <a:custGeom>
            <a:avLst/>
            <a:gdLst/>
            <a:ahLst/>
            <a:cxnLst/>
            <a:rect l="l" t="t" r="r" b="b"/>
            <a:pathLst>
              <a:path w="9144000" h="698500">
                <a:moveTo>
                  <a:pt x="0" y="0"/>
                </a:moveTo>
                <a:lnTo>
                  <a:pt x="9144000" y="0"/>
                </a:lnTo>
                <a:lnTo>
                  <a:pt x="9144000" y="697991"/>
                </a:lnTo>
                <a:lnTo>
                  <a:pt x="0" y="697991"/>
                </a:lnTo>
                <a:lnTo>
                  <a:pt x="0" y="0"/>
                </a:lnTo>
                <a:close/>
              </a:path>
            </a:pathLst>
          </a:custGeom>
          <a:solidFill>
            <a:srgbClr val="B1B1B1"/>
          </a:solidFill>
        </p:spPr>
        <p:txBody>
          <a:bodyPr wrap="square" lIns="0" tIns="0" rIns="0" bIns="0" rtlCol="0"/>
          <a:lstStyle/>
          <a:p>
            <a:endParaRPr/>
          </a:p>
        </p:txBody>
      </p:sp>
      <p:sp>
        <p:nvSpPr>
          <p:cNvPr id="17" name="bk object 17"/>
          <p:cNvSpPr/>
          <p:nvPr/>
        </p:nvSpPr>
        <p:spPr>
          <a:xfrm>
            <a:off x="717304" y="205394"/>
            <a:ext cx="2647331" cy="247224"/>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745865" y="729615"/>
            <a:ext cx="1652270" cy="514350"/>
          </a:xfrm>
          <a:prstGeom prst="rect">
            <a:avLst/>
          </a:prstGeom>
        </p:spPr>
        <p:txBody>
          <a:bodyPr wrap="square" lIns="0" tIns="0" rIns="0" bIns="0">
            <a:spAutoFit/>
          </a:bodyPr>
          <a:lstStyle>
            <a:lvl1pPr>
              <a:defRPr sz="3200" b="0" i="0">
                <a:solidFill>
                  <a:srgbClr val="FFFF00"/>
                </a:solidFill>
                <a:latin typeface="黑体"/>
                <a:cs typeface="黑体"/>
              </a:defRPr>
            </a:lvl1pPr>
          </a:lstStyle>
          <a:p>
            <a:endParaRPr/>
          </a:p>
        </p:txBody>
      </p:sp>
      <p:sp>
        <p:nvSpPr>
          <p:cNvPr id="3" name="Holder 3"/>
          <p:cNvSpPr>
            <a:spLocks noGrp="1"/>
          </p:cNvSpPr>
          <p:nvPr>
            <p:ph type="body" idx="1"/>
          </p:nvPr>
        </p:nvSpPr>
        <p:spPr>
          <a:xfrm>
            <a:off x="700087" y="1362202"/>
            <a:ext cx="7743825" cy="4323080"/>
          </a:xfrm>
          <a:prstGeom prst="rect">
            <a:avLst/>
          </a:prstGeom>
        </p:spPr>
        <p:txBody>
          <a:bodyPr wrap="square" lIns="0" tIns="0" rIns="0" bIns="0">
            <a:spAutoFit/>
          </a:bodyPr>
          <a:lstStyle>
            <a:lvl1pPr>
              <a:defRPr sz="2000" b="0" i="0">
                <a:solidFill>
                  <a:schemeClr val="tx1"/>
                </a:solidFill>
                <a:latin typeface="黑体"/>
                <a:cs typeface="黑体"/>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pPr/>
              <a:t>12/18/2023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93725"/>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1219200" y="662305"/>
            <a:ext cx="7010400" cy="505908"/>
          </a:xfrm>
          <a:prstGeom prst="rect">
            <a:avLst/>
          </a:prstGeom>
        </p:spPr>
        <p:txBody>
          <a:bodyPr vert="horz" wrap="square" lIns="0" tIns="13335" rIns="0" bIns="0" rtlCol="0">
            <a:spAutoFit/>
          </a:bodyPr>
          <a:lstStyle/>
          <a:p>
            <a:pPr marL="12700" algn="ctr">
              <a:lnSpc>
                <a:spcPct val="100000"/>
              </a:lnSpc>
              <a:spcBef>
                <a:spcPts val="105"/>
              </a:spcBef>
            </a:pPr>
            <a:r>
              <a:rPr lang="zh-CN" altLang="en-US" dirty="0">
                <a:latin typeface="黑体" panose="02010609060101010101" pitchFamily="49" charset="-122"/>
                <a:ea typeface="黑体" panose="02010609060101010101" pitchFamily="49" charset="-122"/>
              </a:rPr>
              <a:t>电站锅炉</a:t>
            </a:r>
            <a:r>
              <a:rPr dirty="0" err="1">
                <a:latin typeface="黑体" panose="02010609060101010101" pitchFamily="49" charset="-122"/>
                <a:ea typeface="黑体" panose="02010609060101010101" pitchFamily="49" charset="-122"/>
              </a:rPr>
              <a:t>耦合燃料发电</a:t>
            </a:r>
            <a:r>
              <a:rPr lang="zh-CN" altLang="en-US" dirty="0">
                <a:latin typeface="黑体" panose="02010609060101010101" pitchFamily="49" charset="-122"/>
                <a:ea typeface="黑体" panose="02010609060101010101" pitchFamily="49" charset="-122"/>
              </a:rPr>
              <a:t>及</a:t>
            </a:r>
            <a:r>
              <a:rPr dirty="0" err="1" smtClean="0"/>
              <a:t>配煤掺烧技</a:t>
            </a:r>
            <a:r>
              <a:rPr spc="5" dirty="0" err="1" smtClean="0"/>
              <a:t>术</a:t>
            </a:r>
            <a:endParaRPr spc="5" dirty="0"/>
          </a:p>
        </p:txBody>
      </p:sp>
      <p:sp>
        <p:nvSpPr>
          <p:cNvPr id="4" name="object 4"/>
          <p:cNvSpPr/>
          <p:nvPr/>
        </p:nvSpPr>
        <p:spPr>
          <a:xfrm>
            <a:off x="0" y="1714500"/>
            <a:ext cx="9144000" cy="459638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643371" y="5526023"/>
            <a:ext cx="3500754" cy="784860"/>
          </a:xfrm>
          <a:custGeom>
            <a:avLst/>
            <a:gdLst/>
            <a:ahLst/>
            <a:cxnLst/>
            <a:rect l="l" t="t" r="r" b="b"/>
            <a:pathLst>
              <a:path w="3500754" h="784860">
                <a:moveTo>
                  <a:pt x="0" y="0"/>
                </a:moveTo>
                <a:lnTo>
                  <a:pt x="3500628" y="0"/>
                </a:lnTo>
                <a:lnTo>
                  <a:pt x="3500628" y="784860"/>
                </a:lnTo>
                <a:lnTo>
                  <a:pt x="0" y="784860"/>
                </a:lnTo>
                <a:lnTo>
                  <a:pt x="0" y="0"/>
                </a:lnTo>
                <a:close/>
              </a:path>
            </a:pathLst>
          </a:custGeom>
          <a:solidFill>
            <a:srgbClr val="3366CC"/>
          </a:solidFill>
        </p:spPr>
        <p:txBody>
          <a:bodyPr wrap="square" lIns="0" tIns="0" rIns="0" bIns="0" rtlCol="0"/>
          <a:lstStyle/>
          <a:p>
            <a:endParaRPr/>
          </a:p>
        </p:txBody>
      </p:sp>
      <p:sp>
        <p:nvSpPr>
          <p:cNvPr id="6" name="object 6"/>
          <p:cNvSpPr txBox="1"/>
          <p:nvPr/>
        </p:nvSpPr>
        <p:spPr>
          <a:xfrm>
            <a:off x="5643371" y="5526023"/>
            <a:ext cx="3500754" cy="686085"/>
          </a:xfrm>
          <a:prstGeom prst="rect">
            <a:avLst/>
          </a:prstGeom>
          <a:solidFill>
            <a:srgbClr val="3366CC"/>
          </a:solidFill>
        </p:spPr>
        <p:txBody>
          <a:bodyPr vert="horz" wrap="square" lIns="0" tIns="31750" rIns="0" bIns="0" rtlCol="0">
            <a:spAutoFit/>
          </a:bodyPr>
          <a:lstStyle/>
          <a:p>
            <a:pPr algn="ctr">
              <a:lnSpc>
                <a:spcPct val="100000"/>
              </a:lnSpc>
              <a:spcBef>
                <a:spcPts val="250"/>
              </a:spcBef>
            </a:pPr>
            <a:r>
              <a:rPr sz="2000" dirty="0" err="1">
                <a:solidFill>
                  <a:srgbClr val="FFFF00"/>
                </a:solidFill>
                <a:latin typeface="黑体"/>
                <a:cs typeface="黑体"/>
              </a:rPr>
              <a:t>西安热工研究</a:t>
            </a:r>
            <a:r>
              <a:rPr sz="2000" spc="5" dirty="0" err="1">
                <a:solidFill>
                  <a:srgbClr val="FFFF00"/>
                </a:solidFill>
                <a:latin typeface="黑体"/>
                <a:cs typeface="黑体"/>
              </a:rPr>
              <a:t>院</a:t>
            </a:r>
            <a:r>
              <a:rPr sz="2000" spc="-50" dirty="0">
                <a:solidFill>
                  <a:srgbClr val="FFFF00"/>
                </a:solidFill>
                <a:latin typeface="黑体"/>
                <a:cs typeface="黑体"/>
              </a:rPr>
              <a:t> </a:t>
            </a:r>
            <a:endParaRPr lang="en-US" sz="2000" spc="-50" dirty="0" smtClean="0">
              <a:solidFill>
                <a:srgbClr val="FFFF00"/>
              </a:solidFill>
              <a:latin typeface="黑体"/>
              <a:cs typeface="黑体"/>
            </a:endParaRPr>
          </a:p>
          <a:p>
            <a:pPr algn="ctr">
              <a:lnSpc>
                <a:spcPct val="100000"/>
              </a:lnSpc>
              <a:spcBef>
                <a:spcPts val="250"/>
              </a:spcBef>
            </a:pPr>
            <a:r>
              <a:rPr lang="zh-CN" altLang="en-US" sz="2000" dirty="0" smtClean="0">
                <a:solidFill>
                  <a:srgbClr val="FFFF00"/>
                </a:solidFill>
                <a:latin typeface="黑体" panose="02010609060101010101" pitchFamily="49" charset="-122"/>
                <a:ea typeface="黑体" panose="02010609060101010101" pitchFamily="49" charset="-122"/>
                <a:cs typeface="黑体"/>
              </a:rPr>
              <a:t>徐远纲</a:t>
            </a:r>
            <a:r>
              <a:rPr sz="2000" spc="-15" dirty="0" smtClean="0">
                <a:solidFill>
                  <a:srgbClr val="FFFF00"/>
                </a:solidFill>
                <a:latin typeface="黑体"/>
                <a:cs typeface="黑体"/>
              </a:rPr>
              <a:t> </a:t>
            </a:r>
            <a:r>
              <a:rPr lang="en-US" sz="2000" spc="-5" dirty="0" smtClean="0">
                <a:solidFill>
                  <a:srgbClr val="FFFF00"/>
                </a:solidFill>
                <a:latin typeface="黑体"/>
                <a:cs typeface="黑体"/>
              </a:rPr>
              <a:t>17792606678</a:t>
            </a:r>
            <a:endParaRPr sz="2000" dirty="0">
              <a:latin typeface="黑体"/>
              <a:cs typeface="黑体"/>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8852" y="1284903"/>
            <a:ext cx="7207884" cy="4284980"/>
          </a:xfrm>
          <a:prstGeom prst="rect">
            <a:avLst/>
          </a:prstGeom>
        </p:spPr>
        <p:txBody>
          <a:bodyPr vert="horz" wrap="square" lIns="0" tIns="182880" rIns="0" bIns="0" rtlCol="0">
            <a:spAutoFit/>
          </a:bodyPr>
          <a:lstStyle/>
          <a:p>
            <a:pPr marL="355600" indent="-342900">
              <a:lnSpc>
                <a:spcPct val="100000"/>
              </a:lnSpc>
              <a:spcBef>
                <a:spcPts val="1440"/>
              </a:spcBef>
              <a:buFont typeface="Wingdings"/>
              <a:buChar char=""/>
              <a:tabLst>
                <a:tab pos="355600" algn="l"/>
              </a:tabLst>
            </a:pPr>
            <a:r>
              <a:rPr sz="2200" dirty="0">
                <a:solidFill>
                  <a:srgbClr val="FF0000"/>
                </a:solidFill>
                <a:latin typeface="黑体"/>
                <a:cs typeface="黑体"/>
              </a:rPr>
              <a:t>间断性掺烧方</a:t>
            </a:r>
            <a:r>
              <a:rPr sz="2200" spc="-5" dirty="0">
                <a:solidFill>
                  <a:srgbClr val="FF0000"/>
                </a:solidFill>
                <a:latin typeface="黑体"/>
                <a:cs typeface="黑体"/>
              </a:rPr>
              <a:t>式</a:t>
            </a:r>
            <a:endParaRPr sz="2200">
              <a:latin typeface="黑体"/>
              <a:cs typeface="黑体"/>
            </a:endParaRPr>
          </a:p>
          <a:p>
            <a:pPr marL="1097915" marR="5080" lvl="1" indent="-342900">
              <a:lnSpc>
                <a:spcPct val="150000"/>
              </a:lnSpc>
              <a:spcBef>
                <a:spcPts val="35"/>
              </a:spcBef>
              <a:buFont typeface="Wingdings"/>
              <a:buChar char=""/>
              <a:tabLst>
                <a:tab pos="1097915" algn="l"/>
                <a:tab pos="1098550" algn="l"/>
              </a:tabLst>
            </a:pPr>
            <a:r>
              <a:rPr sz="2000" dirty="0">
                <a:solidFill>
                  <a:srgbClr val="03060B"/>
                </a:solidFill>
                <a:latin typeface="黑体"/>
                <a:cs typeface="黑体"/>
              </a:rPr>
              <a:t>指锅炉在一定时间内燃用某煤种后，再燃用另外一种煤 种一定时间，如此循环燃烧，也称周期性掺烧方式</a:t>
            </a:r>
            <a:r>
              <a:rPr sz="2000" spc="5" dirty="0">
                <a:solidFill>
                  <a:srgbClr val="03060B"/>
                </a:solidFill>
                <a:latin typeface="黑体"/>
                <a:cs typeface="黑体"/>
              </a:rPr>
              <a:t>。</a:t>
            </a:r>
            <a:endParaRPr sz="2000">
              <a:latin typeface="黑体"/>
              <a:cs typeface="黑体"/>
            </a:endParaRPr>
          </a:p>
          <a:p>
            <a:pPr marL="355600" indent="-342900">
              <a:lnSpc>
                <a:spcPct val="100000"/>
              </a:lnSpc>
              <a:spcBef>
                <a:spcPts val="1285"/>
              </a:spcBef>
              <a:buFont typeface="Wingdings"/>
              <a:buChar char=""/>
              <a:tabLst>
                <a:tab pos="355600" algn="l"/>
              </a:tabLst>
            </a:pPr>
            <a:r>
              <a:rPr sz="2200" dirty="0">
                <a:solidFill>
                  <a:srgbClr val="FF0000"/>
                </a:solidFill>
                <a:latin typeface="黑体"/>
                <a:cs typeface="黑体"/>
              </a:rPr>
              <a:t>炉外预混掺烧方</a:t>
            </a:r>
            <a:r>
              <a:rPr sz="2200" spc="-5" dirty="0">
                <a:solidFill>
                  <a:srgbClr val="FF0000"/>
                </a:solidFill>
                <a:latin typeface="黑体"/>
                <a:cs typeface="黑体"/>
              </a:rPr>
              <a:t>式</a:t>
            </a:r>
            <a:endParaRPr sz="2200">
              <a:latin typeface="黑体"/>
              <a:cs typeface="黑体"/>
            </a:endParaRPr>
          </a:p>
          <a:p>
            <a:pPr marL="1097915" marR="5080" lvl="1" indent="-342900">
              <a:lnSpc>
                <a:spcPct val="150000"/>
              </a:lnSpc>
              <a:spcBef>
                <a:spcPts val="35"/>
              </a:spcBef>
              <a:buFont typeface="Wingdings"/>
              <a:buChar char=""/>
              <a:tabLst>
                <a:tab pos="1097915" algn="l"/>
                <a:tab pos="1098550" algn="l"/>
              </a:tabLst>
            </a:pPr>
            <a:r>
              <a:rPr sz="2000" dirty="0">
                <a:solidFill>
                  <a:srgbClr val="03060B"/>
                </a:solidFill>
                <a:latin typeface="黑体"/>
                <a:cs typeface="黑体"/>
              </a:rPr>
              <a:t>将两种或两种以上入厂煤预先进行掺混，再送入锅炉燃 烧的方式</a:t>
            </a:r>
            <a:r>
              <a:rPr sz="2000" spc="5" dirty="0">
                <a:solidFill>
                  <a:srgbClr val="03060B"/>
                </a:solidFill>
                <a:latin typeface="黑体"/>
                <a:cs typeface="黑体"/>
              </a:rPr>
              <a:t>。</a:t>
            </a:r>
            <a:endParaRPr sz="2000">
              <a:latin typeface="黑体"/>
              <a:cs typeface="黑体"/>
            </a:endParaRPr>
          </a:p>
          <a:p>
            <a:pPr marL="355600" indent="-342900">
              <a:lnSpc>
                <a:spcPct val="100000"/>
              </a:lnSpc>
              <a:spcBef>
                <a:spcPts val="1285"/>
              </a:spcBef>
              <a:buFont typeface="Wingdings"/>
              <a:buChar char=""/>
              <a:tabLst>
                <a:tab pos="355600" algn="l"/>
              </a:tabLst>
            </a:pPr>
            <a:r>
              <a:rPr sz="2200" dirty="0">
                <a:solidFill>
                  <a:srgbClr val="FF0000"/>
                </a:solidFill>
                <a:latin typeface="黑体"/>
                <a:cs typeface="黑体"/>
              </a:rPr>
              <a:t>分磨掺烧方</a:t>
            </a:r>
            <a:r>
              <a:rPr sz="2200" spc="-5" dirty="0">
                <a:solidFill>
                  <a:srgbClr val="FF0000"/>
                </a:solidFill>
                <a:latin typeface="黑体"/>
                <a:cs typeface="黑体"/>
              </a:rPr>
              <a:t>式</a:t>
            </a:r>
            <a:endParaRPr sz="2200">
              <a:latin typeface="黑体"/>
              <a:cs typeface="黑体"/>
            </a:endParaRPr>
          </a:p>
          <a:p>
            <a:pPr marL="1097915" marR="5080" lvl="1" indent="-342900">
              <a:lnSpc>
                <a:spcPct val="150000"/>
              </a:lnSpc>
              <a:spcBef>
                <a:spcPts val="35"/>
              </a:spcBef>
              <a:buFont typeface="Wingdings"/>
              <a:buChar char=""/>
              <a:tabLst>
                <a:tab pos="1097915" algn="l"/>
                <a:tab pos="1098550" algn="l"/>
              </a:tabLst>
            </a:pPr>
            <a:r>
              <a:rPr sz="2000" dirty="0">
                <a:solidFill>
                  <a:srgbClr val="03060B"/>
                </a:solidFill>
                <a:latin typeface="黑体"/>
                <a:cs typeface="黑体"/>
              </a:rPr>
              <a:t>不同入厂煤由不同磨煤机磨制，并由相对应的燃烧器燃 用该煤种，不同煤种在炉内边燃烧边混合的掺烧方式</a:t>
            </a:r>
            <a:r>
              <a:rPr sz="2000" spc="5" dirty="0">
                <a:solidFill>
                  <a:srgbClr val="03060B"/>
                </a:solidFill>
                <a:latin typeface="黑体"/>
                <a:cs typeface="黑体"/>
              </a:rPr>
              <a:t>。</a:t>
            </a:r>
            <a:endParaRPr sz="2000">
              <a:latin typeface="黑体"/>
              <a:cs typeface="黑体"/>
            </a:endParaRPr>
          </a:p>
        </p:txBody>
      </p:sp>
      <p:sp>
        <p:nvSpPr>
          <p:cNvPr id="3" name="object 3"/>
          <p:cNvSpPr/>
          <p:nvPr/>
        </p:nvSpPr>
        <p:spPr>
          <a:xfrm>
            <a:off x="0" y="539495"/>
            <a:ext cx="9144000" cy="657225"/>
          </a:xfrm>
          <a:custGeom>
            <a:avLst/>
            <a:gdLst/>
            <a:ahLst/>
            <a:cxnLst/>
            <a:rect l="l" t="t" r="r" b="b"/>
            <a:pathLst>
              <a:path w="9144000" h="657225">
                <a:moveTo>
                  <a:pt x="0" y="0"/>
                </a:moveTo>
                <a:lnTo>
                  <a:pt x="9144000" y="0"/>
                </a:lnTo>
                <a:lnTo>
                  <a:pt x="9144000" y="656843"/>
                </a:lnTo>
                <a:lnTo>
                  <a:pt x="0" y="656843"/>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340100" y="716279"/>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t>三种主要掺烧方式</a:t>
            </a:r>
            <a:endParaRPr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4002" y="1486852"/>
            <a:ext cx="8808085" cy="4171950"/>
          </a:xfrm>
          <a:prstGeom prst="rect">
            <a:avLst/>
          </a:prstGeom>
        </p:spPr>
        <p:txBody>
          <a:bodyPr vert="horz" wrap="square" lIns="0" tIns="13335" rIns="0" bIns="0" rtlCol="0">
            <a:spAutoFit/>
          </a:bodyPr>
          <a:lstStyle/>
          <a:p>
            <a:pPr marL="50800">
              <a:lnSpc>
                <a:spcPct val="100000"/>
              </a:lnSpc>
              <a:spcBef>
                <a:spcPts val="105"/>
              </a:spcBef>
              <a:tabLst>
                <a:tab pos="659765" algn="l"/>
              </a:tabLst>
            </a:pPr>
            <a:r>
              <a:rPr sz="1600" spc="-5" dirty="0">
                <a:latin typeface="黑体"/>
                <a:cs typeface="黑体"/>
              </a:rPr>
              <a:t>①	</a:t>
            </a:r>
            <a:r>
              <a:rPr sz="2000" dirty="0">
                <a:latin typeface="黑体"/>
                <a:cs typeface="黑体"/>
              </a:rPr>
              <a:t>一般用在电厂供煤比较困难或煤场较小，不便存放的情况下</a:t>
            </a:r>
            <a:r>
              <a:rPr sz="2000" spc="5" dirty="0">
                <a:latin typeface="黑体"/>
                <a:cs typeface="黑体"/>
              </a:rPr>
              <a:t>；</a:t>
            </a:r>
            <a:endParaRPr sz="2000">
              <a:latin typeface="黑体"/>
              <a:cs typeface="黑体"/>
            </a:endParaRPr>
          </a:p>
          <a:p>
            <a:pPr marL="50800">
              <a:lnSpc>
                <a:spcPct val="100000"/>
              </a:lnSpc>
              <a:spcBef>
                <a:spcPts val="1680"/>
              </a:spcBef>
              <a:tabLst>
                <a:tab pos="659765" algn="l"/>
              </a:tabLst>
            </a:pPr>
            <a:r>
              <a:rPr sz="1600" spc="-5" dirty="0">
                <a:latin typeface="黑体"/>
                <a:cs typeface="黑体"/>
              </a:rPr>
              <a:t>②	</a:t>
            </a:r>
            <a:r>
              <a:rPr sz="2000" dirty="0">
                <a:latin typeface="黑体"/>
                <a:cs typeface="黑体"/>
              </a:rPr>
              <a:t>采用这种掺烧方式的电厂一般对来煤随到随烧</a:t>
            </a:r>
            <a:r>
              <a:rPr sz="2000" spc="-5" dirty="0">
                <a:latin typeface="黑体"/>
                <a:cs typeface="黑体"/>
              </a:rPr>
              <a:t>,</a:t>
            </a:r>
            <a:r>
              <a:rPr sz="2000" dirty="0">
                <a:latin typeface="黑体"/>
                <a:cs typeface="黑体"/>
              </a:rPr>
              <a:t>但应有计划性和技术方</a:t>
            </a:r>
            <a:r>
              <a:rPr sz="2000" spc="5" dirty="0">
                <a:latin typeface="黑体"/>
                <a:cs typeface="黑体"/>
              </a:rPr>
              <a:t>案</a:t>
            </a:r>
            <a:endParaRPr sz="2000">
              <a:latin typeface="黑体"/>
              <a:cs typeface="黑体"/>
            </a:endParaRPr>
          </a:p>
          <a:p>
            <a:pPr marL="660400">
              <a:lnSpc>
                <a:spcPct val="100000"/>
              </a:lnSpc>
              <a:spcBef>
                <a:spcPts val="1200"/>
              </a:spcBef>
            </a:pPr>
            <a:r>
              <a:rPr sz="2000" dirty="0">
                <a:latin typeface="黑体"/>
                <a:cs typeface="黑体"/>
              </a:rPr>
              <a:t>，否则就不能称之为“掺烧”；</a:t>
            </a:r>
            <a:endParaRPr sz="2000">
              <a:latin typeface="黑体"/>
              <a:cs typeface="黑体"/>
            </a:endParaRPr>
          </a:p>
          <a:p>
            <a:pPr marL="660400" marR="265430" indent="-609600">
              <a:lnSpc>
                <a:spcPct val="150000"/>
              </a:lnSpc>
              <a:spcBef>
                <a:spcPts val="480"/>
              </a:spcBef>
              <a:tabLst>
                <a:tab pos="659765" algn="l"/>
              </a:tabLst>
            </a:pPr>
            <a:r>
              <a:rPr sz="1600" spc="-5" dirty="0">
                <a:latin typeface="黑体"/>
                <a:cs typeface="黑体"/>
              </a:rPr>
              <a:t>③	</a:t>
            </a:r>
            <a:r>
              <a:rPr sz="2000" dirty="0">
                <a:latin typeface="黑体"/>
                <a:cs typeface="黑体"/>
              </a:rPr>
              <a:t>煤质（挥发分、热值等）差异大可能影响燃烧稳定性、经济性而不宜采 用该方式</a:t>
            </a:r>
            <a:r>
              <a:rPr sz="2000" spc="5" dirty="0">
                <a:latin typeface="黑体"/>
                <a:cs typeface="黑体"/>
              </a:rPr>
              <a:t>；</a:t>
            </a:r>
            <a:endParaRPr sz="2000">
              <a:latin typeface="黑体"/>
              <a:cs typeface="黑体"/>
            </a:endParaRPr>
          </a:p>
          <a:p>
            <a:pPr marL="636905" marR="55880" indent="-586740">
              <a:lnSpc>
                <a:spcPct val="146600"/>
              </a:lnSpc>
              <a:spcBef>
                <a:spcPts val="405"/>
              </a:spcBef>
              <a:tabLst>
                <a:tab pos="659765" algn="l"/>
              </a:tabLst>
            </a:pPr>
            <a:r>
              <a:rPr sz="1600" spc="-5" dirty="0">
                <a:latin typeface="黑体"/>
                <a:cs typeface="黑体"/>
              </a:rPr>
              <a:t>④		</a:t>
            </a:r>
            <a:r>
              <a:rPr sz="2000" dirty="0">
                <a:latin typeface="黑体"/>
                <a:cs typeface="黑体"/>
              </a:rPr>
              <a:t>特别是当煤灰中铁、钙、钠等元素含量大（</a:t>
            </a:r>
            <a:r>
              <a:rPr sz="2000" spc="-185" dirty="0">
                <a:latin typeface="黑体"/>
                <a:cs typeface="黑体"/>
              </a:rPr>
              <a:t>如</a:t>
            </a:r>
            <a:r>
              <a:rPr sz="2100" i="1" spc="-235" dirty="0">
                <a:latin typeface="黑体"/>
                <a:cs typeface="黑体"/>
              </a:rPr>
              <a:t>Fe</a:t>
            </a:r>
            <a:r>
              <a:rPr sz="1950" spc="-352" baseline="-17094" dirty="0">
                <a:latin typeface="黑体"/>
                <a:cs typeface="黑体"/>
              </a:rPr>
              <a:t>2</a:t>
            </a:r>
            <a:r>
              <a:rPr sz="2100" i="1" spc="-235" dirty="0">
                <a:latin typeface="黑体"/>
                <a:cs typeface="黑体"/>
              </a:rPr>
              <a:t>O</a:t>
            </a:r>
            <a:r>
              <a:rPr sz="1950" spc="-352" baseline="-17094" dirty="0">
                <a:latin typeface="黑体"/>
                <a:cs typeface="黑体"/>
              </a:rPr>
              <a:t>3</a:t>
            </a:r>
            <a:r>
              <a:rPr sz="2000" spc="-235" dirty="0">
                <a:latin typeface="黑体"/>
                <a:cs typeface="黑体"/>
              </a:rPr>
              <a:t>＞8%，</a:t>
            </a:r>
            <a:r>
              <a:rPr sz="2100" i="1" spc="-235" dirty="0">
                <a:latin typeface="黑体"/>
                <a:cs typeface="黑体"/>
              </a:rPr>
              <a:t>CaO</a:t>
            </a:r>
            <a:r>
              <a:rPr sz="2000" spc="-235" dirty="0">
                <a:latin typeface="黑体"/>
                <a:cs typeface="黑体"/>
              </a:rPr>
              <a:t>＞20%，  </a:t>
            </a:r>
            <a:r>
              <a:rPr sz="2100" i="1" spc="-240" dirty="0">
                <a:latin typeface="黑体"/>
                <a:cs typeface="黑体"/>
              </a:rPr>
              <a:t>Na</a:t>
            </a:r>
            <a:r>
              <a:rPr sz="1950" spc="-359" baseline="-17094" dirty="0">
                <a:latin typeface="黑体"/>
                <a:cs typeface="黑体"/>
              </a:rPr>
              <a:t>2</a:t>
            </a:r>
            <a:r>
              <a:rPr sz="2100" i="1" spc="-240" dirty="0">
                <a:latin typeface="黑体"/>
                <a:cs typeface="黑体"/>
              </a:rPr>
              <a:t>O</a:t>
            </a:r>
            <a:r>
              <a:rPr sz="2000" spc="-240" dirty="0">
                <a:latin typeface="黑体"/>
                <a:cs typeface="黑体"/>
              </a:rPr>
              <a:t>＞3%）</a:t>
            </a:r>
            <a:r>
              <a:rPr sz="2000" dirty="0">
                <a:latin typeface="黑体"/>
                <a:cs typeface="黑体"/>
              </a:rPr>
              <a:t>时，或一种煤灰熔点较低时，应注意两方面的问题：其一，</a:t>
            </a:r>
            <a:r>
              <a:rPr sz="2000" spc="5" dirty="0">
                <a:latin typeface="黑体"/>
                <a:cs typeface="黑体"/>
              </a:rPr>
              <a:t>避 </a:t>
            </a:r>
            <a:r>
              <a:rPr sz="2000" dirty="0">
                <a:latin typeface="黑体"/>
                <a:cs typeface="黑体"/>
              </a:rPr>
              <a:t>免长期高负荷燃烧结渣煤。其二，注意煤种切换过程，防止由于换煤</a:t>
            </a:r>
            <a:r>
              <a:rPr sz="2000" spc="5" dirty="0">
                <a:latin typeface="黑体"/>
                <a:cs typeface="黑体"/>
              </a:rPr>
              <a:t>过 </a:t>
            </a:r>
            <a:r>
              <a:rPr sz="2000" dirty="0">
                <a:latin typeface="黑体"/>
                <a:cs typeface="黑体"/>
              </a:rPr>
              <a:t>程中燃烧温度场和煤灰化学成分的变化引起塌焦或结渣加重等现象</a:t>
            </a:r>
            <a:r>
              <a:rPr sz="2000" spc="5" dirty="0">
                <a:latin typeface="黑体"/>
                <a:cs typeface="黑体"/>
              </a:rPr>
              <a:t>。</a:t>
            </a:r>
            <a:endParaRPr sz="2000">
              <a:latin typeface="黑体"/>
              <a:cs typeface="黑体"/>
            </a:endParaRPr>
          </a:p>
        </p:txBody>
      </p:sp>
      <p:sp>
        <p:nvSpPr>
          <p:cNvPr id="3" name="object 3"/>
          <p:cNvSpPr/>
          <p:nvPr/>
        </p:nvSpPr>
        <p:spPr>
          <a:xfrm>
            <a:off x="0" y="541019"/>
            <a:ext cx="9144000" cy="657225"/>
          </a:xfrm>
          <a:custGeom>
            <a:avLst/>
            <a:gdLst/>
            <a:ahLst/>
            <a:cxnLst/>
            <a:rect l="l" t="t" r="r" b="b"/>
            <a:pathLst>
              <a:path w="9144000" h="657225">
                <a:moveTo>
                  <a:pt x="0" y="0"/>
                </a:moveTo>
                <a:lnTo>
                  <a:pt x="9144000" y="0"/>
                </a:lnTo>
                <a:lnTo>
                  <a:pt x="9144000" y="656843"/>
                </a:lnTo>
                <a:lnTo>
                  <a:pt x="0" y="656843"/>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492500" y="656907"/>
            <a:ext cx="21590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0F907"/>
                </a:solidFill>
              </a:rPr>
              <a:t>间断性掺烧方式</a:t>
            </a:r>
            <a:endParaRPr sz="2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590" y="1413827"/>
            <a:ext cx="8255634" cy="4232910"/>
          </a:xfrm>
          <a:prstGeom prst="rect">
            <a:avLst/>
          </a:prstGeom>
        </p:spPr>
        <p:txBody>
          <a:bodyPr vert="horz" wrap="square" lIns="0" tIns="13335" rIns="0" bIns="0" rtlCol="0">
            <a:spAutoFit/>
          </a:bodyPr>
          <a:lstStyle/>
          <a:p>
            <a:pPr marL="12700">
              <a:lnSpc>
                <a:spcPct val="100000"/>
              </a:lnSpc>
              <a:spcBef>
                <a:spcPts val="105"/>
              </a:spcBef>
              <a:tabLst>
                <a:tab pos="621665" algn="l"/>
              </a:tabLst>
            </a:pPr>
            <a:r>
              <a:rPr sz="1600" spc="-5" dirty="0">
                <a:latin typeface="黑体"/>
                <a:cs typeface="黑体"/>
              </a:rPr>
              <a:t>①	</a:t>
            </a:r>
            <a:r>
              <a:rPr sz="2000" dirty="0">
                <a:latin typeface="黑体"/>
                <a:cs typeface="黑体"/>
              </a:rPr>
              <a:t>对混煤设备和混煤控制要求较高，一般电厂实施困难</a:t>
            </a:r>
            <a:r>
              <a:rPr sz="2000" spc="5" dirty="0">
                <a:latin typeface="黑体"/>
                <a:cs typeface="黑体"/>
              </a:rPr>
              <a:t>；</a:t>
            </a:r>
            <a:endParaRPr sz="2000">
              <a:latin typeface="黑体"/>
              <a:cs typeface="黑体"/>
            </a:endParaRPr>
          </a:p>
          <a:p>
            <a:pPr marL="12700">
              <a:lnSpc>
                <a:spcPct val="100000"/>
              </a:lnSpc>
              <a:spcBef>
                <a:spcPts val="1680"/>
              </a:spcBef>
              <a:tabLst>
                <a:tab pos="621665" algn="l"/>
              </a:tabLst>
            </a:pPr>
            <a:r>
              <a:rPr sz="1600" spc="-5" dirty="0">
                <a:latin typeface="黑体"/>
                <a:cs typeface="黑体"/>
              </a:rPr>
              <a:t>②	</a:t>
            </a:r>
            <a:r>
              <a:rPr sz="2000" dirty="0">
                <a:latin typeface="黑体"/>
                <a:cs typeface="黑体"/>
              </a:rPr>
              <a:t>对结渣防治较为有效</a:t>
            </a:r>
            <a:r>
              <a:rPr sz="2000" spc="5" dirty="0">
                <a:latin typeface="黑体"/>
                <a:cs typeface="黑体"/>
              </a:rPr>
              <a:t>；</a:t>
            </a:r>
            <a:endParaRPr sz="2000">
              <a:latin typeface="黑体"/>
              <a:cs typeface="黑体"/>
            </a:endParaRPr>
          </a:p>
          <a:p>
            <a:pPr marL="622300" marR="5080" indent="-609600">
              <a:lnSpc>
                <a:spcPct val="150000"/>
              </a:lnSpc>
              <a:spcBef>
                <a:spcPts val="480"/>
              </a:spcBef>
              <a:tabLst>
                <a:tab pos="621665" algn="l"/>
              </a:tabLst>
            </a:pPr>
            <a:r>
              <a:rPr sz="1600" spc="-5" dirty="0">
                <a:latin typeface="黑体"/>
                <a:cs typeface="黑体"/>
              </a:rPr>
              <a:t>③	</a:t>
            </a:r>
            <a:r>
              <a:rPr sz="2000" dirty="0">
                <a:latin typeface="黑体"/>
                <a:cs typeface="黑体"/>
              </a:rPr>
              <a:t>在掺烧高水分褐煤时采用该方法对防止制粉系统爆炸有效，并能充分 利用各磨煤机的干燥能力，提高掺烧量</a:t>
            </a:r>
            <a:r>
              <a:rPr sz="2000" spc="5" dirty="0">
                <a:latin typeface="黑体"/>
                <a:cs typeface="黑体"/>
              </a:rPr>
              <a:t>。</a:t>
            </a:r>
            <a:endParaRPr sz="2000">
              <a:latin typeface="黑体"/>
              <a:cs typeface="黑体"/>
            </a:endParaRPr>
          </a:p>
          <a:p>
            <a:pPr marL="622300" marR="5080" indent="-609600">
              <a:lnSpc>
                <a:spcPct val="150000"/>
              </a:lnSpc>
              <a:spcBef>
                <a:spcPts val="480"/>
              </a:spcBef>
              <a:tabLst>
                <a:tab pos="621665" algn="l"/>
              </a:tabLst>
            </a:pPr>
            <a:r>
              <a:rPr sz="1600" spc="-5" dirty="0">
                <a:latin typeface="黑体"/>
                <a:cs typeface="黑体"/>
              </a:rPr>
              <a:t>④	</a:t>
            </a:r>
            <a:r>
              <a:rPr sz="2000" dirty="0">
                <a:latin typeface="黑体"/>
                <a:cs typeface="黑体"/>
              </a:rPr>
              <a:t>入厂煤煤质（挥发分）差异大时，混煤条件不好时，可能出现燃烧稳 定性问题，也可能引起锅炉经济性下降，或引起电耗发生变化等情</a:t>
            </a:r>
            <a:r>
              <a:rPr sz="2000" spc="5" dirty="0">
                <a:latin typeface="黑体"/>
                <a:cs typeface="黑体"/>
              </a:rPr>
              <a:t>况</a:t>
            </a:r>
            <a:endParaRPr sz="2000">
              <a:latin typeface="黑体"/>
              <a:cs typeface="黑体"/>
            </a:endParaRPr>
          </a:p>
          <a:p>
            <a:pPr marL="622300">
              <a:lnSpc>
                <a:spcPct val="100000"/>
              </a:lnSpc>
              <a:spcBef>
                <a:spcPts val="1200"/>
              </a:spcBef>
            </a:pPr>
            <a:r>
              <a:rPr sz="2000" dirty="0">
                <a:latin typeface="黑体"/>
                <a:cs typeface="黑体"/>
              </a:rPr>
              <a:t>，需作预评</a:t>
            </a:r>
            <a:r>
              <a:rPr sz="2000" spc="5" dirty="0">
                <a:latin typeface="黑体"/>
                <a:cs typeface="黑体"/>
              </a:rPr>
              <a:t>估</a:t>
            </a:r>
            <a:endParaRPr sz="2000">
              <a:latin typeface="黑体"/>
              <a:cs typeface="黑体"/>
            </a:endParaRPr>
          </a:p>
          <a:p>
            <a:pPr marL="622300" marR="5080" indent="-609600">
              <a:lnSpc>
                <a:spcPct val="150000"/>
              </a:lnSpc>
              <a:spcBef>
                <a:spcPts val="480"/>
              </a:spcBef>
              <a:tabLst>
                <a:tab pos="621665" algn="l"/>
              </a:tabLst>
            </a:pPr>
            <a:r>
              <a:rPr sz="1600" spc="-5" dirty="0">
                <a:latin typeface="黑体"/>
                <a:cs typeface="黑体"/>
              </a:rPr>
              <a:t>⑤	</a:t>
            </a:r>
            <a:r>
              <a:rPr sz="2000" dirty="0">
                <a:latin typeface="黑体"/>
                <a:cs typeface="黑体"/>
              </a:rPr>
              <a:t>不同煤种在炉外预混时难以达到所需的均匀性，特别是当一种煤掺混 比例较小时，很难实现均匀掺混，易导致事故的发</a:t>
            </a:r>
            <a:r>
              <a:rPr sz="2000" spc="5" dirty="0">
                <a:latin typeface="黑体"/>
                <a:cs typeface="黑体"/>
              </a:rPr>
              <a:t>生</a:t>
            </a:r>
            <a:endParaRPr sz="2000">
              <a:latin typeface="黑体"/>
              <a:cs typeface="黑体"/>
            </a:endParaRPr>
          </a:p>
        </p:txBody>
      </p:sp>
      <p:sp>
        <p:nvSpPr>
          <p:cNvPr id="3" name="object 3"/>
          <p:cNvSpPr/>
          <p:nvPr/>
        </p:nvSpPr>
        <p:spPr>
          <a:xfrm>
            <a:off x="0" y="548640"/>
            <a:ext cx="9144000" cy="577850"/>
          </a:xfrm>
          <a:custGeom>
            <a:avLst/>
            <a:gdLst/>
            <a:ahLst/>
            <a:cxnLst/>
            <a:rect l="l" t="t" r="r" b="b"/>
            <a:pathLst>
              <a:path w="9144000" h="577850">
                <a:moveTo>
                  <a:pt x="0" y="0"/>
                </a:moveTo>
                <a:lnTo>
                  <a:pt x="9144000" y="0"/>
                </a:lnTo>
                <a:lnTo>
                  <a:pt x="9144000" y="577596"/>
                </a:lnTo>
                <a:lnTo>
                  <a:pt x="0" y="577596"/>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340100" y="685800"/>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0F907"/>
                </a:solidFill>
              </a:rPr>
              <a:t>炉外预混掺烧方式</a:t>
            </a:r>
            <a:endParaRPr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6777" y="1462087"/>
            <a:ext cx="7683500" cy="4069079"/>
          </a:xfrm>
          <a:prstGeom prst="rect">
            <a:avLst/>
          </a:prstGeom>
        </p:spPr>
        <p:txBody>
          <a:bodyPr vert="horz" wrap="square" lIns="0" tIns="12700" rIns="0" bIns="0" rtlCol="0">
            <a:spAutoFit/>
          </a:bodyPr>
          <a:lstStyle/>
          <a:p>
            <a:pPr marL="355600" indent="-342900">
              <a:lnSpc>
                <a:spcPct val="100000"/>
              </a:lnSpc>
              <a:spcBef>
                <a:spcPts val="100"/>
              </a:spcBef>
              <a:buSzPct val="79166"/>
              <a:buFont typeface="Wingdings"/>
              <a:buChar char=""/>
              <a:tabLst>
                <a:tab pos="355600" algn="l"/>
              </a:tabLst>
            </a:pPr>
            <a:r>
              <a:rPr sz="2400" dirty="0">
                <a:solidFill>
                  <a:srgbClr val="FF0000"/>
                </a:solidFill>
                <a:latin typeface="黑体"/>
                <a:cs typeface="黑体"/>
              </a:rPr>
              <a:t>定义</a:t>
            </a:r>
            <a:endParaRPr sz="2400">
              <a:latin typeface="黑体"/>
              <a:cs typeface="黑体"/>
            </a:endParaRPr>
          </a:p>
          <a:p>
            <a:pPr marL="812165" marR="5080" lvl="1" indent="-342900" algn="just">
              <a:lnSpc>
                <a:spcPct val="150000"/>
              </a:lnSpc>
              <a:spcBef>
                <a:spcPts val="525"/>
              </a:spcBef>
              <a:buSzPct val="80555"/>
              <a:buFont typeface="Wingdings"/>
              <a:buChar char=""/>
              <a:tabLst>
                <a:tab pos="812800" algn="l"/>
              </a:tabLst>
            </a:pPr>
            <a:r>
              <a:rPr sz="1800" dirty="0">
                <a:solidFill>
                  <a:srgbClr val="03060D"/>
                </a:solidFill>
                <a:latin typeface="黑体"/>
                <a:cs typeface="黑体"/>
              </a:rPr>
              <a:t>采用不同制粉系统，不同燃烧器分别燃用不同煤种，使煤种在炉内燃 烧过程中混合。</a:t>
            </a:r>
            <a:endParaRPr sz="1800">
              <a:latin typeface="黑体"/>
              <a:cs typeface="黑体"/>
            </a:endParaRPr>
          </a:p>
          <a:p>
            <a:pPr lvl="1">
              <a:lnSpc>
                <a:spcPct val="100000"/>
              </a:lnSpc>
              <a:spcBef>
                <a:spcPts val="60"/>
              </a:spcBef>
              <a:buChar char=""/>
            </a:pPr>
            <a:endParaRPr sz="1450">
              <a:latin typeface="黑体"/>
              <a:cs typeface="黑体"/>
            </a:endParaRPr>
          </a:p>
          <a:p>
            <a:pPr marL="355600" indent="-342900">
              <a:lnSpc>
                <a:spcPct val="100000"/>
              </a:lnSpc>
              <a:buSzPct val="79166"/>
              <a:buFont typeface="Wingdings"/>
              <a:buChar char=""/>
              <a:tabLst>
                <a:tab pos="355600" algn="l"/>
              </a:tabLst>
            </a:pPr>
            <a:r>
              <a:rPr sz="2400" dirty="0">
                <a:solidFill>
                  <a:srgbClr val="FF0000"/>
                </a:solidFill>
                <a:latin typeface="黑体"/>
                <a:cs typeface="黑体"/>
              </a:rPr>
              <a:t>特点</a:t>
            </a:r>
            <a:endParaRPr sz="2400">
              <a:latin typeface="黑体"/>
              <a:cs typeface="黑体"/>
            </a:endParaRPr>
          </a:p>
          <a:p>
            <a:pPr marL="812165" marR="5080" lvl="1" indent="-342900" algn="just">
              <a:lnSpc>
                <a:spcPct val="150000"/>
              </a:lnSpc>
              <a:spcBef>
                <a:spcPts val="525"/>
              </a:spcBef>
              <a:buSzPct val="80555"/>
              <a:buFont typeface="Wingdings"/>
              <a:buChar char=""/>
              <a:tabLst>
                <a:tab pos="812800" algn="l"/>
              </a:tabLst>
            </a:pPr>
            <a:r>
              <a:rPr sz="1800" dirty="0">
                <a:latin typeface="黑体"/>
                <a:cs typeface="黑体"/>
              </a:rPr>
              <a:t>不需专用混煤设备，易实现，掺烧比例控制灵活。煤种性能差异较大 时燃烧稳定性易掌握，磨煤机运行方式（如出口风温、煤粉细度等） 可以根据煤的特性分别进行控制。</a:t>
            </a:r>
            <a:endParaRPr sz="1800">
              <a:latin typeface="黑体"/>
              <a:cs typeface="黑体"/>
            </a:endParaRPr>
          </a:p>
          <a:p>
            <a:pPr marL="812165" marR="5080" lvl="1" indent="-342900" algn="just">
              <a:lnSpc>
                <a:spcPct val="150000"/>
              </a:lnSpc>
              <a:spcBef>
                <a:spcPts val="430"/>
              </a:spcBef>
              <a:buSzPct val="80555"/>
              <a:buFont typeface="Wingdings"/>
              <a:buChar char=""/>
              <a:tabLst>
                <a:tab pos="812800" algn="l"/>
              </a:tabLst>
            </a:pPr>
            <a:r>
              <a:rPr sz="1800" dirty="0">
                <a:solidFill>
                  <a:srgbClr val="03060D"/>
                </a:solidFill>
                <a:latin typeface="黑体"/>
                <a:cs typeface="黑体"/>
              </a:rPr>
              <a:t>分磨方式掺烧位置的选择对锅炉运行有较大影响，其影响范围和程度 视锅炉不同而有所不同。</a:t>
            </a:r>
            <a:endParaRPr sz="1800">
              <a:latin typeface="黑体"/>
              <a:cs typeface="黑体"/>
            </a:endParaRPr>
          </a:p>
        </p:txBody>
      </p:sp>
      <p:sp>
        <p:nvSpPr>
          <p:cNvPr id="3" name="object 3"/>
          <p:cNvSpPr/>
          <p:nvPr/>
        </p:nvSpPr>
        <p:spPr>
          <a:xfrm>
            <a:off x="0" y="477012"/>
            <a:ext cx="9144000" cy="649605"/>
          </a:xfrm>
          <a:custGeom>
            <a:avLst/>
            <a:gdLst/>
            <a:ahLst/>
            <a:cxnLst/>
            <a:rect l="l" t="t" r="r" b="b"/>
            <a:pathLst>
              <a:path w="9144000" h="649605">
                <a:moveTo>
                  <a:pt x="0" y="0"/>
                </a:moveTo>
                <a:lnTo>
                  <a:pt x="9144000" y="0"/>
                </a:lnTo>
                <a:lnTo>
                  <a:pt x="9144000" y="649224"/>
                </a:lnTo>
                <a:lnTo>
                  <a:pt x="0" y="649224"/>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644900" y="648334"/>
            <a:ext cx="18542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0F907"/>
                </a:solidFill>
              </a:rPr>
              <a:t>分磨掺烧方式</a:t>
            </a:r>
            <a:endParaRPr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0114" y="1505902"/>
            <a:ext cx="6972934" cy="1367790"/>
          </a:xfrm>
          <a:prstGeom prst="rect">
            <a:avLst/>
          </a:prstGeom>
        </p:spPr>
        <p:txBody>
          <a:bodyPr vert="horz" wrap="square" lIns="0" tIns="13335" rIns="0" bIns="0" rtlCol="0">
            <a:spAutoFit/>
          </a:bodyPr>
          <a:lstStyle/>
          <a:p>
            <a:pPr marL="355600" indent="-342900">
              <a:lnSpc>
                <a:spcPct val="100000"/>
              </a:lnSpc>
              <a:spcBef>
                <a:spcPts val="105"/>
              </a:spcBef>
              <a:buSzPct val="80000"/>
              <a:buFont typeface="Wingdings"/>
              <a:buChar char=""/>
              <a:tabLst>
                <a:tab pos="354965" algn="l"/>
                <a:tab pos="355600" algn="l"/>
              </a:tabLst>
            </a:pPr>
            <a:r>
              <a:rPr sz="2000" dirty="0">
                <a:solidFill>
                  <a:srgbClr val="03060D"/>
                </a:solidFill>
                <a:latin typeface="黑体"/>
                <a:cs typeface="黑体"/>
              </a:rPr>
              <a:t>一般只用于直吹式制粉系统，炉内混合存在不均匀现象</a:t>
            </a:r>
            <a:r>
              <a:rPr sz="2000" spc="5" dirty="0">
                <a:solidFill>
                  <a:srgbClr val="03060D"/>
                </a:solidFill>
                <a:latin typeface="黑体"/>
                <a:cs typeface="黑体"/>
              </a:rPr>
              <a:t>；</a:t>
            </a:r>
            <a:endParaRPr sz="2000">
              <a:latin typeface="黑体"/>
              <a:cs typeface="黑体"/>
            </a:endParaRPr>
          </a:p>
          <a:p>
            <a:pPr marL="355600" indent="-342900">
              <a:lnSpc>
                <a:spcPct val="100000"/>
              </a:lnSpc>
              <a:spcBef>
                <a:spcPts val="1680"/>
              </a:spcBef>
              <a:buSzPct val="80000"/>
              <a:buFont typeface="Wingdings"/>
              <a:buChar char=""/>
              <a:tabLst>
                <a:tab pos="354965" algn="l"/>
                <a:tab pos="355600" algn="l"/>
              </a:tabLst>
            </a:pPr>
            <a:r>
              <a:rPr sz="2000" dirty="0">
                <a:solidFill>
                  <a:srgbClr val="03060D"/>
                </a:solidFill>
                <a:latin typeface="黑体"/>
                <a:cs typeface="黑体"/>
              </a:rPr>
              <a:t>煤种性能差异较大时可保证燃烧稳定性</a:t>
            </a:r>
            <a:r>
              <a:rPr sz="2000" spc="5" dirty="0">
                <a:solidFill>
                  <a:srgbClr val="03060D"/>
                </a:solidFill>
                <a:latin typeface="黑体"/>
                <a:cs typeface="黑体"/>
              </a:rPr>
              <a:t>；</a:t>
            </a:r>
            <a:endParaRPr sz="2000">
              <a:latin typeface="黑体"/>
              <a:cs typeface="黑体"/>
            </a:endParaRPr>
          </a:p>
          <a:p>
            <a:pPr marL="355600" indent="-342900">
              <a:lnSpc>
                <a:spcPct val="100000"/>
              </a:lnSpc>
              <a:spcBef>
                <a:spcPts val="1680"/>
              </a:spcBef>
              <a:buSzPct val="80000"/>
              <a:buFont typeface="Wingdings"/>
              <a:buChar char=""/>
              <a:tabLst>
                <a:tab pos="354965" algn="l"/>
                <a:tab pos="355600" algn="l"/>
              </a:tabLst>
            </a:pPr>
            <a:r>
              <a:rPr sz="2000" dirty="0">
                <a:solidFill>
                  <a:srgbClr val="03060D"/>
                </a:solidFill>
                <a:latin typeface="黑体"/>
                <a:cs typeface="黑体"/>
              </a:rPr>
              <a:t>个别磨煤机磨制强结渣煤时相应燃烧器喷口可能出现结渣</a:t>
            </a:r>
            <a:r>
              <a:rPr sz="2000" spc="5" dirty="0">
                <a:solidFill>
                  <a:srgbClr val="03060D"/>
                </a:solidFill>
                <a:latin typeface="黑体"/>
                <a:cs typeface="黑体"/>
              </a:rPr>
              <a:t>。</a:t>
            </a:r>
            <a:endParaRPr sz="2000">
              <a:latin typeface="黑体"/>
              <a:cs typeface="黑体"/>
            </a:endParaRPr>
          </a:p>
        </p:txBody>
      </p:sp>
      <p:sp>
        <p:nvSpPr>
          <p:cNvPr id="3" name="object 3"/>
          <p:cNvSpPr/>
          <p:nvPr/>
        </p:nvSpPr>
        <p:spPr>
          <a:xfrm>
            <a:off x="1007363" y="3133344"/>
            <a:ext cx="1664208" cy="28803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53511" y="3133344"/>
            <a:ext cx="1787652" cy="28803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08576" y="3133344"/>
            <a:ext cx="1787652" cy="288036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553200" y="3133344"/>
            <a:ext cx="1787652" cy="288036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91312"/>
            <a:ext cx="9138285" cy="576580"/>
          </a:xfrm>
          <a:custGeom>
            <a:avLst/>
            <a:gdLst/>
            <a:ahLst/>
            <a:cxnLst/>
            <a:rect l="l" t="t" r="r" b="b"/>
            <a:pathLst>
              <a:path w="9138285" h="576580">
                <a:moveTo>
                  <a:pt x="0" y="576072"/>
                </a:moveTo>
                <a:lnTo>
                  <a:pt x="0" y="0"/>
                </a:lnTo>
                <a:lnTo>
                  <a:pt x="9137904" y="0"/>
                </a:lnTo>
                <a:lnTo>
                  <a:pt x="9137904" y="576072"/>
                </a:lnTo>
                <a:lnTo>
                  <a:pt x="0" y="576072"/>
                </a:lnTo>
                <a:close/>
              </a:path>
            </a:pathLst>
          </a:custGeom>
          <a:solidFill>
            <a:srgbClr val="4F81BC"/>
          </a:solidFill>
        </p:spPr>
        <p:txBody>
          <a:bodyPr wrap="square" lIns="0" tIns="0" rIns="0" bIns="0" rtlCol="0"/>
          <a:lstStyle/>
          <a:p>
            <a:endParaRPr/>
          </a:p>
        </p:txBody>
      </p:sp>
      <p:sp>
        <p:nvSpPr>
          <p:cNvPr id="8" name="object 8"/>
          <p:cNvSpPr txBox="1">
            <a:spLocks noGrp="1"/>
          </p:cNvSpPr>
          <p:nvPr>
            <p:ph type="title"/>
          </p:nvPr>
        </p:nvSpPr>
        <p:spPr>
          <a:xfrm>
            <a:off x="3333750" y="727075"/>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0F907"/>
                </a:solidFill>
              </a:rPr>
              <a:t>分磨掺烧方式特点</a:t>
            </a:r>
            <a:endParaRPr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2627" y="1184402"/>
            <a:ext cx="7773034" cy="1397000"/>
          </a:xfrm>
          <a:prstGeom prst="rect">
            <a:avLst/>
          </a:prstGeom>
        </p:spPr>
        <p:txBody>
          <a:bodyPr vert="horz" wrap="square" lIns="0" tIns="12700" rIns="0" bIns="0" rtlCol="0">
            <a:spAutoFit/>
          </a:bodyPr>
          <a:lstStyle/>
          <a:p>
            <a:pPr marL="114300" marR="5080" indent="-101600" algn="just">
              <a:lnSpc>
                <a:spcPct val="150000"/>
              </a:lnSpc>
              <a:spcBef>
                <a:spcPts val="100"/>
              </a:spcBef>
            </a:pPr>
            <a:r>
              <a:rPr sz="2000" spc="-5" dirty="0">
                <a:latin typeface="黑体"/>
                <a:cs typeface="黑体"/>
              </a:rPr>
              <a:t>某厂600MW锅炉：燃烧性能相对较差的石炭煤相对掺入位置越靠上（</a:t>
            </a:r>
            <a:r>
              <a:rPr sz="2000" dirty="0">
                <a:latin typeface="黑体"/>
                <a:cs typeface="黑体"/>
              </a:rPr>
              <a:t>高 位磨），过、再热器的减温水量越大。所以，电厂应根据汽温现象</a:t>
            </a:r>
            <a:r>
              <a:rPr sz="2000" spc="5" dirty="0">
                <a:latin typeface="黑体"/>
                <a:cs typeface="黑体"/>
              </a:rPr>
              <a:t>确 </a:t>
            </a:r>
            <a:r>
              <a:rPr sz="2000" dirty="0">
                <a:latin typeface="黑体"/>
                <a:cs typeface="黑体"/>
              </a:rPr>
              <a:t>定不同磨应该磨制的煤种</a:t>
            </a:r>
            <a:r>
              <a:rPr sz="2000" spc="5" dirty="0">
                <a:latin typeface="黑体"/>
                <a:cs typeface="黑体"/>
              </a:rPr>
              <a:t>。</a:t>
            </a:r>
            <a:endParaRPr sz="2000">
              <a:latin typeface="黑体"/>
              <a:cs typeface="黑体"/>
            </a:endParaRPr>
          </a:p>
        </p:txBody>
      </p:sp>
      <p:sp>
        <p:nvSpPr>
          <p:cNvPr id="3" name="object 3"/>
          <p:cNvSpPr/>
          <p:nvPr/>
        </p:nvSpPr>
        <p:spPr>
          <a:xfrm>
            <a:off x="1179575" y="2636520"/>
            <a:ext cx="6681216" cy="345643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477012"/>
            <a:ext cx="9144000" cy="713740"/>
          </a:xfrm>
          <a:custGeom>
            <a:avLst/>
            <a:gdLst/>
            <a:ahLst/>
            <a:cxnLst/>
            <a:rect l="l" t="t" r="r" b="b"/>
            <a:pathLst>
              <a:path w="9144000" h="713740">
                <a:moveTo>
                  <a:pt x="0" y="0"/>
                </a:moveTo>
                <a:lnTo>
                  <a:pt x="9144000" y="0"/>
                </a:lnTo>
                <a:lnTo>
                  <a:pt x="9144000" y="713232"/>
                </a:lnTo>
                <a:lnTo>
                  <a:pt x="0" y="713232"/>
                </a:lnTo>
                <a:lnTo>
                  <a:pt x="0" y="0"/>
                </a:lnTo>
                <a:close/>
              </a:path>
            </a:pathLst>
          </a:custGeom>
          <a:solidFill>
            <a:srgbClr val="4F81BC"/>
          </a:solidFill>
        </p:spPr>
        <p:txBody>
          <a:bodyPr wrap="square" lIns="0" tIns="0" rIns="0" bIns="0" rtlCol="0"/>
          <a:lstStyle/>
          <a:p>
            <a:endParaRPr/>
          </a:p>
        </p:txBody>
      </p:sp>
      <p:sp>
        <p:nvSpPr>
          <p:cNvPr id="5" name="object 5"/>
          <p:cNvSpPr txBox="1"/>
          <p:nvPr/>
        </p:nvSpPr>
        <p:spPr>
          <a:xfrm>
            <a:off x="2186939" y="681354"/>
            <a:ext cx="47688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0F907"/>
                </a:solidFill>
                <a:latin typeface="黑体"/>
                <a:cs typeface="黑体"/>
              </a:rPr>
              <a:t>分磨掺烧方式特点-掺烧位置影响</a:t>
            </a:r>
            <a:r>
              <a:rPr sz="2400" b="1" spc="-10" dirty="0">
                <a:solidFill>
                  <a:srgbClr val="F0F907"/>
                </a:solidFill>
                <a:latin typeface="黑体"/>
                <a:cs typeface="黑体"/>
              </a:rPr>
              <a:t>大</a:t>
            </a:r>
            <a:endParaRPr sz="2400">
              <a:latin typeface="黑体"/>
              <a:cs typeface="黑体"/>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77862" y="1335087"/>
          <a:ext cx="7470773" cy="4319901"/>
        </p:xfrm>
        <a:graphic>
          <a:graphicData uri="http://schemas.openxmlformats.org/drawingml/2006/table">
            <a:tbl>
              <a:tblPr firstRow="1" bandRow="1">
                <a:tableStyleId>{2D5ABB26-0587-4C30-8999-92F81FD0307C}</a:tableStyleId>
              </a:tblPr>
              <a:tblGrid>
                <a:gridCol w="3575685"/>
                <a:gridCol w="1376044"/>
                <a:gridCol w="1259204"/>
                <a:gridCol w="1259840"/>
              </a:tblGrid>
              <a:tr h="558800">
                <a:tc>
                  <a:txBody>
                    <a:bodyPr/>
                    <a:lstStyle/>
                    <a:p>
                      <a:pPr algn="ctr">
                        <a:lnSpc>
                          <a:spcPct val="100000"/>
                        </a:lnSpc>
                        <a:spcBef>
                          <a:spcPts val="940"/>
                        </a:spcBef>
                      </a:pPr>
                      <a:r>
                        <a:rPr sz="1800" b="1" dirty="0">
                          <a:solidFill>
                            <a:srgbClr val="0B0810"/>
                          </a:solidFill>
                          <a:latin typeface="宋体"/>
                          <a:cs typeface="宋体"/>
                        </a:rPr>
                        <a:t>原料煤差</a:t>
                      </a:r>
                      <a:r>
                        <a:rPr sz="1800" b="1" spc="-10" dirty="0">
                          <a:solidFill>
                            <a:srgbClr val="0B0810"/>
                          </a:solidFill>
                          <a:latin typeface="宋体"/>
                          <a:cs typeface="宋体"/>
                        </a:rPr>
                        <a:t>异</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solidFill>
                      <a:srgbClr val="4F81BC"/>
                    </a:solidFill>
                  </a:tcPr>
                </a:tc>
                <a:tc>
                  <a:txBody>
                    <a:bodyPr/>
                    <a:lstStyle/>
                    <a:p>
                      <a:pPr algn="ctr">
                        <a:lnSpc>
                          <a:spcPct val="100000"/>
                        </a:lnSpc>
                        <a:spcBef>
                          <a:spcPts val="940"/>
                        </a:spcBef>
                      </a:pPr>
                      <a:r>
                        <a:rPr sz="1800" b="1" dirty="0">
                          <a:solidFill>
                            <a:srgbClr val="0B0810"/>
                          </a:solidFill>
                          <a:latin typeface="宋体"/>
                          <a:cs typeface="宋体"/>
                        </a:rPr>
                        <a:t>间断掺</a:t>
                      </a:r>
                      <a:r>
                        <a:rPr sz="1800" b="1" spc="-10" dirty="0">
                          <a:solidFill>
                            <a:srgbClr val="0B0810"/>
                          </a:solidFill>
                          <a:latin typeface="宋体"/>
                          <a:cs typeface="宋体"/>
                        </a:rPr>
                        <a:t>烧</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solidFill>
                      <a:srgbClr val="4F81BC"/>
                    </a:solidFill>
                  </a:tcPr>
                </a:tc>
                <a:tc>
                  <a:txBody>
                    <a:bodyPr/>
                    <a:lstStyle/>
                    <a:p>
                      <a:pPr algn="ctr">
                        <a:lnSpc>
                          <a:spcPct val="100000"/>
                        </a:lnSpc>
                        <a:spcBef>
                          <a:spcPts val="940"/>
                        </a:spcBef>
                      </a:pPr>
                      <a:r>
                        <a:rPr sz="1800" b="1" dirty="0">
                          <a:solidFill>
                            <a:srgbClr val="0B0810"/>
                          </a:solidFill>
                          <a:latin typeface="宋体"/>
                          <a:cs typeface="宋体"/>
                        </a:rPr>
                        <a:t>预混掺</a:t>
                      </a:r>
                      <a:r>
                        <a:rPr sz="1800" b="1" spc="-10" dirty="0">
                          <a:solidFill>
                            <a:srgbClr val="0B0810"/>
                          </a:solidFill>
                          <a:latin typeface="宋体"/>
                          <a:cs typeface="宋体"/>
                        </a:rPr>
                        <a:t>烧</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solidFill>
                      <a:srgbClr val="4F81BC"/>
                    </a:solidFill>
                  </a:tcPr>
                </a:tc>
                <a:tc>
                  <a:txBody>
                    <a:bodyPr/>
                    <a:lstStyle/>
                    <a:p>
                      <a:pPr algn="ctr">
                        <a:lnSpc>
                          <a:spcPct val="100000"/>
                        </a:lnSpc>
                        <a:spcBef>
                          <a:spcPts val="940"/>
                        </a:spcBef>
                      </a:pPr>
                      <a:r>
                        <a:rPr sz="1800" b="1" dirty="0">
                          <a:solidFill>
                            <a:srgbClr val="0B0810"/>
                          </a:solidFill>
                          <a:latin typeface="宋体"/>
                          <a:cs typeface="宋体"/>
                        </a:rPr>
                        <a:t>分磨掺</a:t>
                      </a:r>
                      <a:r>
                        <a:rPr sz="1800" b="1" spc="-10" dirty="0">
                          <a:solidFill>
                            <a:srgbClr val="0B0810"/>
                          </a:solidFill>
                          <a:latin typeface="宋体"/>
                          <a:cs typeface="宋体"/>
                        </a:rPr>
                        <a:t>烧</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solidFill>
                      <a:srgbClr val="4F81BC"/>
                    </a:solidFill>
                  </a:tcPr>
                </a:tc>
              </a:tr>
              <a:tr h="520064">
                <a:tc>
                  <a:txBody>
                    <a:bodyPr/>
                    <a:lstStyle/>
                    <a:p>
                      <a:pPr marL="1017905">
                        <a:lnSpc>
                          <a:spcPct val="100000"/>
                        </a:lnSpc>
                        <a:spcBef>
                          <a:spcPts val="795"/>
                        </a:spcBef>
                      </a:pPr>
                      <a:r>
                        <a:rPr sz="1800" spc="-5" dirty="0">
                          <a:solidFill>
                            <a:srgbClr val="0B0810"/>
                          </a:solidFill>
                          <a:latin typeface="Arial"/>
                          <a:cs typeface="Arial"/>
                        </a:rPr>
                        <a:t>V</a:t>
                      </a:r>
                      <a:r>
                        <a:rPr sz="1800" dirty="0">
                          <a:solidFill>
                            <a:srgbClr val="0B0810"/>
                          </a:solidFill>
                          <a:latin typeface="宋体"/>
                          <a:cs typeface="宋体"/>
                        </a:rPr>
                        <a:t>、</a:t>
                      </a:r>
                      <a:r>
                        <a:rPr sz="1800" spc="-5" dirty="0">
                          <a:solidFill>
                            <a:srgbClr val="0B0810"/>
                          </a:solidFill>
                          <a:latin typeface="Arial"/>
                          <a:cs typeface="Arial"/>
                        </a:rPr>
                        <a:t>Q</a:t>
                      </a:r>
                      <a:r>
                        <a:rPr sz="1800" dirty="0">
                          <a:solidFill>
                            <a:srgbClr val="0B0810"/>
                          </a:solidFill>
                          <a:latin typeface="宋体"/>
                          <a:cs typeface="宋体"/>
                        </a:rPr>
                        <a:t>、</a:t>
                      </a:r>
                      <a:r>
                        <a:rPr sz="1800" spc="-5" dirty="0">
                          <a:solidFill>
                            <a:srgbClr val="0B0810"/>
                          </a:solidFill>
                          <a:latin typeface="Arial"/>
                          <a:cs typeface="Arial"/>
                        </a:rPr>
                        <a:t>ST</a:t>
                      </a:r>
                      <a:r>
                        <a:rPr sz="1800" dirty="0">
                          <a:solidFill>
                            <a:srgbClr val="0B0810"/>
                          </a:solidFill>
                          <a:latin typeface="宋体"/>
                          <a:cs typeface="宋体"/>
                        </a:rPr>
                        <a:t>相近</a:t>
                      </a:r>
                      <a:endParaRPr sz="1800">
                        <a:latin typeface="宋体"/>
                        <a:cs typeface="宋体"/>
                      </a:endParaRPr>
                    </a:p>
                  </a:txBody>
                  <a:tcPr marL="0" marR="0" marT="100965" marB="0">
                    <a:lnL w="12700">
                      <a:solidFill>
                        <a:srgbClr val="FFFFFF"/>
                      </a:solidFill>
                      <a:prstDash val="solid"/>
                    </a:lnL>
                    <a:lnR w="12700">
                      <a:solidFill>
                        <a:srgbClr val="FFFFFF"/>
                      </a:solidFill>
                      <a:prstDash val="solid"/>
                    </a:lnR>
                    <a:lnB w="12700">
                      <a:solidFill>
                        <a:srgbClr val="FFFFFF"/>
                      </a:solidFill>
                      <a:prstDash val="solid"/>
                    </a:lnB>
                    <a:solidFill>
                      <a:srgbClr val="CFD7E7"/>
                    </a:solidFill>
                  </a:tcPr>
                </a:tc>
                <a:tc>
                  <a:txBody>
                    <a:bodyPr/>
                    <a:lstStyle/>
                    <a:p>
                      <a:pPr algn="ctr">
                        <a:lnSpc>
                          <a:spcPct val="100000"/>
                        </a:lnSpc>
                        <a:spcBef>
                          <a:spcPts val="795"/>
                        </a:spcBef>
                      </a:pPr>
                      <a:r>
                        <a:rPr sz="1800" dirty="0">
                          <a:solidFill>
                            <a:srgbClr val="0B0810"/>
                          </a:solidFill>
                          <a:latin typeface="Arial"/>
                          <a:cs typeface="Arial"/>
                        </a:rPr>
                        <a:t>√√</a:t>
                      </a:r>
                      <a:endParaRPr sz="1800">
                        <a:latin typeface="Arial"/>
                        <a:cs typeface="Arial"/>
                      </a:endParaRPr>
                    </a:p>
                  </a:txBody>
                  <a:tcPr marL="0" marR="0" marT="100965" marB="0">
                    <a:lnL w="12700">
                      <a:solidFill>
                        <a:srgbClr val="FFFFFF"/>
                      </a:solidFill>
                      <a:prstDash val="solid"/>
                    </a:lnL>
                    <a:lnR w="12700">
                      <a:solidFill>
                        <a:srgbClr val="FFFFFF"/>
                      </a:solidFill>
                      <a:prstDash val="solid"/>
                    </a:lnR>
                    <a:lnB w="12700">
                      <a:solidFill>
                        <a:srgbClr val="FFFFFF"/>
                      </a:solidFill>
                      <a:prstDash val="solid"/>
                    </a:lnB>
                    <a:solidFill>
                      <a:srgbClr val="CFD7E7"/>
                    </a:solidFill>
                  </a:tcPr>
                </a:tc>
                <a:tc>
                  <a:txBody>
                    <a:bodyPr/>
                    <a:lstStyle/>
                    <a:p>
                      <a:pPr algn="ctr">
                        <a:lnSpc>
                          <a:spcPct val="100000"/>
                        </a:lnSpc>
                        <a:spcBef>
                          <a:spcPts val="795"/>
                        </a:spcBef>
                      </a:pPr>
                      <a:r>
                        <a:rPr sz="1800" dirty="0">
                          <a:solidFill>
                            <a:srgbClr val="0B0810"/>
                          </a:solidFill>
                          <a:latin typeface="Arial"/>
                          <a:cs typeface="Arial"/>
                        </a:rPr>
                        <a:t>√√</a:t>
                      </a:r>
                      <a:endParaRPr sz="1800">
                        <a:latin typeface="Arial"/>
                        <a:cs typeface="Arial"/>
                      </a:endParaRPr>
                    </a:p>
                  </a:txBody>
                  <a:tcPr marL="0" marR="0" marT="100965" marB="0">
                    <a:lnL w="12700">
                      <a:solidFill>
                        <a:srgbClr val="FFFFFF"/>
                      </a:solidFill>
                      <a:prstDash val="solid"/>
                    </a:lnL>
                    <a:lnR w="12700">
                      <a:solidFill>
                        <a:srgbClr val="FFFFFF"/>
                      </a:solidFill>
                      <a:prstDash val="solid"/>
                    </a:lnR>
                    <a:lnB w="12700">
                      <a:solidFill>
                        <a:srgbClr val="FFFFFF"/>
                      </a:solidFill>
                      <a:prstDash val="solid"/>
                    </a:lnB>
                    <a:solidFill>
                      <a:srgbClr val="CFD7E7"/>
                    </a:solidFill>
                  </a:tcPr>
                </a:tc>
                <a:tc>
                  <a:txBody>
                    <a:bodyPr/>
                    <a:lstStyle/>
                    <a:p>
                      <a:pPr algn="ctr">
                        <a:lnSpc>
                          <a:spcPct val="100000"/>
                        </a:lnSpc>
                        <a:spcBef>
                          <a:spcPts val="795"/>
                        </a:spcBef>
                      </a:pPr>
                      <a:r>
                        <a:rPr sz="1800" dirty="0">
                          <a:solidFill>
                            <a:srgbClr val="0B0810"/>
                          </a:solidFill>
                          <a:latin typeface="Arial"/>
                          <a:cs typeface="Arial"/>
                        </a:rPr>
                        <a:t>√√</a:t>
                      </a:r>
                      <a:endParaRPr sz="1800">
                        <a:latin typeface="Arial"/>
                        <a:cs typeface="Arial"/>
                      </a:endParaRPr>
                    </a:p>
                  </a:txBody>
                  <a:tcPr marL="0" marR="0" marT="100965" marB="0">
                    <a:lnL w="12700">
                      <a:solidFill>
                        <a:srgbClr val="FFFFFF"/>
                      </a:solidFill>
                      <a:prstDash val="solid"/>
                    </a:lnL>
                    <a:lnR w="12700">
                      <a:solidFill>
                        <a:srgbClr val="FFFFFF"/>
                      </a:solidFill>
                      <a:prstDash val="solid"/>
                    </a:lnR>
                    <a:lnB w="12700">
                      <a:solidFill>
                        <a:srgbClr val="FFFFFF"/>
                      </a:solidFill>
                      <a:prstDash val="solid"/>
                    </a:lnB>
                    <a:solidFill>
                      <a:srgbClr val="CFD7E7"/>
                    </a:solidFill>
                  </a:tcPr>
                </a:tc>
              </a:tr>
              <a:tr h="541655">
                <a:tc>
                  <a:txBody>
                    <a:bodyPr/>
                    <a:lstStyle/>
                    <a:p>
                      <a:pPr marR="334010" algn="r">
                        <a:lnSpc>
                          <a:spcPct val="100000"/>
                        </a:lnSpc>
                        <a:spcBef>
                          <a:spcPts val="955"/>
                        </a:spcBef>
                      </a:pPr>
                      <a:r>
                        <a:rPr sz="1800" spc="-5" dirty="0">
                          <a:solidFill>
                            <a:srgbClr val="0B0810"/>
                          </a:solidFill>
                          <a:latin typeface="Arial"/>
                          <a:cs typeface="Arial"/>
                        </a:rPr>
                        <a:t>V</a:t>
                      </a:r>
                      <a:r>
                        <a:rPr sz="1800" dirty="0">
                          <a:solidFill>
                            <a:srgbClr val="0B0810"/>
                          </a:solidFill>
                          <a:latin typeface="宋体"/>
                          <a:cs typeface="宋体"/>
                        </a:rPr>
                        <a:t>跨等级（或绝对值差</a:t>
                      </a:r>
                      <a:r>
                        <a:rPr sz="1800" spc="-5" dirty="0">
                          <a:solidFill>
                            <a:srgbClr val="0B0810"/>
                          </a:solidFill>
                          <a:latin typeface="Arial"/>
                          <a:cs typeface="Arial"/>
                        </a:rPr>
                        <a:t>15%</a:t>
                      </a:r>
                      <a:r>
                        <a:rPr sz="1800" dirty="0">
                          <a:solidFill>
                            <a:srgbClr val="0B0810"/>
                          </a:solidFill>
                          <a:latin typeface="宋体"/>
                          <a:cs typeface="宋体"/>
                        </a:rPr>
                        <a:t>）</a:t>
                      </a:r>
                      <a:endParaRPr sz="1800">
                        <a:latin typeface="宋体"/>
                        <a:cs typeface="宋体"/>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45"/>
                        </a:spcBef>
                      </a:pPr>
                      <a:r>
                        <a:rPr sz="1800" dirty="0">
                          <a:solidFill>
                            <a:srgbClr val="0B0810"/>
                          </a:solidFill>
                          <a:latin typeface="宋体"/>
                          <a:cs typeface="宋体"/>
                        </a:rPr>
                        <a:t>×</a:t>
                      </a:r>
                      <a:endParaRPr sz="1800">
                        <a:latin typeface="宋体"/>
                        <a:cs typeface="宋体"/>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55"/>
                        </a:spcBef>
                      </a:pPr>
                      <a:r>
                        <a:rPr sz="1800" dirty="0">
                          <a:solidFill>
                            <a:srgbClr val="0B0810"/>
                          </a:solidFill>
                          <a:latin typeface="Arial"/>
                          <a:cs typeface="Arial"/>
                        </a:rPr>
                        <a:t>√</a:t>
                      </a:r>
                      <a:endParaRPr sz="1800">
                        <a:latin typeface="Arial"/>
                        <a:cs typeface="Arial"/>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55"/>
                        </a:spcBef>
                      </a:pPr>
                      <a:r>
                        <a:rPr sz="1800" dirty="0">
                          <a:solidFill>
                            <a:srgbClr val="0B0810"/>
                          </a:solidFill>
                          <a:latin typeface="Arial"/>
                          <a:cs typeface="Arial"/>
                        </a:rPr>
                        <a:t>√√</a:t>
                      </a:r>
                      <a:endParaRPr sz="1800">
                        <a:latin typeface="Arial"/>
                        <a:cs typeface="Arial"/>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r>
              <a:tr h="539114">
                <a:tc>
                  <a:txBody>
                    <a:bodyPr/>
                    <a:lstStyle/>
                    <a:p>
                      <a:pPr marL="1125855">
                        <a:lnSpc>
                          <a:spcPct val="100000"/>
                        </a:lnSpc>
                        <a:spcBef>
                          <a:spcPts val="945"/>
                        </a:spcBef>
                      </a:pPr>
                      <a:r>
                        <a:rPr sz="1800" spc="-5" dirty="0">
                          <a:solidFill>
                            <a:srgbClr val="0B0810"/>
                          </a:solidFill>
                          <a:latin typeface="Arial"/>
                          <a:cs typeface="Arial"/>
                        </a:rPr>
                        <a:t>Q</a:t>
                      </a:r>
                      <a:r>
                        <a:rPr sz="1800" dirty="0">
                          <a:solidFill>
                            <a:srgbClr val="0B0810"/>
                          </a:solidFill>
                          <a:latin typeface="宋体"/>
                          <a:cs typeface="宋体"/>
                        </a:rPr>
                        <a:t>差异超</a:t>
                      </a:r>
                      <a:r>
                        <a:rPr sz="1800" spc="-5" dirty="0">
                          <a:solidFill>
                            <a:srgbClr val="0B0810"/>
                          </a:solidFill>
                          <a:latin typeface="Arial"/>
                          <a:cs typeface="Arial"/>
                        </a:rPr>
                        <a:t>10%</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35"/>
                        </a:spcBef>
                      </a:pPr>
                      <a:r>
                        <a:rPr sz="1800" dirty="0">
                          <a:solidFill>
                            <a:srgbClr val="0B0810"/>
                          </a:solidFill>
                          <a:latin typeface="宋体"/>
                          <a:cs typeface="宋体"/>
                        </a:rPr>
                        <a:t>×</a:t>
                      </a:r>
                      <a:endParaRPr sz="1800">
                        <a:latin typeface="宋体"/>
                        <a:cs typeface="宋体"/>
                      </a:endParaRPr>
                    </a:p>
                  </a:txBody>
                  <a:tcPr marL="0" marR="0" marT="1187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45"/>
                        </a:spcBef>
                      </a:pPr>
                      <a:r>
                        <a:rPr sz="1800" dirty="0">
                          <a:solidFill>
                            <a:srgbClr val="0B0810"/>
                          </a:solidFill>
                          <a:latin typeface="Arial"/>
                          <a:cs typeface="Arial"/>
                        </a:rPr>
                        <a:t>√</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45"/>
                        </a:spcBef>
                      </a:pPr>
                      <a:r>
                        <a:rPr sz="1800" dirty="0">
                          <a:solidFill>
                            <a:srgbClr val="0B0810"/>
                          </a:solidFill>
                          <a:latin typeface="Arial"/>
                          <a:cs typeface="Arial"/>
                        </a:rPr>
                        <a:t>√√</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r>
              <a:tr h="539750">
                <a:tc>
                  <a:txBody>
                    <a:bodyPr/>
                    <a:lstStyle/>
                    <a:p>
                      <a:pPr algn="ctr">
                        <a:lnSpc>
                          <a:spcPct val="100000"/>
                        </a:lnSpc>
                        <a:spcBef>
                          <a:spcPts val="950"/>
                        </a:spcBef>
                      </a:pPr>
                      <a:r>
                        <a:rPr sz="1800" spc="-5" dirty="0">
                          <a:solidFill>
                            <a:srgbClr val="0B0810"/>
                          </a:solidFill>
                          <a:latin typeface="Arial"/>
                          <a:cs typeface="Arial"/>
                        </a:rPr>
                        <a:t>ST</a:t>
                      </a:r>
                      <a:r>
                        <a:rPr sz="1800" dirty="0">
                          <a:solidFill>
                            <a:srgbClr val="0B0810"/>
                          </a:solidFill>
                          <a:latin typeface="宋体"/>
                          <a:cs typeface="宋体"/>
                        </a:rPr>
                        <a:t>差异大，其中有低</a:t>
                      </a:r>
                      <a:r>
                        <a:rPr sz="1800" spc="-5" dirty="0">
                          <a:solidFill>
                            <a:srgbClr val="0B0810"/>
                          </a:solidFill>
                          <a:latin typeface="Arial"/>
                          <a:cs typeface="Arial"/>
                        </a:rPr>
                        <a:t>ST</a:t>
                      </a:r>
                      <a:r>
                        <a:rPr sz="1800" dirty="0">
                          <a:solidFill>
                            <a:srgbClr val="0B0810"/>
                          </a:solidFill>
                          <a:latin typeface="宋体"/>
                          <a:cs typeface="宋体"/>
                        </a:rPr>
                        <a:t>煤</a:t>
                      </a:r>
                      <a:endParaRPr sz="1800">
                        <a:latin typeface="宋体"/>
                        <a:cs typeface="宋体"/>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50"/>
                        </a:spcBef>
                      </a:pPr>
                      <a:r>
                        <a:rPr sz="1800" dirty="0">
                          <a:solidFill>
                            <a:srgbClr val="0B0810"/>
                          </a:solidFill>
                          <a:latin typeface="Arial"/>
                          <a:cs typeface="Arial"/>
                        </a:rPr>
                        <a:t>√</a:t>
                      </a:r>
                      <a:endParaRPr sz="18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50"/>
                        </a:spcBef>
                      </a:pPr>
                      <a:r>
                        <a:rPr sz="1800" dirty="0">
                          <a:solidFill>
                            <a:srgbClr val="0B0810"/>
                          </a:solidFill>
                          <a:latin typeface="Arial"/>
                          <a:cs typeface="Arial"/>
                        </a:rPr>
                        <a:t>√√</a:t>
                      </a:r>
                      <a:endParaRPr sz="18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50"/>
                        </a:spcBef>
                      </a:pPr>
                      <a:r>
                        <a:rPr sz="1800" dirty="0">
                          <a:solidFill>
                            <a:srgbClr val="0B0810"/>
                          </a:solidFill>
                          <a:latin typeface="Arial"/>
                          <a:cs typeface="Arial"/>
                        </a:rPr>
                        <a:t>√</a:t>
                      </a:r>
                      <a:endParaRPr sz="18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r>
              <a:tr h="539750">
                <a:tc>
                  <a:txBody>
                    <a:bodyPr/>
                    <a:lstStyle/>
                    <a:p>
                      <a:pPr marR="295910" algn="r">
                        <a:lnSpc>
                          <a:spcPct val="100000"/>
                        </a:lnSpc>
                        <a:spcBef>
                          <a:spcPts val="940"/>
                        </a:spcBef>
                      </a:pPr>
                      <a:r>
                        <a:rPr sz="1800" dirty="0">
                          <a:solidFill>
                            <a:srgbClr val="0B0810"/>
                          </a:solidFill>
                          <a:latin typeface="宋体"/>
                          <a:cs typeface="宋体"/>
                        </a:rPr>
                        <a:t>掺烧易爆炸煤和流动性差的煤</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40"/>
                        </a:spcBef>
                      </a:pPr>
                      <a:r>
                        <a:rPr sz="1800" dirty="0">
                          <a:solidFill>
                            <a:srgbClr val="0B0810"/>
                          </a:solidFill>
                          <a:latin typeface="宋体"/>
                          <a:cs typeface="宋体"/>
                        </a:rPr>
                        <a:t>×</a:t>
                      </a:r>
                      <a:endParaRPr sz="1800">
                        <a:latin typeface="宋体"/>
                        <a:cs typeface="宋体"/>
                      </a:endParaRPr>
                    </a:p>
                  </a:txBody>
                  <a:tcPr marL="0" marR="0" marT="1193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50"/>
                        </a:spcBef>
                      </a:pPr>
                      <a:r>
                        <a:rPr sz="1800" dirty="0">
                          <a:solidFill>
                            <a:srgbClr val="0B0810"/>
                          </a:solidFill>
                          <a:latin typeface="Arial"/>
                          <a:cs typeface="Arial"/>
                        </a:rPr>
                        <a:t>√√</a:t>
                      </a:r>
                      <a:endParaRPr sz="18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50"/>
                        </a:spcBef>
                      </a:pPr>
                      <a:r>
                        <a:rPr sz="1800" dirty="0">
                          <a:solidFill>
                            <a:srgbClr val="0B0810"/>
                          </a:solidFill>
                          <a:latin typeface="Arial"/>
                          <a:cs typeface="Arial"/>
                        </a:rPr>
                        <a:t>—</a:t>
                      </a:r>
                      <a:endParaRPr sz="18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r>
              <a:tr h="539114">
                <a:tc>
                  <a:txBody>
                    <a:bodyPr/>
                    <a:lstStyle/>
                    <a:p>
                      <a:pPr marL="1100455">
                        <a:lnSpc>
                          <a:spcPct val="100000"/>
                        </a:lnSpc>
                        <a:spcBef>
                          <a:spcPts val="935"/>
                        </a:spcBef>
                      </a:pPr>
                      <a:r>
                        <a:rPr sz="1800" dirty="0">
                          <a:solidFill>
                            <a:srgbClr val="0B0810"/>
                          </a:solidFill>
                          <a:latin typeface="宋体"/>
                          <a:cs typeface="宋体"/>
                        </a:rPr>
                        <a:t>掺烧高水分煤</a:t>
                      </a:r>
                      <a:endParaRPr sz="1800">
                        <a:latin typeface="宋体"/>
                        <a:cs typeface="宋体"/>
                      </a:endParaRPr>
                    </a:p>
                  </a:txBody>
                  <a:tcPr marL="0" marR="0" marT="1187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45"/>
                        </a:spcBef>
                      </a:pPr>
                      <a:r>
                        <a:rPr sz="1800" dirty="0">
                          <a:solidFill>
                            <a:srgbClr val="0B0810"/>
                          </a:solidFill>
                          <a:latin typeface="Arial"/>
                          <a:cs typeface="Arial"/>
                        </a:rPr>
                        <a:t>—</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45"/>
                        </a:spcBef>
                      </a:pPr>
                      <a:r>
                        <a:rPr sz="1800" dirty="0">
                          <a:solidFill>
                            <a:srgbClr val="0B0810"/>
                          </a:solidFill>
                          <a:latin typeface="Arial"/>
                          <a:cs typeface="Arial"/>
                        </a:rPr>
                        <a:t>√√</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gn="ctr">
                        <a:lnSpc>
                          <a:spcPct val="100000"/>
                        </a:lnSpc>
                        <a:spcBef>
                          <a:spcPts val="945"/>
                        </a:spcBef>
                      </a:pPr>
                      <a:r>
                        <a:rPr sz="1800" dirty="0">
                          <a:solidFill>
                            <a:srgbClr val="0B0810"/>
                          </a:solidFill>
                          <a:latin typeface="Arial"/>
                          <a:cs typeface="Arial"/>
                        </a:rPr>
                        <a:t>—</a:t>
                      </a:r>
                      <a:endParaRPr sz="1800">
                        <a:latin typeface="Arial"/>
                        <a:cs typeface="Arial"/>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r>
              <a:tr h="541654">
                <a:tc>
                  <a:txBody>
                    <a:bodyPr/>
                    <a:lstStyle/>
                    <a:p>
                      <a:pPr algn="ctr">
                        <a:lnSpc>
                          <a:spcPct val="100000"/>
                        </a:lnSpc>
                        <a:spcBef>
                          <a:spcPts val="955"/>
                        </a:spcBef>
                      </a:pPr>
                      <a:r>
                        <a:rPr sz="1800" spc="-5" dirty="0">
                          <a:solidFill>
                            <a:srgbClr val="0B0810"/>
                          </a:solidFill>
                          <a:latin typeface="Arial"/>
                          <a:cs typeface="Arial"/>
                        </a:rPr>
                        <a:t>HGI</a:t>
                      </a:r>
                      <a:r>
                        <a:rPr sz="1800" dirty="0">
                          <a:solidFill>
                            <a:srgbClr val="0B0810"/>
                          </a:solidFill>
                          <a:latin typeface="宋体"/>
                          <a:cs typeface="宋体"/>
                        </a:rPr>
                        <a:t>相差大</a:t>
                      </a:r>
                      <a:endParaRPr sz="1800">
                        <a:latin typeface="宋体"/>
                        <a:cs typeface="宋体"/>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45"/>
                        </a:spcBef>
                      </a:pPr>
                      <a:r>
                        <a:rPr sz="1800" dirty="0">
                          <a:solidFill>
                            <a:srgbClr val="0B0810"/>
                          </a:solidFill>
                          <a:latin typeface="宋体"/>
                          <a:cs typeface="宋体"/>
                        </a:rPr>
                        <a:t>×</a:t>
                      </a:r>
                      <a:endParaRPr sz="1800">
                        <a:latin typeface="宋体"/>
                        <a:cs typeface="宋体"/>
                      </a:endParaRPr>
                    </a:p>
                  </a:txBody>
                  <a:tcPr marL="0" marR="0" marT="1200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55"/>
                        </a:spcBef>
                      </a:pPr>
                      <a:r>
                        <a:rPr sz="1800" dirty="0">
                          <a:solidFill>
                            <a:srgbClr val="0B0810"/>
                          </a:solidFill>
                          <a:latin typeface="Arial"/>
                          <a:cs typeface="Arial"/>
                        </a:rPr>
                        <a:t>√√</a:t>
                      </a:r>
                      <a:endParaRPr sz="1800">
                        <a:latin typeface="Arial"/>
                        <a:cs typeface="Arial"/>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gn="ctr">
                        <a:lnSpc>
                          <a:spcPct val="100000"/>
                        </a:lnSpc>
                        <a:spcBef>
                          <a:spcPts val="955"/>
                        </a:spcBef>
                      </a:pPr>
                      <a:r>
                        <a:rPr sz="1800" dirty="0">
                          <a:solidFill>
                            <a:srgbClr val="0B0810"/>
                          </a:solidFill>
                          <a:latin typeface="Arial"/>
                          <a:cs typeface="Arial"/>
                        </a:rPr>
                        <a:t>√√</a:t>
                      </a:r>
                      <a:endParaRPr sz="1800">
                        <a:latin typeface="Arial"/>
                        <a:cs typeface="Arial"/>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r>
            </a:tbl>
          </a:graphicData>
        </a:graphic>
      </p:graphicFrame>
      <p:sp>
        <p:nvSpPr>
          <p:cNvPr id="3" name="object 3"/>
          <p:cNvSpPr txBox="1"/>
          <p:nvPr/>
        </p:nvSpPr>
        <p:spPr>
          <a:xfrm>
            <a:off x="1194752" y="5754370"/>
            <a:ext cx="6569075" cy="268605"/>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0000"/>
                </a:solidFill>
                <a:latin typeface="宋体"/>
                <a:cs typeface="宋体"/>
              </a:rPr>
              <a:t>注</a:t>
            </a:r>
            <a:r>
              <a:rPr sz="1600" spc="-5" dirty="0">
                <a:solidFill>
                  <a:srgbClr val="FF0000"/>
                </a:solidFill>
                <a:latin typeface="宋体"/>
                <a:cs typeface="宋体"/>
              </a:rPr>
              <a:t>：</a:t>
            </a:r>
            <a:r>
              <a:rPr sz="1600" spc="-385" dirty="0">
                <a:solidFill>
                  <a:srgbClr val="FF0000"/>
                </a:solidFill>
                <a:latin typeface="宋体"/>
                <a:cs typeface="宋体"/>
              </a:rPr>
              <a:t> </a:t>
            </a:r>
            <a:r>
              <a:rPr sz="1600" spc="-5" dirty="0">
                <a:solidFill>
                  <a:srgbClr val="FF0000"/>
                </a:solidFill>
                <a:latin typeface="Arial"/>
                <a:cs typeface="Arial"/>
              </a:rPr>
              <a:t>√√——</a:t>
            </a:r>
            <a:r>
              <a:rPr sz="1600" dirty="0">
                <a:solidFill>
                  <a:srgbClr val="FF0000"/>
                </a:solidFill>
                <a:latin typeface="宋体"/>
                <a:cs typeface="宋体"/>
              </a:rPr>
              <a:t>适应性好</a:t>
            </a:r>
            <a:r>
              <a:rPr sz="1600" spc="-5" dirty="0">
                <a:solidFill>
                  <a:srgbClr val="FF0000"/>
                </a:solidFill>
                <a:latin typeface="宋体"/>
                <a:cs typeface="宋体"/>
              </a:rPr>
              <a:t>；</a:t>
            </a:r>
            <a:r>
              <a:rPr sz="1600" spc="-5" dirty="0">
                <a:solidFill>
                  <a:srgbClr val="FF0000"/>
                </a:solidFill>
                <a:latin typeface="Arial"/>
                <a:cs typeface="Arial"/>
              </a:rPr>
              <a:t>√——</a:t>
            </a:r>
            <a:r>
              <a:rPr sz="1600" dirty="0">
                <a:solidFill>
                  <a:srgbClr val="FF0000"/>
                </a:solidFill>
                <a:latin typeface="宋体"/>
                <a:cs typeface="宋体"/>
              </a:rPr>
              <a:t>基本适应；×</a:t>
            </a:r>
            <a:r>
              <a:rPr sz="1600" dirty="0">
                <a:solidFill>
                  <a:srgbClr val="FF0000"/>
                </a:solidFill>
                <a:latin typeface="Arial"/>
                <a:cs typeface="Arial"/>
              </a:rPr>
              <a:t>——</a:t>
            </a:r>
            <a:r>
              <a:rPr sz="1600" dirty="0">
                <a:solidFill>
                  <a:srgbClr val="FF0000"/>
                </a:solidFill>
                <a:latin typeface="宋体"/>
                <a:cs typeface="宋体"/>
              </a:rPr>
              <a:t>适应性差</a:t>
            </a:r>
            <a:r>
              <a:rPr sz="1600" spc="-5" dirty="0">
                <a:solidFill>
                  <a:srgbClr val="FF0000"/>
                </a:solidFill>
                <a:latin typeface="宋体"/>
                <a:cs typeface="宋体"/>
              </a:rPr>
              <a:t>；</a:t>
            </a:r>
            <a:r>
              <a:rPr sz="1600" spc="-380" dirty="0">
                <a:solidFill>
                  <a:srgbClr val="FF0000"/>
                </a:solidFill>
                <a:latin typeface="宋体"/>
                <a:cs typeface="宋体"/>
              </a:rPr>
              <a:t> </a:t>
            </a:r>
            <a:r>
              <a:rPr sz="1600" dirty="0">
                <a:solidFill>
                  <a:srgbClr val="FF0000"/>
                </a:solidFill>
                <a:latin typeface="Arial"/>
                <a:cs typeface="Arial"/>
              </a:rPr>
              <a:t>———</a:t>
            </a:r>
            <a:r>
              <a:rPr sz="1600" dirty="0">
                <a:solidFill>
                  <a:srgbClr val="FF0000"/>
                </a:solidFill>
                <a:latin typeface="宋体"/>
                <a:cs typeface="宋体"/>
              </a:rPr>
              <a:t>不推</a:t>
            </a:r>
            <a:r>
              <a:rPr sz="1600" spc="-5" dirty="0">
                <a:solidFill>
                  <a:srgbClr val="FF0000"/>
                </a:solidFill>
                <a:latin typeface="宋体"/>
                <a:cs typeface="宋体"/>
              </a:rPr>
              <a:t>荐</a:t>
            </a:r>
            <a:endParaRPr sz="1600">
              <a:latin typeface="宋体"/>
              <a:cs typeface="宋体"/>
            </a:endParaRPr>
          </a:p>
        </p:txBody>
      </p:sp>
      <p:sp>
        <p:nvSpPr>
          <p:cNvPr id="4" name="object 4"/>
          <p:cNvSpPr/>
          <p:nvPr/>
        </p:nvSpPr>
        <p:spPr>
          <a:xfrm>
            <a:off x="0" y="534923"/>
            <a:ext cx="9144000" cy="733425"/>
          </a:xfrm>
          <a:custGeom>
            <a:avLst/>
            <a:gdLst/>
            <a:ahLst/>
            <a:cxnLst/>
            <a:rect l="l" t="t" r="r" b="b"/>
            <a:pathLst>
              <a:path w="9144000" h="733425">
                <a:moveTo>
                  <a:pt x="0" y="0"/>
                </a:moveTo>
                <a:lnTo>
                  <a:pt x="9144000" y="0"/>
                </a:lnTo>
                <a:lnTo>
                  <a:pt x="9144000" y="733044"/>
                </a:lnTo>
                <a:lnTo>
                  <a:pt x="0" y="733044"/>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3492500" y="750252"/>
            <a:ext cx="21590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0F907"/>
                </a:solidFill>
              </a:rPr>
              <a:t>掺烧方式的选取</a:t>
            </a:r>
            <a:endParaRPr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6689" y="1868487"/>
            <a:ext cx="8597900" cy="3448050"/>
          </a:xfrm>
          <a:prstGeom prst="rect">
            <a:avLst/>
          </a:prstGeom>
        </p:spPr>
        <p:txBody>
          <a:bodyPr vert="horz" wrap="square" lIns="0" tIns="12700" rIns="0" bIns="0" rtlCol="0">
            <a:spAutoFit/>
          </a:bodyPr>
          <a:lstStyle/>
          <a:p>
            <a:pPr marL="355600" indent="-342900">
              <a:lnSpc>
                <a:spcPct val="100000"/>
              </a:lnSpc>
              <a:spcBef>
                <a:spcPts val="100"/>
              </a:spcBef>
              <a:buSzPct val="79166"/>
              <a:buFont typeface="Wingdings"/>
              <a:buChar char=""/>
              <a:tabLst>
                <a:tab pos="355600" algn="l"/>
              </a:tabLst>
            </a:pPr>
            <a:r>
              <a:rPr sz="2400" dirty="0">
                <a:solidFill>
                  <a:srgbClr val="FF0000"/>
                </a:solidFill>
                <a:latin typeface="黑体"/>
                <a:cs typeface="黑体"/>
              </a:rPr>
              <a:t>电厂应根据自身条件，首先考虑机组安全性能，注意如下问题</a:t>
            </a:r>
            <a:endParaRPr sz="2400">
              <a:latin typeface="黑体"/>
              <a:cs typeface="黑体"/>
            </a:endParaRPr>
          </a:p>
          <a:p>
            <a:pPr marL="812800" lvl="1" indent="-342900">
              <a:lnSpc>
                <a:spcPct val="100000"/>
              </a:lnSpc>
              <a:spcBef>
                <a:spcPts val="1745"/>
              </a:spcBef>
              <a:buSzPct val="80000"/>
              <a:buFont typeface="Wingdings"/>
              <a:buChar char=""/>
              <a:tabLst>
                <a:tab pos="812165" algn="l"/>
                <a:tab pos="812800" algn="l"/>
              </a:tabLst>
            </a:pPr>
            <a:r>
              <a:rPr sz="2000" dirty="0">
                <a:latin typeface="黑体"/>
                <a:cs typeface="黑体"/>
              </a:rPr>
              <a:t>掺烧难燃煤种时，混合条件不好时，不宜采用预混掺烧</a:t>
            </a:r>
            <a:r>
              <a:rPr sz="2000" spc="5" dirty="0">
                <a:latin typeface="黑体"/>
                <a:cs typeface="黑体"/>
              </a:rPr>
              <a:t>；</a:t>
            </a:r>
            <a:endParaRPr sz="2000">
              <a:latin typeface="黑体"/>
              <a:cs typeface="黑体"/>
            </a:endParaRPr>
          </a:p>
          <a:p>
            <a:pPr marL="812800" lvl="1" indent="-342900">
              <a:lnSpc>
                <a:spcPct val="100000"/>
              </a:lnSpc>
              <a:spcBef>
                <a:spcPts val="1680"/>
              </a:spcBef>
              <a:buSzPct val="80000"/>
              <a:buFont typeface="Wingdings"/>
              <a:buChar char=""/>
              <a:tabLst>
                <a:tab pos="812165" algn="l"/>
                <a:tab pos="812800" algn="l"/>
              </a:tabLst>
            </a:pPr>
            <a:r>
              <a:rPr sz="2000" dirty="0">
                <a:latin typeface="黑体"/>
                <a:cs typeface="黑体"/>
              </a:rPr>
              <a:t>磨损性强</a:t>
            </a:r>
            <a:r>
              <a:rPr sz="2000" spc="-5" dirty="0">
                <a:latin typeface="黑体"/>
                <a:cs typeface="黑体"/>
              </a:rPr>
              <a:t>（Ke&gt;5）</a:t>
            </a:r>
            <a:r>
              <a:rPr sz="2000" dirty="0">
                <a:latin typeface="黑体"/>
                <a:cs typeface="黑体"/>
              </a:rPr>
              <a:t>的煤，不宜在中速磨上分磨掺烧</a:t>
            </a:r>
            <a:r>
              <a:rPr sz="2000" spc="5" dirty="0">
                <a:latin typeface="黑体"/>
                <a:cs typeface="黑体"/>
              </a:rPr>
              <a:t>；</a:t>
            </a:r>
            <a:endParaRPr sz="2000">
              <a:latin typeface="黑体"/>
              <a:cs typeface="黑体"/>
            </a:endParaRPr>
          </a:p>
          <a:p>
            <a:pPr marL="812800" marR="156845" lvl="1" indent="-342900">
              <a:lnSpc>
                <a:spcPct val="150000"/>
              </a:lnSpc>
              <a:spcBef>
                <a:spcPts val="480"/>
              </a:spcBef>
              <a:buSzPct val="80000"/>
              <a:buFont typeface="Wingdings"/>
              <a:buChar char=""/>
              <a:tabLst>
                <a:tab pos="812165" algn="l"/>
                <a:tab pos="812800" algn="l"/>
              </a:tabLst>
            </a:pPr>
            <a:r>
              <a:rPr sz="2000" dirty="0">
                <a:latin typeface="黑体"/>
                <a:cs typeface="黑体"/>
              </a:rPr>
              <a:t>极易爆炸煤种在热风制粉系统上尽量不要采用分磨掺烧，特别是对钢 球磨煤机</a:t>
            </a:r>
            <a:r>
              <a:rPr sz="2000" spc="5" dirty="0">
                <a:latin typeface="黑体"/>
                <a:cs typeface="黑体"/>
              </a:rPr>
              <a:t>；</a:t>
            </a:r>
            <a:endParaRPr sz="2000">
              <a:latin typeface="黑体"/>
              <a:cs typeface="黑体"/>
            </a:endParaRPr>
          </a:p>
          <a:p>
            <a:pPr marL="812800" lvl="1" indent="-342900">
              <a:lnSpc>
                <a:spcPct val="100000"/>
              </a:lnSpc>
              <a:spcBef>
                <a:spcPts val="1680"/>
              </a:spcBef>
              <a:buSzPct val="80000"/>
              <a:buFont typeface="Wingdings"/>
              <a:buChar char=""/>
              <a:tabLst>
                <a:tab pos="812165" algn="l"/>
                <a:tab pos="812800" algn="l"/>
              </a:tabLst>
            </a:pPr>
            <a:r>
              <a:rPr sz="2000" dirty="0">
                <a:latin typeface="黑体"/>
                <a:cs typeface="黑体"/>
              </a:rPr>
              <a:t>对流动性差的煤种，不宜采用分磨掺烧</a:t>
            </a:r>
            <a:r>
              <a:rPr sz="2000" spc="5" dirty="0">
                <a:latin typeface="黑体"/>
                <a:cs typeface="黑体"/>
              </a:rPr>
              <a:t>；</a:t>
            </a:r>
            <a:endParaRPr sz="2000">
              <a:latin typeface="黑体"/>
              <a:cs typeface="黑体"/>
            </a:endParaRPr>
          </a:p>
          <a:p>
            <a:pPr marL="812800" lvl="1" indent="-342900">
              <a:lnSpc>
                <a:spcPct val="100000"/>
              </a:lnSpc>
              <a:spcBef>
                <a:spcPts val="1680"/>
              </a:spcBef>
              <a:buSzPct val="80000"/>
              <a:buFont typeface="Wingdings"/>
              <a:buChar char=""/>
              <a:tabLst>
                <a:tab pos="812165" algn="l"/>
                <a:tab pos="812800" algn="l"/>
              </a:tabLst>
            </a:pPr>
            <a:r>
              <a:rPr sz="2000" dirty="0">
                <a:latin typeface="黑体"/>
                <a:cs typeface="黑体"/>
              </a:rPr>
              <a:t>掺烧高水分煤种时，为保证出力，应尽量采用预混掺烧</a:t>
            </a:r>
            <a:r>
              <a:rPr sz="2000" spc="5" dirty="0">
                <a:latin typeface="黑体"/>
                <a:cs typeface="黑体"/>
              </a:rPr>
              <a:t>。</a:t>
            </a:r>
            <a:endParaRPr sz="2000">
              <a:latin typeface="黑体"/>
              <a:cs typeface="黑体"/>
            </a:endParaRPr>
          </a:p>
        </p:txBody>
      </p:sp>
      <p:sp>
        <p:nvSpPr>
          <p:cNvPr id="3" name="object 3"/>
          <p:cNvSpPr/>
          <p:nvPr/>
        </p:nvSpPr>
        <p:spPr>
          <a:xfrm>
            <a:off x="0" y="620268"/>
            <a:ext cx="9144000" cy="840105"/>
          </a:xfrm>
          <a:custGeom>
            <a:avLst/>
            <a:gdLst/>
            <a:ahLst/>
            <a:cxnLst/>
            <a:rect l="l" t="t" r="r" b="b"/>
            <a:pathLst>
              <a:path w="9144000" h="840105">
                <a:moveTo>
                  <a:pt x="0" y="0"/>
                </a:moveTo>
                <a:lnTo>
                  <a:pt x="9144000" y="0"/>
                </a:lnTo>
                <a:lnTo>
                  <a:pt x="9144000" y="839723"/>
                </a:lnTo>
                <a:lnTo>
                  <a:pt x="0" y="839723"/>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492500" y="888682"/>
            <a:ext cx="2159000" cy="391160"/>
          </a:xfrm>
          <a:prstGeom prst="rect">
            <a:avLst/>
          </a:prstGeom>
        </p:spPr>
        <p:txBody>
          <a:bodyPr vert="horz" wrap="square" lIns="0" tIns="12700" rIns="0" bIns="0" rtlCol="0">
            <a:spAutoFit/>
          </a:bodyPr>
          <a:lstStyle/>
          <a:p>
            <a:pPr marL="12700">
              <a:lnSpc>
                <a:spcPct val="100000"/>
              </a:lnSpc>
              <a:spcBef>
                <a:spcPts val="100"/>
              </a:spcBef>
            </a:pPr>
            <a:r>
              <a:rPr sz="2400" dirty="0"/>
              <a:t>掺烧方式的选取</a:t>
            </a:r>
            <a:endParaRPr sz="2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51019" y="2308605"/>
            <a:ext cx="5927501" cy="5993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04365" y="3006039"/>
            <a:ext cx="5911519" cy="60594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8" name="object 8"/>
          <p:cNvSpPr/>
          <p:nvPr/>
        </p:nvSpPr>
        <p:spPr>
          <a:xfrm>
            <a:off x="1804365" y="3673081"/>
            <a:ext cx="5837593" cy="68751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789252" y="4495381"/>
            <a:ext cx="5847943" cy="601383"/>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1" name="object 11"/>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2" name="object 12"/>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3" name="object 13"/>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4" name="object 14"/>
          <p:cNvSpPr txBox="1"/>
          <p:nvPr/>
        </p:nvSpPr>
        <p:spPr>
          <a:xfrm>
            <a:off x="3991724" y="1674494"/>
            <a:ext cx="2345690" cy="4023360"/>
          </a:xfrm>
          <a:prstGeom prst="rect">
            <a:avLst/>
          </a:prstGeom>
        </p:spPr>
        <p:txBody>
          <a:bodyPr vert="horz" wrap="square" lIns="0" tIns="13335" rIns="0" bIns="0" rtlCol="0">
            <a:spAutoFit/>
          </a:bodyPr>
          <a:lstStyle/>
          <a:p>
            <a:pPr marL="111125">
              <a:lnSpc>
                <a:spcPct val="100000"/>
              </a:lnSpc>
              <a:spcBef>
                <a:spcPts val="105"/>
              </a:spcBef>
            </a:pPr>
            <a:r>
              <a:rPr sz="2000" dirty="0">
                <a:solidFill>
                  <a:srgbClr val="FFFFFF"/>
                </a:solidFill>
                <a:latin typeface="黑体"/>
                <a:cs typeface="黑体"/>
              </a:rPr>
              <a:t>燃料掺烧定</a:t>
            </a:r>
            <a:r>
              <a:rPr sz="2000" spc="5" dirty="0">
                <a:solidFill>
                  <a:srgbClr val="FFFFFF"/>
                </a:solidFill>
                <a:latin typeface="黑体"/>
                <a:cs typeface="黑体"/>
              </a:rPr>
              <a:t>义</a:t>
            </a:r>
            <a:endParaRPr sz="2000">
              <a:latin typeface="黑体"/>
              <a:cs typeface="黑体"/>
            </a:endParaRPr>
          </a:p>
          <a:p>
            <a:pPr marL="12700" marR="510540" indent="34925">
              <a:lnSpc>
                <a:spcPts val="6000"/>
              </a:lnSpc>
              <a:spcBef>
                <a:spcPts val="625"/>
              </a:spcBef>
            </a:pPr>
            <a:r>
              <a:rPr sz="2000" dirty="0">
                <a:solidFill>
                  <a:srgbClr val="FFFFFF"/>
                </a:solidFill>
                <a:latin typeface="黑体"/>
                <a:cs typeface="黑体"/>
              </a:rPr>
              <a:t>燃料指标的计算 掺烧方</a:t>
            </a:r>
            <a:r>
              <a:rPr sz="2000" spc="5" dirty="0">
                <a:solidFill>
                  <a:srgbClr val="FFFFFF"/>
                </a:solidFill>
                <a:latin typeface="黑体"/>
                <a:cs typeface="黑体"/>
              </a:rPr>
              <a:t>式</a:t>
            </a:r>
            <a:endParaRPr sz="2000">
              <a:latin typeface="黑体"/>
              <a:cs typeface="黑体"/>
            </a:endParaRPr>
          </a:p>
          <a:p>
            <a:pPr>
              <a:lnSpc>
                <a:spcPct val="100000"/>
              </a:lnSpc>
              <a:spcBef>
                <a:spcPts val="20"/>
              </a:spcBef>
            </a:pPr>
            <a:endParaRPr sz="1650">
              <a:latin typeface="黑体"/>
              <a:cs typeface="黑体"/>
            </a:endParaRPr>
          </a:p>
          <a:p>
            <a:pPr marL="45720">
              <a:lnSpc>
                <a:spcPct val="100000"/>
              </a:lnSpc>
            </a:pPr>
            <a:r>
              <a:rPr sz="2000" dirty="0">
                <a:solidFill>
                  <a:srgbClr val="FF0000"/>
                </a:solidFill>
                <a:latin typeface="黑体"/>
                <a:cs typeface="黑体"/>
              </a:rPr>
              <a:t>常见问题及调整措</a:t>
            </a:r>
            <a:r>
              <a:rPr sz="2000" spc="5" dirty="0">
                <a:solidFill>
                  <a:srgbClr val="FF0000"/>
                </a:solidFill>
                <a:latin typeface="黑体"/>
                <a:cs typeface="黑体"/>
              </a:rPr>
              <a:t>施</a:t>
            </a:r>
            <a:endParaRPr sz="2000">
              <a:latin typeface="黑体"/>
              <a:cs typeface="黑体"/>
            </a:endParaRPr>
          </a:p>
          <a:p>
            <a:pPr marL="45720" marR="219075" indent="38735">
              <a:lnSpc>
                <a:spcPts val="6050"/>
              </a:lnSpc>
              <a:spcBef>
                <a:spcPts val="620"/>
              </a:spcBef>
            </a:pPr>
            <a:r>
              <a:rPr sz="2000" dirty="0">
                <a:solidFill>
                  <a:srgbClr val="FFFFFF"/>
                </a:solidFill>
                <a:latin typeface="黑体"/>
                <a:cs typeface="黑体"/>
              </a:rPr>
              <a:t>燃料掺烧典型案例 结束</a:t>
            </a:r>
            <a:r>
              <a:rPr sz="2000" spc="5" dirty="0">
                <a:solidFill>
                  <a:srgbClr val="FFFFFF"/>
                </a:solidFill>
                <a:latin typeface="黑体"/>
                <a:cs typeface="黑体"/>
              </a:rPr>
              <a:t>语</a:t>
            </a:r>
            <a:endParaRPr sz="2000">
              <a:latin typeface="黑体"/>
              <a:cs typeface="黑体"/>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98108"/>
            <a:ext cx="9144000" cy="660400"/>
          </a:xfrm>
          <a:custGeom>
            <a:avLst/>
            <a:gdLst/>
            <a:ahLst/>
            <a:cxnLst/>
            <a:rect l="l" t="t" r="r" b="b"/>
            <a:pathLst>
              <a:path w="9144000" h="660400">
                <a:moveTo>
                  <a:pt x="0" y="659891"/>
                </a:moveTo>
                <a:lnTo>
                  <a:pt x="9144000" y="659891"/>
                </a:lnTo>
                <a:lnTo>
                  <a:pt x="9144000" y="0"/>
                </a:lnTo>
                <a:lnTo>
                  <a:pt x="0" y="0"/>
                </a:lnTo>
                <a:lnTo>
                  <a:pt x="0" y="659891"/>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495"/>
            <a:ext cx="9144000" cy="586740"/>
          </a:xfrm>
          <a:custGeom>
            <a:avLst/>
            <a:gdLst/>
            <a:ahLst/>
            <a:cxnLst/>
            <a:rect l="l" t="t" r="r" b="b"/>
            <a:pathLst>
              <a:path w="9144000" h="586740">
                <a:moveTo>
                  <a:pt x="0" y="0"/>
                </a:moveTo>
                <a:lnTo>
                  <a:pt x="9144000" y="0"/>
                </a:lnTo>
                <a:lnTo>
                  <a:pt x="9144000" y="586739"/>
                </a:lnTo>
                <a:lnTo>
                  <a:pt x="0" y="586739"/>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2273300" y="682625"/>
            <a:ext cx="45974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炉膛灭火</a:t>
            </a:r>
            <a:endParaRPr sz="2400">
              <a:latin typeface="Arial"/>
              <a:cs typeface="Arial"/>
            </a:endParaRPr>
          </a:p>
        </p:txBody>
      </p:sp>
      <p:sp>
        <p:nvSpPr>
          <p:cNvPr id="6" name="object 6"/>
          <p:cNvSpPr/>
          <p:nvPr/>
        </p:nvSpPr>
        <p:spPr>
          <a:xfrm>
            <a:off x="958850" y="2120900"/>
            <a:ext cx="7132955" cy="2002155"/>
          </a:xfrm>
          <a:custGeom>
            <a:avLst/>
            <a:gdLst/>
            <a:ahLst/>
            <a:cxnLst/>
            <a:rect l="l" t="t" r="r" b="b"/>
            <a:pathLst>
              <a:path w="7132955" h="2002154">
                <a:moveTo>
                  <a:pt x="7132637" y="2001837"/>
                </a:moveTo>
                <a:lnTo>
                  <a:pt x="0" y="2001837"/>
                </a:lnTo>
                <a:lnTo>
                  <a:pt x="0" y="0"/>
                </a:lnTo>
                <a:lnTo>
                  <a:pt x="7132637" y="0"/>
                </a:lnTo>
                <a:lnTo>
                  <a:pt x="7132637" y="12700"/>
                </a:lnTo>
                <a:lnTo>
                  <a:pt x="25400" y="12700"/>
                </a:lnTo>
                <a:lnTo>
                  <a:pt x="12700" y="25400"/>
                </a:lnTo>
                <a:lnTo>
                  <a:pt x="25400" y="25400"/>
                </a:lnTo>
                <a:lnTo>
                  <a:pt x="25400" y="1976437"/>
                </a:lnTo>
                <a:lnTo>
                  <a:pt x="12700" y="1976437"/>
                </a:lnTo>
                <a:lnTo>
                  <a:pt x="25400" y="1989137"/>
                </a:lnTo>
                <a:lnTo>
                  <a:pt x="7132637" y="1989137"/>
                </a:lnTo>
                <a:lnTo>
                  <a:pt x="7132637" y="2001837"/>
                </a:lnTo>
                <a:close/>
              </a:path>
              <a:path w="7132955" h="2002154">
                <a:moveTo>
                  <a:pt x="25400" y="25400"/>
                </a:moveTo>
                <a:lnTo>
                  <a:pt x="12700" y="25400"/>
                </a:lnTo>
                <a:lnTo>
                  <a:pt x="25400" y="12700"/>
                </a:lnTo>
                <a:lnTo>
                  <a:pt x="25400" y="25400"/>
                </a:lnTo>
                <a:close/>
              </a:path>
              <a:path w="7132955" h="2002154">
                <a:moveTo>
                  <a:pt x="7107237" y="25400"/>
                </a:moveTo>
                <a:lnTo>
                  <a:pt x="25400" y="25400"/>
                </a:lnTo>
                <a:lnTo>
                  <a:pt x="25400" y="12700"/>
                </a:lnTo>
                <a:lnTo>
                  <a:pt x="7107237" y="12700"/>
                </a:lnTo>
                <a:lnTo>
                  <a:pt x="7107237" y="25400"/>
                </a:lnTo>
                <a:close/>
              </a:path>
              <a:path w="7132955" h="2002154">
                <a:moveTo>
                  <a:pt x="7107237" y="1989137"/>
                </a:moveTo>
                <a:lnTo>
                  <a:pt x="7107237" y="12700"/>
                </a:lnTo>
                <a:lnTo>
                  <a:pt x="7119937" y="25400"/>
                </a:lnTo>
                <a:lnTo>
                  <a:pt x="7132637" y="25400"/>
                </a:lnTo>
                <a:lnTo>
                  <a:pt x="7132637" y="1976437"/>
                </a:lnTo>
                <a:lnTo>
                  <a:pt x="7119937" y="1976437"/>
                </a:lnTo>
                <a:lnTo>
                  <a:pt x="7107237" y="1989137"/>
                </a:lnTo>
                <a:close/>
              </a:path>
              <a:path w="7132955" h="2002154">
                <a:moveTo>
                  <a:pt x="7132637" y="25400"/>
                </a:moveTo>
                <a:lnTo>
                  <a:pt x="7119937" y="25400"/>
                </a:lnTo>
                <a:lnTo>
                  <a:pt x="7107237" y="12700"/>
                </a:lnTo>
                <a:lnTo>
                  <a:pt x="7132637" y="12700"/>
                </a:lnTo>
                <a:lnTo>
                  <a:pt x="7132637" y="25400"/>
                </a:lnTo>
                <a:close/>
              </a:path>
              <a:path w="7132955" h="2002154">
                <a:moveTo>
                  <a:pt x="25400" y="1989137"/>
                </a:moveTo>
                <a:lnTo>
                  <a:pt x="12700" y="1976437"/>
                </a:lnTo>
                <a:lnTo>
                  <a:pt x="25400" y="1976437"/>
                </a:lnTo>
                <a:lnTo>
                  <a:pt x="25400" y="1989137"/>
                </a:lnTo>
                <a:close/>
              </a:path>
              <a:path w="7132955" h="2002154">
                <a:moveTo>
                  <a:pt x="7107237" y="1989137"/>
                </a:moveTo>
                <a:lnTo>
                  <a:pt x="25400" y="1989137"/>
                </a:lnTo>
                <a:lnTo>
                  <a:pt x="25400" y="1976437"/>
                </a:lnTo>
                <a:lnTo>
                  <a:pt x="7107237" y="1976437"/>
                </a:lnTo>
                <a:lnTo>
                  <a:pt x="7107237" y="1989137"/>
                </a:lnTo>
                <a:close/>
              </a:path>
              <a:path w="7132955" h="2002154">
                <a:moveTo>
                  <a:pt x="7132637" y="1989137"/>
                </a:moveTo>
                <a:lnTo>
                  <a:pt x="7107237" y="1989137"/>
                </a:lnTo>
                <a:lnTo>
                  <a:pt x="7119937" y="1976437"/>
                </a:lnTo>
                <a:lnTo>
                  <a:pt x="7132637" y="1976437"/>
                </a:lnTo>
                <a:lnTo>
                  <a:pt x="7132637" y="1989137"/>
                </a:lnTo>
                <a:close/>
              </a:path>
            </a:pathLst>
          </a:custGeom>
          <a:solidFill>
            <a:srgbClr val="4F81BC"/>
          </a:solidFill>
        </p:spPr>
        <p:txBody>
          <a:bodyPr wrap="square" lIns="0" tIns="0" rIns="0" bIns="0" rtlCol="0"/>
          <a:lstStyle/>
          <a:p>
            <a:endParaRPr/>
          </a:p>
        </p:txBody>
      </p:sp>
      <p:sp>
        <p:nvSpPr>
          <p:cNvPr id="7" name="object 7"/>
          <p:cNvSpPr txBox="1"/>
          <p:nvPr/>
        </p:nvSpPr>
        <p:spPr>
          <a:xfrm>
            <a:off x="59689" y="1134554"/>
            <a:ext cx="8865235" cy="2905760"/>
          </a:xfrm>
          <a:prstGeom prst="rect">
            <a:avLst/>
          </a:prstGeom>
        </p:spPr>
        <p:txBody>
          <a:bodyPr vert="horz" wrap="square" lIns="0" tIns="12065" rIns="0" bIns="0" rtlCol="0">
            <a:spAutoFit/>
          </a:bodyPr>
          <a:lstStyle/>
          <a:p>
            <a:pPr marL="50800" marR="43180" indent="635000">
              <a:lnSpc>
                <a:spcPct val="120000"/>
              </a:lnSpc>
              <a:spcBef>
                <a:spcPts val="95"/>
              </a:spcBef>
            </a:pPr>
            <a:r>
              <a:rPr sz="2000" spc="-5" dirty="0">
                <a:latin typeface="黑体"/>
                <a:cs typeface="黑体"/>
              </a:rPr>
              <a:t>在烟煤锅炉上，烟煤混烧低挥发分煤种（Vad＜20%）或到厂煤灰分波动</a:t>
            </a:r>
            <a:r>
              <a:rPr sz="2000" dirty="0">
                <a:latin typeface="黑体"/>
                <a:cs typeface="黑体"/>
              </a:rPr>
              <a:t>较 大</a:t>
            </a:r>
            <a:r>
              <a:rPr sz="2000" spc="-5" dirty="0">
                <a:latin typeface="黑体"/>
                <a:cs typeface="黑体"/>
              </a:rPr>
              <a:t>（A</a:t>
            </a:r>
            <a:r>
              <a:rPr sz="1950" spc="-7" baseline="-17094" dirty="0">
                <a:latin typeface="黑体"/>
                <a:cs typeface="黑体"/>
              </a:rPr>
              <a:t>ad</a:t>
            </a:r>
            <a:r>
              <a:rPr sz="2000" spc="-5" dirty="0">
                <a:latin typeface="黑体"/>
                <a:cs typeface="黑体"/>
              </a:rPr>
              <a:t>＞35%）</a:t>
            </a:r>
            <a:r>
              <a:rPr sz="2000" dirty="0">
                <a:latin typeface="黑体"/>
                <a:cs typeface="黑体"/>
              </a:rPr>
              <a:t>时，如果</a:t>
            </a:r>
            <a:r>
              <a:rPr sz="2000" dirty="0">
                <a:solidFill>
                  <a:srgbClr val="FF0000"/>
                </a:solidFill>
                <a:latin typeface="黑体"/>
                <a:cs typeface="黑体"/>
              </a:rPr>
              <a:t>掺混不均</a:t>
            </a:r>
            <a:r>
              <a:rPr sz="2000" dirty="0">
                <a:latin typeface="黑体"/>
                <a:cs typeface="黑体"/>
              </a:rPr>
              <a:t>，很易造成锅炉灭火</a:t>
            </a:r>
            <a:r>
              <a:rPr sz="2000" spc="5" dirty="0">
                <a:latin typeface="黑体"/>
                <a:cs typeface="黑体"/>
              </a:rPr>
              <a:t>。</a:t>
            </a:r>
            <a:endParaRPr sz="2000">
              <a:latin typeface="黑体"/>
              <a:cs typeface="黑体"/>
            </a:endParaRPr>
          </a:p>
          <a:p>
            <a:pPr>
              <a:lnSpc>
                <a:spcPct val="100000"/>
              </a:lnSpc>
              <a:spcBef>
                <a:spcPts val="35"/>
              </a:spcBef>
            </a:pPr>
            <a:endParaRPr sz="1750">
              <a:latin typeface="黑体"/>
              <a:cs typeface="黑体"/>
            </a:endParaRPr>
          </a:p>
          <a:p>
            <a:pPr marL="1003300" marR="935355" algn="just">
              <a:lnSpc>
                <a:spcPct val="100000"/>
              </a:lnSpc>
              <a:spcBef>
                <a:spcPts val="5"/>
              </a:spcBef>
            </a:pPr>
            <a:r>
              <a:rPr sz="1600" b="1" dirty="0">
                <a:solidFill>
                  <a:srgbClr val="3366FF"/>
                </a:solidFill>
                <a:latin typeface="宋体"/>
                <a:cs typeface="宋体"/>
              </a:rPr>
              <a:t>实例</a:t>
            </a:r>
            <a:r>
              <a:rPr sz="1600" b="1" spc="-5" dirty="0">
                <a:solidFill>
                  <a:srgbClr val="3366FF"/>
                </a:solidFill>
                <a:latin typeface="Calibri"/>
                <a:cs typeface="Calibri"/>
              </a:rPr>
              <a:t>1</a:t>
            </a:r>
            <a:r>
              <a:rPr sz="1600" b="1" dirty="0">
                <a:solidFill>
                  <a:srgbClr val="3366FF"/>
                </a:solidFill>
                <a:latin typeface="宋体"/>
                <a:cs typeface="宋体"/>
              </a:rPr>
              <a:t>：</a:t>
            </a:r>
            <a:r>
              <a:rPr sz="1600" dirty="0">
                <a:latin typeface="宋体"/>
                <a:cs typeface="宋体"/>
              </a:rPr>
              <a:t>某电厂</a:t>
            </a:r>
            <a:r>
              <a:rPr sz="1600" spc="-5" dirty="0">
                <a:latin typeface="Calibri"/>
                <a:cs typeface="Calibri"/>
              </a:rPr>
              <a:t>300</a:t>
            </a:r>
            <a:r>
              <a:rPr sz="1600" dirty="0">
                <a:latin typeface="Calibri"/>
                <a:cs typeface="Calibri"/>
              </a:rPr>
              <a:t>MW</a:t>
            </a:r>
            <a:r>
              <a:rPr sz="1600" dirty="0">
                <a:latin typeface="宋体"/>
                <a:cs typeface="宋体"/>
              </a:rPr>
              <a:t>机组设计无烟煤</a:t>
            </a:r>
            <a:r>
              <a:rPr sz="1600" spc="-5" dirty="0">
                <a:latin typeface="Calibri"/>
                <a:cs typeface="Calibri"/>
              </a:rPr>
              <a:t>/</a:t>
            </a:r>
            <a:r>
              <a:rPr sz="1600" dirty="0">
                <a:latin typeface="宋体"/>
                <a:cs typeface="宋体"/>
              </a:rPr>
              <a:t>贫煤各</a:t>
            </a:r>
            <a:r>
              <a:rPr sz="1600" spc="-5" dirty="0">
                <a:latin typeface="Calibri"/>
                <a:cs typeface="Calibri"/>
              </a:rPr>
              <a:t>50%</a:t>
            </a:r>
            <a:r>
              <a:rPr sz="1600" dirty="0">
                <a:latin typeface="宋体"/>
                <a:cs typeface="宋体"/>
              </a:rPr>
              <a:t>，设计煤</a:t>
            </a:r>
            <a:r>
              <a:rPr sz="1600" i="1" dirty="0">
                <a:latin typeface="Calibri"/>
                <a:cs typeface="Calibri"/>
              </a:rPr>
              <a:t>V</a:t>
            </a:r>
            <a:r>
              <a:rPr sz="1575" spc="-15" baseline="-15873" dirty="0">
                <a:latin typeface="Calibri"/>
                <a:cs typeface="Calibri"/>
              </a:rPr>
              <a:t>d</a:t>
            </a:r>
            <a:r>
              <a:rPr sz="1575" spc="-30" baseline="-15873" dirty="0">
                <a:latin typeface="Calibri"/>
                <a:cs typeface="Calibri"/>
              </a:rPr>
              <a:t>a</a:t>
            </a:r>
            <a:r>
              <a:rPr sz="1575" spc="-15" baseline="-15873" dirty="0">
                <a:latin typeface="Calibri"/>
                <a:cs typeface="Calibri"/>
              </a:rPr>
              <a:t>f</a:t>
            </a:r>
            <a:r>
              <a:rPr sz="1600" dirty="0">
                <a:latin typeface="宋体"/>
                <a:cs typeface="宋体"/>
              </a:rPr>
              <a:t>为</a:t>
            </a:r>
            <a:r>
              <a:rPr sz="1600" spc="-5" dirty="0">
                <a:latin typeface="Calibri"/>
                <a:cs typeface="Calibri"/>
              </a:rPr>
              <a:t>10%</a:t>
            </a:r>
            <a:r>
              <a:rPr sz="1600" dirty="0">
                <a:latin typeface="宋体"/>
                <a:cs typeface="宋体"/>
              </a:rPr>
              <a:t>。实际</a:t>
            </a:r>
            <a:r>
              <a:rPr sz="1600" spc="-5" dirty="0">
                <a:latin typeface="宋体"/>
                <a:cs typeface="宋体"/>
              </a:rPr>
              <a:t>运 </a:t>
            </a:r>
            <a:r>
              <a:rPr sz="1600" dirty="0">
                <a:latin typeface="宋体"/>
                <a:cs typeface="宋体"/>
              </a:rPr>
              <a:t>行中曾燃用一船无烟煤</a:t>
            </a:r>
            <a:r>
              <a:rPr sz="1600" spc="-5" dirty="0">
                <a:latin typeface="Calibri"/>
                <a:cs typeface="Calibri"/>
              </a:rPr>
              <a:t>/</a:t>
            </a:r>
            <a:r>
              <a:rPr sz="1600" dirty="0">
                <a:latin typeface="宋体"/>
                <a:cs typeface="宋体"/>
              </a:rPr>
              <a:t>烟煤</a:t>
            </a:r>
            <a:r>
              <a:rPr sz="1600" spc="-5" dirty="0">
                <a:latin typeface="Calibri"/>
                <a:cs typeface="Calibri"/>
              </a:rPr>
              <a:t>(9/1)</a:t>
            </a:r>
            <a:r>
              <a:rPr sz="1600" dirty="0">
                <a:latin typeface="宋体"/>
                <a:cs typeface="宋体"/>
              </a:rPr>
              <a:t>混煤</a:t>
            </a:r>
            <a:r>
              <a:rPr sz="1600" spc="-10" dirty="0">
                <a:latin typeface="宋体"/>
                <a:cs typeface="宋体"/>
              </a:rPr>
              <a:t>（</a:t>
            </a:r>
            <a:r>
              <a:rPr sz="1600" i="1" spc="-10" dirty="0">
                <a:latin typeface="Calibri"/>
                <a:cs typeface="Calibri"/>
              </a:rPr>
              <a:t>V</a:t>
            </a:r>
            <a:r>
              <a:rPr sz="1575" spc="-15" baseline="-15873" dirty="0">
                <a:latin typeface="Calibri"/>
                <a:cs typeface="Calibri"/>
              </a:rPr>
              <a:t>daf</a:t>
            </a:r>
            <a:r>
              <a:rPr sz="1600" dirty="0">
                <a:latin typeface="宋体"/>
                <a:cs typeface="宋体"/>
              </a:rPr>
              <a:t>为</a:t>
            </a:r>
            <a:r>
              <a:rPr sz="1600" spc="-5" dirty="0">
                <a:latin typeface="Calibri"/>
                <a:cs typeface="Calibri"/>
              </a:rPr>
              <a:t>9.5%</a:t>
            </a:r>
            <a:r>
              <a:rPr sz="1600" spc="-5" dirty="0">
                <a:latin typeface="宋体"/>
                <a:cs typeface="宋体"/>
              </a:rPr>
              <a:t>），</a:t>
            </a:r>
            <a:r>
              <a:rPr sz="1600" dirty="0">
                <a:latin typeface="宋体"/>
                <a:cs typeface="宋体"/>
              </a:rPr>
              <a:t>负荷在</a:t>
            </a:r>
            <a:r>
              <a:rPr sz="1600" spc="-5" dirty="0">
                <a:latin typeface="Calibri"/>
                <a:cs typeface="Calibri"/>
              </a:rPr>
              <a:t>250MW</a:t>
            </a:r>
            <a:r>
              <a:rPr sz="1600" dirty="0">
                <a:latin typeface="宋体"/>
                <a:cs typeface="宋体"/>
              </a:rPr>
              <a:t>以上出</a:t>
            </a:r>
            <a:r>
              <a:rPr sz="1600" spc="-5" dirty="0">
                <a:latin typeface="宋体"/>
                <a:cs typeface="宋体"/>
              </a:rPr>
              <a:t>现 </a:t>
            </a:r>
            <a:r>
              <a:rPr sz="1600" dirty="0">
                <a:latin typeface="宋体"/>
                <a:cs typeface="宋体"/>
              </a:rPr>
              <a:t> </a:t>
            </a:r>
            <a:r>
              <a:rPr sz="1600" spc="-5" dirty="0">
                <a:latin typeface="Calibri"/>
                <a:cs typeface="Calibri"/>
              </a:rPr>
              <a:t>3</a:t>
            </a:r>
            <a:r>
              <a:rPr sz="1600" dirty="0">
                <a:latin typeface="宋体"/>
                <a:cs typeface="宋体"/>
              </a:rPr>
              <a:t>次灭火和几次大幅度的炉膛负压波动。其主要原因是无烟煤</a:t>
            </a:r>
            <a:r>
              <a:rPr sz="1600" spc="-5" dirty="0">
                <a:latin typeface="宋体"/>
                <a:cs typeface="宋体"/>
              </a:rPr>
              <a:t>（</a:t>
            </a:r>
            <a:r>
              <a:rPr sz="1600" i="1" spc="-5" dirty="0">
                <a:latin typeface="Calibri"/>
                <a:cs typeface="Calibri"/>
              </a:rPr>
              <a:t>V</a:t>
            </a:r>
            <a:r>
              <a:rPr sz="1575" spc="-7" baseline="-15873" dirty="0">
                <a:latin typeface="Calibri"/>
                <a:cs typeface="Calibri"/>
              </a:rPr>
              <a:t>daf</a:t>
            </a:r>
            <a:r>
              <a:rPr sz="1600" spc="-5" dirty="0">
                <a:latin typeface="宋体"/>
                <a:cs typeface="宋体"/>
              </a:rPr>
              <a:t>：</a:t>
            </a:r>
            <a:r>
              <a:rPr sz="1600" spc="-5" dirty="0">
                <a:latin typeface="Calibri"/>
                <a:cs typeface="Calibri"/>
              </a:rPr>
              <a:t>7.6%</a:t>
            </a:r>
            <a:r>
              <a:rPr sz="1600" dirty="0">
                <a:latin typeface="宋体"/>
                <a:cs typeface="宋体"/>
              </a:rPr>
              <a:t>左</a:t>
            </a:r>
            <a:r>
              <a:rPr sz="1600" spc="-5" dirty="0">
                <a:latin typeface="宋体"/>
                <a:cs typeface="宋体"/>
              </a:rPr>
              <a:t>右</a:t>
            </a:r>
            <a:endParaRPr sz="1600">
              <a:latin typeface="宋体"/>
              <a:cs typeface="宋体"/>
            </a:endParaRPr>
          </a:p>
          <a:p>
            <a:pPr marL="1003300" marR="1057910" algn="just">
              <a:lnSpc>
                <a:spcPct val="100000"/>
              </a:lnSpc>
            </a:pPr>
            <a:r>
              <a:rPr sz="1600" dirty="0">
                <a:latin typeface="宋体"/>
                <a:cs typeface="宋体"/>
              </a:rPr>
              <a:t>）比例大</a:t>
            </a:r>
            <a:r>
              <a:rPr sz="1600" spc="-5" dirty="0">
                <a:latin typeface="Calibri"/>
                <a:cs typeface="Calibri"/>
              </a:rPr>
              <a:t>,</a:t>
            </a:r>
            <a:r>
              <a:rPr sz="1600" spc="-25" dirty="0">
                <a:latin typeface="Calibri"/>
                <a:cs typeface="Calibri"/>
              </a:rPr>
              <a:t> </a:t>
            </a:r>
            <a:r>
              <a:rPr sz="1600" dirty="0">
                <a:latin typeface="宋体"/>
                <a:cs typeface="宋体"/>
              </a:rPr>
              <a:t>造成预混掺烧煤种混合不均匀。</a:t>
            </a:r>
            <a:r>
              <a:rPr sz="1600" spc="-50" dirty="0">
                <a:latin typeface="宋体"/>
                <a:cs typeface="宋体"/>
              </a:rPr>
              <a:t> </a:t>
            </a:r>
            <a:r>
              <a:rPr sz="1600" dirty="0">
                <a:latin typeface="宋体"/>
                <a:cs typeface="宋体"/>
              </a:rPr>
              <a:t>灭火后</a:t>
            </a:r>
            <a:r>
              <a:rPr sz="1600" spc="-5" dirty="0">
                <a:latin typeface="Calibri"/>
                <a:cs typeface="Calibri"/>
              </a:rPr>
              <a:t>,</a:t>
            </a:r>
            <a:r>
              <a:rPr sz="1600" spc="-20" dirty="0">
                <a:latin typeface="Calibri"/>
                <a:cs typeface="Calibri"/>
              </a:rPr>
              <a:t> </a:t>
            </a:r>
            <a:r>
              <a:rPr sz="1600" dirty="0">
                <a:latin typeface="宋体"/>
                <a:cs typeface="宋体"/>
              </a:rPr>
              <a:t>给粉机入口处采集煤粉</a:t>
            </a:r>
            <a:r>
              <a:rPr sz="1600" spc="-5" dirty="0">
                <a:latin typeface="宋体"/>
                <a:cs typeface="宋体"/>
              </a:rPr>
              <a:t>的 </a:t>
            </a:r>
            <a:r>
              <a:rPr sz="1600" dirty="0">
                <a:latin typeface="宋体"/>
                <a:cs typeface="宋体"/>
              </a:rPr>
              <a:t>发热量为</a:t>
            </a:r>
            <a:r>
              <a:rPr sz="1600" spc="-5" dirty="0">
                <a:latin typeface="Calibri"/>
                <a:cs typeface="Calibri"/>
              </a:rPr>
              <a:t>22651</a:t>
            </a:r>
            <a:r>
              <a:rPr sz="1600" spc="-10" dirty="0">
                <a:latin typeface="Calibri"/>
                <a:cs typeface="Calibri"/>
              </a:rPr>
              <a:t> </a:t>
            </a:r>
            <a:r>
              <a:rPr sz="1600" spc="-5" dirty="0">
                <a:latin typeface="Calibri"/>
                <a:cs typeface="Calibri"/>
              </a:rPr>
              <a:t>kJ</a:t>
            </a:r>
            <a:r>
              <a:rPr sz="1600" spc="-10" dirty="0">
                <a:latin typeface="Calibri"/>
                <a:cs typeface="Calibri"/>
              </a:rPr>
              <a:t> </a:t>
            </a:r>
            <a:r>
              <a:rPr sz="1600" dirty="0">
                <a:latin typeface="Calibri"/>
                <a:cs typeface="Calibri"/>
              </a:rPr>
              <a:t>/kg,</a:t>
            </a:r>
            <a:r>
              <a:rPr sz="1600" spc="-5" dirty="0">
                <a:latin typeface="Calibri"/>
                <a:cs typeface="Calibri"/>
              </a:rPr>
              <a:t> </a:t>
            </a:r>
            <a:r>
              <a:rPr sz="1600" dirty="0">
                <a:latin typeface="宋体"/>
                <a:cs typeface="宋体"/>
              </a:rPr>
              <a:t>挥发分为</a:t>
            </a:r>
            <a:r>
              <a:rPr sz="1600" spc="-5" dirty="0">
                <a:latin typeface="Calibri"/>
                <a:cs typeface="Calibri"/>
              </a:rPr>
              <a:t>7.61% ,</a:t>
            </a:r>
            <a:r>
              <a:rPr sz="1600" dirty="0">
                <a:latin typeface="Calibri"/>
                <a:cs typeface="Calibri"/>
              </a:rPr>
              <a:t> </a:t>
            </a:r>
            <a:r>
              <a:rPr sz="1600" dirty="0">
                <a:latin typeface="宋体"/>
                <a:cs typeface="宋体"/>
              </a:rPr>
              <a:t>为纯无烟煤，明显低于设计值</a:t>
            </a:r>
            <a:r>
              <a:rPr sz="1600" spc="-5" dirty="0">
                <a:latin typeface="宋体"/>
                <a:cs typeface="宋体"/>
              </a:rPr>
              <a:t>。</a:t>
            </a:r>
            <a:endParaRPr sz="1600">
              <a:latin typeface="宋体"/>
              <a:cs typeface="宋体"/>
            </a:endParaRPr>
          </a:p>
          <a:p>
            <a:pPr marL="1003300" marR="998219">
              <a:lnSpc>
                <a:spcPct val="100000"/>
              </a:lnSpc>
              <a:spcBef>
                <a:spcPts val="1200"/>
              </a:spcBef>
            </a:pPr>
            <a:r>
              <a:rPr sz="1600" b="1" dirty="0">
                <a:solidFill>
                  <a:srgbClr val="3366FF"/>
                </a:solidFill>
                <a:latin typeface="宋体"/>
                <a:cs typeface="宋体"/>
              </a:rPr>
              <a:t>实例</a:t>
            </a:r>
            <a:r>
              <a:rPr sz="1600" b="1" spc="-5" dirty="0">
                <a:solidFill>
                  <a:srgbClr val="3366FF"/>
                </a:solidFill>
                <a:latin typeface="Calibri"/>
                <a:cs typeface="Calibri"/>
              </a:rPr>
              <a:t>2</a:t>
            </a:r>
            <a:r>
              <a:rPr sz="1600" b="1" dirty="0">
                <a:solidFill>
                  <a:srgbClr val="3366FF"/>
                </a:solidFill>
                <a:latin typeface="宋体"/>
                <a:cs typeface="宋体"/>
              </a:rPr>
              <a:t>：</a:t>
            </a:r>
            <a:r>
              <a:rPr sz="1600" dirty="0">
                <a:latin typeface="宋体"/>
                <a:cs typeface="宋体"/>
              </a:rPr>
              <a:t>某电厂</a:t>
            </a:r>
            <a:r>
              <a:rPr sz="1600" spc="-5" dirty="0">
                <a:latin typeface="Calibri"/>
                <a:cs typeface="Calibri"/>
              </a:rPr>
              <a:t>360</a:t>
            </a:r>
            <a:r>
              <a:rPr sz="1600" dirty="0">
                <a:latin typeface="Calibri"/>
                <a:cs typeface="Calibri"/>
              </a:rPr>
              <a:t>MW</a:t>
            </a:r>
            <a:r>
              <a:rPr sz="1600" dirty="0">
                <a:latin typeface="宋体"/>
                <a:cs typeface="宋体"/>
              </a:rPr>
              <a:t>机组，设计</a:t>
            </a:r>
            <a:r>
              <a:rPr sz="1600" spc="-5" dirty="0">
                <a:latin typeface="Calibri"/>
                <a:cs typeface="Calibri"/>
              </a:rPr>
              <a:t>40%</a:t>
            </a:r>
            <a:r>
              <a:rPr sz="1600" dirty="0">
                <a:latin typeface="宋体"/>
                <a:cs typeface="宋体"/>
              </a:rPr>
              <a:t>贫煤</a:t>
            </a:r>
            <a:r>
              <a:rPr sz="1600" spc="-5" dirty="0">
                <a:latin typeface="Calibri"/>
                <a:cs typeface="Calibri"/>
              </a:rPr>
              <a:t>+60%</a:t>
            </a:r>
            <a:r>
              <a:rPr sz="1600" dirty="0">
                <a:latin typeface="宋体"/>
                <a:cs typeface="宋体"/>
              </a:rPr>
              <a:t>烟煤，实际燃用煤由于灰分</a:t>
            </a:r>
            <a:r>
              <a:rPr sz="1600" spc="-5" dirty="0">
                <a:latin typeface="宋体"/>
                <a:cs typeface="宋体"/>
              </a:rPr>
              <a:t>增 </a:t>
            </a:r>
            <a:r>
              <a:rPr sz="1600" dirty="0">
                <a:latin typeface="宋体"/>
                <a:cs typeface="宋体"/>
              </a:rPr>
              <a:t>加，导致燃烧不稳，频繁出现灭火事故，表现出灰分对着火的影响</a:t>
            </a:r>
            <a:r>
              <a:rPr sz="1600" spc="-5" dirty="0">
                <a:latin typeface="宋体"/>
                <a:cs typeface="宋体"/>
              </a:rPr>
              <a:t>。</a:t>
            </a:r>
            <a:endParaRPr sz="1600">
              <a:latin typeface="宋体"/>
              <a:cs typeface="宋体"/>
            </a:endParaRPr>
          </a:p>
        </p:txBody>
      </p:sp>
      <p:sp>
        <p:nvSpPr>
          <p:cNvPr id="8" name="object 8"/>
          <p:cNvSpPr txBox="1"/>
          <p:nvPr/>
        </p:nvSpPr>
        <p:spPr>
          <a:xfrm>
            <a:off x="0" y="5373623"/>
            <a:ext cx="9144000" cy="824865"/>
          </a:xfrm>
          <a:prstGeom prst="rect">
            <a:avLst/>
          </a:prstGeom>
          <a:solidFill>
            <a:srgbClr val="B9D599"/>
          </a:solidFill>
        </p:spPr>
        <p:txBody>
          <a:bodyPr vert="horz" wrap="square" lIns="0" tIns="21590" rIns="0" bIns="0" rtlCol="0">
            <a:spAutoFit/>
          </a:bodyPr>
          <a:lstStyle/>
          <a:p>
            <a:pPr marL="91440" marR="154940">
              <a:lnSpc>
                <a:spcPct val="120000"/>
              </a:lnSpc>
              <a:spcBef>
                <a:spcPts val="170"/>
              </a:spcBef>
            </a:pPr>
            <a:r>
              <a:rPr sz="2000" dirty="0">
                <a:solidFill>
                  <a:srgbClr val="FF0000"/>
                </a:solidFill>
                <a:latin typeface="黑体"/>
                <a:cs typeface="黑体"/>
              </a:rPr>
              <a:t>调整措施：</a:t>
            </a:r>
            <a:r>
              <a:rPr sz="2000" dirty="0">
                <a:latin typeface="黑体"/>
                <a:cs typeface="黑体"/>
              </a:rPr>
              <a:t>掺烧时应选择适合煤种、控制劣质煤比例、强化混煤措施、提高一次 风温、减小风煤比、降低煤粉细度等</a:t>
            </a:r>
            <a:r>
              <a:rPr sz="2000" spc="5" dirty="0">
                <a:latin typeface="黑体"/>
                <a:cs typeface="黑体"/>
              </a:rPr>
              <a:t>。</a:t>
            </a:r>
            <a:endParaRPr sz="2000">
              <a:latin typeface="黑体"/>
              <a:cs typeface="黑体"/>
            </a:endParaRPr>
          </a:p>
        </p:txBody>
      </p:sp>
      <p:graphicFrame>
        <p:nvGraphicFramePr>
          <p:cNvPr id="9" name="object 9"/>
          <p:cNvGraphicFramePr>
            <a:graphicFrameLocks noGrp="1"/>
          </p:cNvGraphicFramePr>
          <p:nvPr/>
        </p:nvGraphicFramePr>
        <p:xfrm>
          <a:off x="1111250" y="4287837"/>
          <a:ext cx="6962774" cy="958850"/>
        </p:xfrm>
        <a:graphic>
          <a:graphicData uri="http://schemas.openxmlformats.org/drawingml/2006/table">
            <a:tbl>
              <a:tblPr firstRow="1" bandRow="1">
                <a:tableStyleId>{2D5ABB26-0587-4C30-8999-92F81FD0307C}</a:tableStyleId>
              </a:tblPr>
              <a:tblGrid>
                <a:gridCol w="1392555"/>
                <a:gridCol w="1391920"/>
                <a:gridCol w="1393825"/>
                <a:gridCol w="1392554"/>
                <a:gridCol w="1391920"/>
              </a:tblGrid>
              <a:tr h="342900">
                <a:tc>
                  <a:txBody>
                    <a:bodyPr/>
                    <a:lstStyle/>
                    <a:p>
                      <a:pPr marL="226060" algn="ctr">
                        <a:lnSpc>
                          <a:spcPct val="100000"/>
                        </a:lnSpc>
                        <a:spcBef>
                          <a:spcPts val="434"/>
                        </a:spcBef>
                      </a:pPr>
                      <a:r>
                        <a:rPr sz="1400" dirty="0">
                          <a:latin typeface="黑体"/>
                          <a:cs typeface="黑体"/>
                        </a:rPr>
                        <a:t>平均煤</a:t>
                      </a:r>
                      <a:r>
                        <a:rPr sz="1400" spc="5" dirty="0">
                          <a:latin typeface="黑体"/>
                          <a:cs typeface="黑体"/>
                        </a:rPr>
                        <a:t>质</a:t>
                      </a:r>
                      <a:endParaRPr sz="1400">
                        <a:latin typeface="黑体"/>
                        <a:cs typeface="黑体"/>
                      </a:endParaRPr>
                    </a:p>
                  </a:txBody>
                  <a:tcPr marL="0" marR="0" marT="5524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70840" algn="r">
                        <a:lnSpc>
                          <a:spcPct val="100000"/>
                        </a:lnSpc>
                        <a:spcBef>
                          <a:spcPts val="715"/>
                        </a:spcBef>
                      </a:pPr>
                      <a:r>
                        <a:rPr sz="2100" baseline="11904" dirty="0">
                          <a:latin typeface="黑体"/>
                          <a:cs typeface="黑体"/>
                        </a:rPr>
                        <a:t>V</a:t>
                      </a:r>
                      <a:r>
                        <a:rPr sz="900" dirty="0">
                          <a:latin typeface="黑体"/>
                          <a:cs typeface="黑体"/>
                        </a:rPr>
                        <a:t>daf</a:t>
                      </a:r>
                      <a:r>
                        <a:rPr sz="900" spc="-80" dirty="0">
                          <a:latin typeface="黑体"/>
                          <a:cs typeface="黑体"/>
                        </a:rPr>
                        <a:t> </a:t>
                      </a:r>
                      <a:r>
                        <a:rPr sz="2100" baseline="11904" dirty="0">
                          <a:latin typeface="黑体"/>
                          <a:cs typeface="黑体"/>
                        </a:rPr>
                        <a:t>%</a:t>
                      </a:r>
                      <a:endParaRPr sz="2100" baseline="11904">
                        <a:latin typeface="黑体"/>
                        <a:cs typeface="黑体"/>
                      </a:endParaRPr>
                    </a:p>
                  </a:txBody>
                  <a:tcPr marL="0" marR="0" marT="908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84810" algn="r">
                        <a:lnSpc>
                          <a:spcPct val="100000"/>
                        </a:lnSpc>
                        <a:spcBef>
                          <a:spcPts val="434"/>
                        </a:spcBef>
                      </a:pPr>
                      <a:r>
                        <a:rPr sz="1400" dirty="0">
                          <a:latin typeface="黑体"/>
                          <a:cs typeface="黑体"/>
                        </a:rPr>
                        <a:t>A</a:t>
                      </a:r>
                      <a:r>
                        <a:rPr sz="1350" baseline="-18518" dirty="0">
                          <a:latin typeface="黑体"/>
                          <a:cs typeface="黑体"/>
                        </a:rPr>
                        <a:t>ar</a:t>
                      </a:r>
                      <a:r>
                        <a:rPr sz="1350" spc="240" baseline="-18518" dirty="0">
                          <a:latin typeface="黑体"/>
                          <a:cs typeface="黑体"/>
                        </a:rPr>
                        <a:t> </a:t>
                      </a:r>
                      <a:r>
                        <a:rPr sz="1400" dirty="0">
                          <a:latin typeface="黑体"/>
                          <a:cs typeface="黑体"/>
                        </a:rPr>
                        <a:t>%</a:t>
                      </a:r>
                      <a:endParaRPr sz="1400">
                        <a:latin typeface="黑体"/>
                        <a:cs typeface="黑体"/>
                      </a:endParaRPr>
                    </a:p>
                  </a:txBody>
                  <a:tcPr marL="0" marR="0" marT="5524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4790" algn="ctr">
                        <a:lnSpc>
                          <a:spcPct val="100000"/>
                        </a:lnSpc>
                        <a:spcBef>
                          <a:spcPts val="434"/>
                        </a:spcBef>
                      </a:pPr>
                      <a:r>
                        <a:rPr sz="1400" dirty="0">
                          <a:latin typeface="黑体"/>
                          <a:cs typeface="黑体"/>
                        </a:rPr>
                        <a:t>Q</a:t>
                      </a:r>
                      <a:r>
                        <a:rPr sz="1350" baseline="-18518" dirty="0">
                          <a:latin typeface="黑体"/>
                          <a:cs typeface="黑体"/>
                        </a:rPr>
                        <a:t>net,ar</a:t>
                      </a:r>
                      <a:r>
                        <a:rPr sz="1350" spc="-22" baseline="-18518" dirty="0">
                          <a:latin typeface="黑体"/>
                          <a:cs typeface="黑体"/>
                        </a:rPr>
                        <a:t> </a:t>
                      </a:r>
                      <a:r>
                        <a:rPr sz="1400" spc="-5" dirty="0">
                          <a:latin typeface="黑体"/>
                          <a:cs typeface="黑体"/>
                        </a:rPr>
                        <a:t>MJ/kg</a:t>
                      </a:r>
                      <a:endParaRPr sz="1400">
                        <a:latin typeface="黑体"/>
                        <a:cs typeface="黑体"/>
                      </a:endParaRPr>
                    </a:p>
                  </a:txBody>
                  <a:tcPr marL="0" marR="0" marT="5524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5425" algn="ctr">
                        <a:lnSpc>
                          <a:spcPct val="100000"/>
                        </a:lnSpc>
                        <a:spcBef>
                          <a:spcPts val="434"/>
                        </a:spcBef>
                      </a:pPr>
                      <a:r>
                        <a:rPr sz="1400" dirty="0">
                          <a:latin typeface="黑体"/>
                          <a:cs typeface="黑体"/>
                        </a:rPr>
                        <a:t>灭火次</a:t>
                      </a:r>
                      <a:r>
                        <a:rPr sz="1400" spc="5" dirty="0">
                          <a:latin typeface="黑体"/>
                          <a:cs typeface="黑体"/>
                        </a:rPr>
                        <a:t>数</a:t>
                      </a:r>
                      <a:endParaRPr sz="1400">
                        <a:latin typeface="黑体"/>
                        <a:cs typeface="黑体"/>
                      </a:endParaRPr>
                    </a:p>
                  </a:txBody>
                  <a:tcPr marL="0" marR="0" marT="5524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07975">
                <a:tc>
                  <a:txBody>
                    <a:bodyPr/>
                    <a:lstStyle/>
                    <a:p>
                      <a:pPr marL="224790" algn="ctr">
                        <a:lnSpc>
                          <a:spcPct val="100000"/>
                        </a:lnSpc>
                        <a:spcBef>
                          <a:spcPts val="295"/>
                        </a:spcBef>
                      </a:pPr>
                      <a:r>
                        <a:rPr sz="1400" spc="-5" dirty="0">
                          <a:latin typeface="黑体"/>
                          <a:cs typeface="黑体"/>
                        </a:rPr>
                        <a:t>2005</a:t>
                      </a:r>
                      <a:r>
                        <a:rPr sz="1400" spc="5" dirty="0">
                          <a:latin typeface="黑体"/>
                          <a:cs typeface="黑体"/>
                        </a:rPr>
                        <a:t>年</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3695" algn="r">
                        <a:lnSpc>
                          <a:spcPct val="100000"/>
                        </a:lnSpc>
                        <a:spcBef>
                          <a:spcPts val="295"/>
                        </a:spcBef>
                      </a:pPr>
                      <a:r>
                        <a:rPr sz="1400" spc="-5" dirty="0">
                          <a:latin typeface="黑体"/>
                          <a:cs typeface="黑体"/>
                        </a:rPr>
                        <a:t>22.1</a:t>
                      </a:r>
                      <a:r>
                        <a:rPr sz="1400" dirty="0">
                          <a:latin typeface="黑体"/>
                          <a:cs typeface="黑体"/>
                        </a:rPr>
                        <a:t>1</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2425" algn="r">
                        <a:lnSpc>
                          <a:spcPct val="100000"/>
                        </a:lnSpc>
                        <a:spcBef>
                          <a:spcPts val="295"/>
                        </a:spcBef>
                      </a:pPr>
                      <a:r>
                        <a:rPr sz="1400" b="1" spc="5" dirty="0">
                          <a:latin typeface="黑体"/>
                          <a:cs typeface="黑体"/>
                        </a:rPr>
                        <a:t>31.0</a:t>
                      </a:r>
                      <a:r>
                        <a:rPr sz="1400" b="1" dirty="0">
                          <a:latin typeface="黑体"/>
                          <a:cs typeface="黑体"/>
                        </a:rPr>
                        <a:t>7</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4154" algn="ctr">
                        <a:lnSpc>
                          <a:spcPct val="100000"/>
                        </a:lnSpc>
                        <a:spcBef>
                          <a:spcPts val="295"/>
                        </a:spcBef>
                      </a:pPr>
                      <a:r>
                        <a:rPr sz="1400" spc="-5" dirty="0">
                          <a:latin typeface="黑体"/>
                          <a:cs typeface="黑体"/>
                        </a:rPr>
                        <a:t>19.79</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3520" algn="ctr">
                        <a:lnSpc>
                          <a:spcPct val="100000"/>
                        </a:lnSpc>
                        <a:spcBef>
                          <a:spcPts val="295"/>
                        </a:spcBef>
                      </a:pPr>
                      <a:r>
                        <a:rPr sz="1400" dirty="0">
                          <a:latin typeface="黑体"/>
                          <a:cs typeface="黑体"/>
                        </a:rPr>
                        <a:t>5</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07975">
                <a:tc>
                  <a:txBody>
                    <a:bodyPr/>
                    <a:lstStyle/>
                    <a:p>
                      <a:pPr marL="224790" algn="ctr">
                        <a:lnSpc>
                          <a:spcPct val="100000"/>
                        </a:lnSpc>
                        <a:spcBef>
                          <a:spcPts val="295"/>
                        </a:spcBef>
                      </a:pPr>
                      <a:r>
                        <a:rPr sz="1400" dirty="0">
                          <a:latin typeface="黑体"/>
                          <a:cs typeface="黑体"/>
                        </a:rPr>
                        <a:t>设计</a:t>
                      </a:r>
                      <a:r>
                        <a:rPr sz="1400" spc="5" dirty="0">
                          <a:latin typeface="黑体"/>
                          <a:cs typeface="黑体"/>
                        </a:rPr>
                        <a:t>煤</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3695" algn="r">
                        <a:lnSpc>
                          <a:spcPct val="100000"/>
                        </a:lnSpc>
                        <a:spcBef>
                          <a:spcPts val="295"/>
                        </a:spcBef>
                      </a:pPr>
                      <a:r>
                        <a:rPr sz="1400" spc="-5" dirty="0">
                          <a:latin typeface="黑体"/>
                          <a:cs typeface="黑体"/>
                        </a:rPr>
                        <a:t>17.2</a:t>
                      </a:r>
                      <a:r>
                        <a:rPr sz="1400" dirty="0">
                          <a:latin typeface="黑体"/>
                          <a:cs typeface="黑体"/>
                        </a:rPr>
                        <a:t>6</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2425" algn="r">
                        <a:lnSpc>
                          <a:spcPct val="100000"/>
                        </a:lnSpc>
                        <a:spcBef>
                          <a:spcPts val="295"/>
                        </a:spcBef>
                      </a:pPr>
                      <a:r>
                        <a:rPr sz="1400" b="1" spc="5" dirty="0">
                          <a:latin typeface="黑体"/>
                          <a:cs typeface="黑体"/>
                        </a:rPr>
                        <a:t>26.2</a:t>
                      </a:r>
                      <a:r>
                        <a:rPr sz="1400" b="1" dirty="0">
                          <a:latin typeface="黑体"/>
                          <a:cs typeface="黑体"/>
                        </a:rPr>
                        <a:t>7</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4154" algn="ctr">
                        <a:lnSpc>
                          <a:spcPct val="100000"/>
                        </a:lnSpc>
                        <a:spcBef>
                          <a:spcPts val="295"/>
                        </a:spcBef>
                      </a:pPr>
                      <a:r>
                        <a:rPr sz="1400" spc="-5" dirty="0">
                          <a:latin typeface="黑体"/>
                          <a:cs typeface="黑体"/>
                        </a:rPr>
                        <a:t>21.60</a:t>
                      </a:r>
                      <a:endParaRPr sz="1400">
                        <a:latin typeface="黑体"/>
                        <a:cs typeface="黑体"/>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090580" y="1674494"/>
            <a:ext cx="1550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黑体"/>
                <a:cs typeface="黑体"/>
              </a:rPr>
              <a:t>燃料掺烧定</a:t>
            </a:r>
            <a:r>
              <a:rPr sz="2000" spc="5" dirty="0">
                <a:solidFill>
                  <a:srgbClr val="FF0000"/>
                </a:solidFill>
                <a:latin typeface="黑体"/>
                <a:cs typeface="黑体"/>
              </a:rPr>
              <a:t>义</a:t>
            </a:r>
            <a:endParaRPr sz="2000">
              <a:latin typeface="黑体"/>
              <a:cs typeface="黑体"/>
            </a:endParaRPr>
          </a:p>
        </p:txBody>
      </p:sp>
      <p:sp>
        <p:nvSpPr>
          <p:cNvPr id="6" name="object 6"/>
          <p:cNvSpPr/>
          <p:nvPr/>
        </p:nvSpPr>
        <p:spPr>
          <a:xfrm>
            <a:off x="1751019" y="2308605"/>
            <a:ext cx="5927501" cy="599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804365" y="3006039"/>
            <a:ext cx="5911519" cy="605942"/>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9" name="object 9"/>
          <p:cNvSpPr/>
          <p:nvPr/>
        </p:nvSpPr>
        <p:spPr>
          <a:xfrm>
            <a:off x="1804365" y="3673081"/>
            <a:ext cx="5837593" cy="68751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789252" y="4495381"/>
            <a:ext cx="5847943" cy="601383"/>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2" name="object 12"/>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3" name="object 13"/>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4" name="object 14"/>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5" name="object 15"/>
          <p:cNvSpPr txBox="1"/>
          <p:nvPr/>
        </p:nvSpPr>
        <p:spPr>
          <a:xfrm>
            <a:off x="3991724" y="2414650"/>
            <a:ext cx="2345690" cy="3282950"/>
          </a:xfrm>
          <a:prstGeom prst="rect">
            <a:avLst/>
          </a:prstGeom>
        </p:spPr>
        <p:txBody>
          <a:bodyPr vert="horz" wrap="square" lIns="0" tIns="13335" rIns="0" bIns="0" rtlCol="0">
            <a:spAutoFit/>
          </a:bodyPr>
          <a:lstStyle/>
          <a:p>
            <a:pPr marL="47625">
              <a:lnSpc>
                <a:spcPct val="100000"/>
              </a:lnSpc>
              <a:spcBef>
                <a:spcPts val="105"/>
              </a:spcBef>
            </a:pPr>
            <a:r>
              <a:rPr sz="2000" dirty="0">
                <a:solidFill>
                  <a:srgbClr val="FFFFFF"/>
                </a:solidFill>
                <a:latin typeface="黑体"/>
                <a:cs typeface="黑体"/>
              </a:rPr>
              <a:t>燃料指标的计</a:t>
            </a:r>
            <a:r>
              <a:rPr sz="2000" spc="5" dirty="0">
                <a:solidFill>
                  <a:srgbClr val="FFFFFF"/>
                </a:solidFill>
                <a:latin typeface="黑体"/>
                <a:cs typeface="黑体"/>
              </a:rPr>
              <a:t>算</a:t>
            </a:r>
            <a:endParaRPr sz="2000" dirty="0">
              <a:latin typeface="黑体"/>
              <a:cs typeface="黑体"/>
            </a:endParaRPr>
          </a:p>
          <a:p>
            <a:pPr>
              <a:lnSpc>
                <a:spcPct val="100000"/>
              </a:lnSpc>
              <a:spcBef>
                <a:spcPts val="10"/>
              </a:spcBef>
            </a:pPr>
            <a:endParaRPr sz="2800" dirty="0">
              <a:latin typeface="黑体"/>
              <a:cs typeface="黑体"/>
            </a:endParaRPr>
          </a:p>
          <a:p>
            <a:pPr marL="12700">
              <a:lnSpc>
                <a:spcPct val="100000"/>
              </a:lnSpc>
            </a:pPr>
            <a:r>
              <a:rPr sz="2000" dirty="0">
                <a:solidFill>
                  <a:srgbClr val="FFFFFF"/>
                </a:solidFill>
                <a:latin typeface="黑体"/>
                <a:cs typeface="黑体"/>
              </a:rPr>
              <a:t>掺烧方</a:t>
            </a:r>
            <a:r>
              <a:rPr sz="2000" spc="5" dirty="0">
                <a:solidFill>
                  <a:srgbClr val="FFFFFF"/>
                </a:solidFill>
                <a:latin typeface="黑体"/>
                <a:cs typeface="黑体"/>
              </a:rPr>
              <a:t>式</a:t>
            </a:r>
            <a:endParaRPr sz="2000" dirty="0">
              <a:latin typeface="黑体"/>
              <a:cs typeface="黑体"/>
            </a:endParaRPr>
          </a:p>
          <a:p>
            <a:pPr marL="85090" marR="5080" indent="-40005">
              <a:lnSpc>
                <a:spcPts val="5860"/>
              </a:lnSpc>
              <a:spcBef>
                <a:spcPts val="245"/>
              </a:spcBef>
            </a:pPr>
            <a:r>
              <a:rPr sz="2000" dirty="0">
                <a:solidFill>
                  <a:srgbClr val="FFFFFF"/>
                </a:solidFill>
                <a:latin typeface="黑体"/>
                <a:cs typeface="黑体"/>
              </a:rPr>
              <a:t>常见问题及调整措施 燃料掺烧典型案</a:t>
            </a:r>
            <a:r>
              <a:rPr sz="2000" spc="5" dirty="0">
                <a:solidFill>
                  <a:srgbClr val="FFFFFF"/>
                </a:solidFill>
                <a:latin typeface="黑体"/>
                <a:cs typeface="黑体"/>
              </a:rPr>
              <a:t>例</a:t>
            </a:r>
            <a:endParaRPr sz="2000" dirty="0">
              <a:latin typeface="黑体"/>
              <a:cs typeface="黑体"/>
            </a:endParaRPr>
          </a:p>
          <a:p>
            <a:pPr>
              <a:lnSpc>
                <a:spcPct val="100000"/>
              </a:lnSpc>
              <a:spcBef>
                <a:spcPts val="60"/>
              </a:spcBef>
            </a:pPr>
            <a:endParaRPr sz="2200" dirty="0">
              <a:latin typeface="黑体"/>
              <a:cs typeface="黑体"/>
            </a:endParaRPr>
          </a:p>
          <a:p>
            <a:pPr marL="45720">
              <a:lnSpc>
                <a:spcPct val="100000"/>
              </a:lnSpc>
            </a:pPr>
            <a:r>
              <a:rPr sz="2000" dirty="0">
                <a:solidFill>
                  <a:srgbClr val="FFFFFF"/>
                </a:solidFill>
                <a:latin typeface="黑体"/>
                <a:cs typeface="黑体"/>
              </a:rPr>
              <a:t>结束</a:t>
            </a:r>
            <a:r>
              <a:rPr sz="2000" spc="5" dirty="0">
                <a:solidFill>
                  <a:srgbClr val="FFFFFF"/>
                </a:solidFill>
                <a:latin typeface="黑体"/>
                <a:cs typeface="黑体"/>
              </a:rPr>
              <a:t>语</a:t>
            </a:r>
            <a:endParaRPr sz="2000" dirty="0">
              <a:latin typeface="黑体"/>
              <a:cs typeface="黑体"/>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95871"/>
            <a:ext cx="9144000" cy="262255"/>
          </a:xfrm>
          <a:custGeom>
            <a:avLst/>
            <a:gdLst/>
            <a:ahLst/>
            <a:cxnLst/>
            <a:rect l="l" t="t" r="r" b="b"/>
            <a:pathLst>
              <a:path w="9144000" h="262254">
                <a:moveTo>
                  <a:pt x="0" y="262127"/>
                </a:moveTo>
                <a:lnTo>
                  <a:pt x="9144000" y="262127"/>
                </a:lnTo>
                <a:lnTo>
                  <a:pt x="9144000" y="0"/>
                </a:lnTo>
                <a:lnTo>
                  <a:pt x="0" y="0"/>
                </a:lnTo>
                <a:lnTo>
                  <a:pt x="0" y="262127"/>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2120900" y="718184"/>
            <a:ext cx="49022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结渣、积灰</a:t>
            </a:r>
            <a:endParaRPr sz="2400">
              <a:latin typeface="Arial"/>
              <a:cs typeface="Arial"/>
            </a:endParaRPr>
          </a:p>
        </p:txBody>
      </p:sp>
      <p:sp>
        <p:nvSpPr>
          <p:cNvPr id="6" name="object 6"/>
          <p:cNvSpPr txBox="1"/>
          <p:nvPr/>
        </p:nvSpPr>
        <p:spPr>
          <a:xfrm>
            <a:off x="78739" y="1313942"/>
            <a:ext cx="8916035" cy="1122680"/>
          </a:xfrm>
          <a:prstGeom prst="rect">
            <a:avLst/>
          </a:prstGeom>
        </p:spPr>
        <p:txBody>
          <a:bodyPr vert="horz" wrap="square" lIns="0" tIns="12065" rIns="0" bIns="0" rtlCol="0">
            <a:spAutoFit/>
          </a:bodyPr>
          <a:lstStyle/>
          <a:p>
            <a:pPr marL="12700" marR="5080" indent="508000">
              <a:lnSpc>
                <a:spcPct val="120000"/>
              </a:lnSpc>
              <a:spcBef>
                <a:spcPts val="95"/>
              </a:spcBef>
            </a:pPr>
            <a:r>
              <a:rPr sz="2000" dirty="0">
                <a:latin typeface="黑体"/>
                <a:cs typeface="黑体"/>
              </a:rPr>
              <a:t>掺烧时出现严重结渣积灰的主要原因有</a:t>
            </a:r>
            <a:r>
              <a:rPr sz="2000" spc="-5" dirty="0">
                <a:latin typeface="黑体"/>
                <a:cs typeface="黑体"/>
              </a:rPr>
              <a:t>：1）</a:t>
            </a:r>
            <a:r>
              <a:rPr sz="2000" dirty="0">
                <a:solidFill>
                  <a:srgbClr val="FF0000"/>
                </a:solidFill>
                <a:latin typeface="黑体"/>
                <a:cs typeface="黑体"/>
              </a:rPr>
              <a:t>混煤不均</a:t>
            </a:r>
            <a:r>
              <a:rPr sz="2000" dirty="0">
                <a:latin typeface="黑体"/>
                <a:cs typeface="黑体"/>
              </a:rPr>
              <a:t>，周期性燃用强结</a:t>
            </a:r>
            <a:r>
              <a:rPr sz="2000" spc="5" dirty="0">
                <a:latin typeface="黑体"/>
                <a:cs typeface="黑体"/>
              </a:rPr>
              <a:t>渣 </a:t>
            </a:r>
            <a:r>
              <a:rPr sz="2000" spc="-5" dirty="0">
                <a:latin typeface="黑体"/>
                <a:cs typeface="黑体"/>
              </a:rPr>
              <a:t>煤；2）掺烧比例不当，强结渣煤燃用量大；3）掺烧方式不合理，局部结渣严</a:t>
            </a:r>
            <a:r>
              <a:rPr sz="2000" spc="5" dirty="0">
                <a:latin typeface="黑体"/>
                <a:cs typeface="黑体"/>
              </a:rPr>
              <a:t>重</a:t>
            </a:r>
            <a:endParaRPr sz="2000">
              <a:latin typeface="黑体"/>
              <a:cs typeface="黑体"/>
            </a:endParaRPr>
          </a:p>
          <a:p>
            <a:pPr marL="12700">
              <a:lnSpc>
                <a:spcPct val="100000"/>
              </a:lnSpc>
              <a:spcBef>
                <a:spcPts val="484"/>
              </a:spcBef>
            </a:pPr>
            <a:r>
              <a:rPr sz="2000" spc="-5" dirty="0">
                <a:latin typeface="黑体"/>
                <a:cs typeface="黑体"/>
              </a:rPr>
              <a:t>；4）</a:t>
            </a:r>
            <a:r>
              <a:rPr sz="2000" dirty="0">
                <a:latin typeface="黑体"/>
                <a:cs typeface="黑体"/>
              </a:rPr>
              <a:t>不匹配的煤混烧，结渣性增强</a:t>
            </a:r>
            <a:r>
              <a:rPr sz="2000" spc="5" dirty="0">
                <a:latin typeface="黑体"/>
                <a:cs typeface="黑体"/>
              </a:rPr>
              <a:t>。</a:t>
            </a:r>
            <a:endParaRPr sz="2000">
              <a:latin typeface="黑体"/>
              <a:cs typeface="黑体"/>
            </a:endParaRPr>
          </a:p>
        </p:txBody>
      </p:sp>
      <p:sp>
        <p:nvSpPr>
          <p:cNvPr id="7" name="object 7"/>
          <p:cNvSpPr txBox="1"/>
          <p:nvPr/>
        </p:nvSpPr>
        <p:spPr>
          <a:xfrm>
            <a:off x="0" y="5407152"/>
            <a:ext cx="9144000" cy="1188720"/>
          </a:xfrm>
          <a:prstGeom prst="rect">
            <a:avLst/>
          </a:prstGeom>
          <a:solidFill>
            <a:srgbClr val="B9D599"/>
          </a:solidFill>
        </p:spPr>
        <p:txBody>
          <a:bodyPr vert="horz" wrap="square" lIns="0" tIns="82550" rIns="0" bIns="0" rtlCol="0">
            <a:spAutoFit/>
          </a:bodyPr>
          <a:lstStyle/>
          <a:p>
            <a:pPr marL="81915">
              <a:lnSpc>
                <a:spcPct val="100000"/>
              </a:lnSpc>
              <a:spcBef>
                <a:spcPts val="650"/>
              </a:spcBef>
            </a:pPr>
            <a:r>
              <a:rPr sz="2000" dirty="0">
                <a:solidFill>
                  <a:srgbClr val="FF0000"/>
                </a:solidFill>
                <a:latin typeface="黑体"/>
                <a:cs typeface="黑体"/>
              </a:rPr>
              <a:t>调整措施：</a:t>
            </a:r>
            <a:r>
              <a:rPr sz="2000" dirty="0">
                <a:latin typeface="黑体"/>
                <a:cs typeface="黑体"/>
              </a:rPr>
              <a:t>选择适合煤种、控制强结渣煤比例、确定合理掺烧方式（炉前和炉</a:t>
            </a:r>
            <a:r>
              <a:rPr sz="2000" spc="5" dirty="0">
                <a:latin typeface="黑体"/>
                <a:cs typeface="黑体"/>
              </a:rPr>
              <a:t>内</a:t>
            </a:r>
            <a:endParaRPr sz="2000">
              <a:latin typeface="黑体"/>
              <a:cs typeface="黑体"/>
            </a:endParaRPr>
          </a:p>
          <a:p>
            <a:pPr marL="81915" marR="164465">
              <a:lnSpc>
                <a:spcPct val="120000"/>
              </a:lnSpc>
            </a:pPr>
            <a:r>
              <a:rPr sz="2000" dirty="0">
                <a:latin typeface="黑体"/>
                <a:cs typeface="黑体"/>
              </a:rPr>
              <a:t>）、强化混煤措施、适当提高风煤比、采用较细煤粉、合理二次风配风、缩短吹 灰周期等</a:t>
            </a:r>
            <a:r>
              <a:rPr sz="2000" spc="5" dirty="0">
                <a:latin typeface="黑体"/>
                <a:cs typeface="黑体"/>
              </a:rPr>
              <a:t>。</a:t>
            </a:r>
            <a:endParaRPr sz="2000">
              <a:latin typeface="黑体"/>
              <a:cs typeface="黑体"/>
            </a:endParaRPr>
          </a:p>
        </p:txBody>
      </p:sp>
      <p:sp>
        <p:nvSpPr>
          <p:cNvPr id="8" name="object 8"/>
          <p:cNvSpPr/>
          <p:nvPr/>
        </p:nvSpPr>
        <p:spPr>
          <a:xfrm>
            <a:off x="426402" y="2607627"/>
            <a:ext cx="2246630" cy="265250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713476" y="2618232"/>
            <a:ext cx="2787396" cy="264871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703576" y="2618232"/>
            <a:ext cx="2979420" cy="26487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74891"/>
            <a:ext cx="9144000" cy="483234"/>
          </a:xfrm>
          <a:custGeom>
            <a:avLst/>
            <a:gdLst/>
            <a:ahLst/>
            <a:cxnLst/>
            <a:rect l="l" t="t" r="r" b="b"/>
            <a:pathLst>
              <a:path w="9144000" h="483234">
                <a:moveTo>
                  <a:pt x="0" y="483107"/>
                </a:moveTo>
                <a:lnTo>
                  <a:pt x="9144000" y="483107"/>
                </a:lnTo>
                <a:lnTo>
                  <a:pt x="9144000" y="0"/>
                </a:lnTo>
                <a:lnTo>
                  <a:pt x="0" y="0"/>
                </a:lnTo>
                <a:lnTo>
                  <a:pt x="0" y="483107"/>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1206500" y="718184"/>
            <a:ext cx="67310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受热面腐蚀、超温和爆管</a:t>
            </a:r>
            <a:endParaRPr sz="2400">
              <a:latin typeface="Arial"/>
              <a:cs typeface="Arial"/>
            </a:endParaRPr>
          </a:p>
        </p:txBody>
      </p:sp>
      <p:sp>
        <p:nvSpPr>
          <p:cNvPr id="6" name="object 6"/>
          <p:cNvSpPr/>
          <p:nvPr/>
        </p:nvSpPr>
        <p:spPr>
          <a:xfrm>
            <a:off x="958850" y="2493962"/>
            <a:ext cx="7082155" cy="3195955"/>
          </a:xfrm>
          <a:custGeom>
            <a:avLst/>
            <a:gdLst/>
            <a:ahLst/>
            <a:cxnLst/>
            <a:rect l="l" t="t" r="r" b="b"/>
            <a:pathLst>
              <a:path w="7082155" h="3195954">
                <a:moveTo>
                  <a:pt x="7081837" y="3195637"/>
                </a:moveTo>
                <a:lnTo>
                  <a:pt x="0" y="3195637"/>
                </a:lnTo>
                <a:lnTo>
                  <a:pt x="0" y="0"/>
                </a:lnTo>
                <a:lnTo>
                  <a:pt x="7081837" y="0"/>
                </a:lnTo>
                <a:lnTo>
                  <a:pt x="7081837" y="12700"/>
                </a:lnTo>
                <a:lnTo>
                  <a:pt x="25400" y="12700"/>
                </a:lnTo>
                <a:lnTo>
                  <a:pt x="12700" y="25400"/>
                </a:lnTo>
                <a:lnTo>
                  <a:pt x="25400" y="25400"/>
                </a:lnTo>
                <a:lnTo>
                  <a:pt x="25400" y="3170237"/>
                </a:lnTo>
                <a:lnTo>
                  <a:pt x="12700" y="3170237"/>
                </a:lnTo>
                <a:lnTo>
                  <a:pt x="25400" y="3182937"/>
                </a:lnTo>
                <a:lnTo>
                  <a:pt x="7081837" y="3182937"/>
                </a:lnTo>
                <a:lnTo>
                  <a:pt x="7081837" y="3195637"/>
                </a:lnTo>
                <a:close/>
              </a:path>
              <a:path w="7082155" h="3195954">
                <a:moveTo>
                  <a:pt x="25400" y="25400"/>
                </a:moveTo>
                <a:lnTo>
                  <a:pt x="12700" y="25400"/>
                </a:lnTo>
                <a:lnTo>
                  <a:pt x="25400" y="12700"/>
                </a:lnTo>
                <a:lnTo>
                  <a:pt x="25400" y="25400"/>
                </a:lnTo>
                <a:close/>
              </a:path>
              <a:path w="7082155" h="3195954">
                <a:moveTo>
                  <a:pt x="7056437" y="25400"/>
                </a:moveTo>
                <a:lnTo>
                  <a:pt x="25400" y="25400"/>
                </a:lnTo>
                <a:lnTo>
                  <a:pt x="25400" y="12700"/>
                </a:lnTo>
                <a:lnTo>
                  <a:pt x="7056437" y="12700"/>
                </a:lnTo>
                <a:lnTo>
                  <a:pt x="7056437" y="25400"/>
                </a:lnTo>
                <a:close/>
              </a:path>
              <a:path w="7082155" h="3195954">
                <a:moveTo>
                  <a:pt x="7056437" y="3182937"/>
                </a:moveTo>
                <a:lnTo>
                  <a:pt x="7056437" y="12700"/>
                </a:lnTo>
                <a:lnTo>
                  <a:pt x="7069137" y="25400"/>
                </a:lnTo>
                <a:lnTo>
                  <a:pt x="7081837" y="25400"/>
                </a:lnTo>
                <a:lnTo>
                  <a:pt x="7081837" y="3170237"/>
                </a:lnTo>
                <a:lnTo>
                  <a:pt x="7069137" y="3170237"/>
                </a:lnTo>
                <a:lnTo>
                  <a:pt x="7056437" y="3182937"/>
                </a:lnTo>
                <a:close/>
              </a:path>
              <a:path w="7082155" h="3195954">
                <a:moveTo>
                  <a:pt x="7081837" y="25400"/>
                </a:moveTo>
                <a:lnTo>
                  <a:pt x="7069137" y="25400"/>
                </a:lnTo>
                <a:lnTo>
                  <a:pt x="7056437" y="12700"/>
                </a:lnTo>
                <a:lnTo>
                  <a:pt x="7081837" y="12700"/>
                </a:lnTo>
                <a:lnTo>
                  <a:pt x="7081837" y="25400"/>
                </a:lnTo>
                <a:close/>
              </a:path>
              <a:path w="7082155" h="3195954">
                <a:moveTo>
                  <a:pt x="25400" y="3182937"/>
                </a:moveTo>
                <a:lnTo>
                  <a:pt x="12700" y="3170237"/>
                </a:lnTo>
                <a:lnTo>
                  <a:pt x="25400" y="3170237"/>
                </a:lnTo>
                <a:lnTo>
                  <a:pt x="25400" y="3182937"/>
                </a:lnTo>
                <a:close/>
              </a:path>
              <a:path w="7082155" h="3195954">
                <a:moveTo>
                  <a:pt x="7056437" y="3182937"/>
                </a:moveTo>
                <a:lnTo>
                  <a:pt x="25400" y="3182937"/>
                </a:lnTo>
                <a:lnTo>
                  <a:pt x="25400" y="3170237"/>
                </a:lnTo>
                <a:lnTo>
                  <a:pt x="7056437" y="3170237"/>
                </a:lnTo>
                <a:lnTo>
                  <a:pt x="7056437" y="3182937"/>
                </a:lnTo>
                <a:close/>
              </a:path>
              <a:path w="7082155" h="3195954">
                <a:moveTo>
                  <a:pt x="7081837" y="3182937"/>
                </a:moveTo>
                <a:lnTo>
                  <a:pt x="7056437" y="3182937"/>
                </a:lnTo>
                <a:lnTo>
                  <a:pt x="7069137" y="3170237"/>
                </a:lnTo>
                <a:lnTo>
                  <a:pt x="7081837" y="3170237"/>
                </a:lnTo>
                <a:lnTo>
                  <a:pt x="7081837" y="3182937"/>
                </a:lnTo>
                <a:close/>
              </a:path>
            </a:pathLst>
          </a:custGeom>
          <a:solidFill>
            <a:srgbClr val="4F81BC"/>
          </a:solidFill>
        </p:spPr>
        <p:txBody>
          <a:bodyPr wrap="square" lIns="0" tIns="0" rIns="0" bIns="0" rtlCol="0"/>
          <a:lstStyle/>
          <a:p>
            <a:endParaRPr/>
          </a:p>
        </p:txBody>
      </p:sp>
      <p:sp>
        <p:nvSpPr>
          <p:cNvPr id="7" name="object 7"/>
          <p:cNvSpPr txBox="1"/>
          <p:nvPr/>
        </p:nvSpPr>
        <p:spPr>
          <a:xfrm>
            <a:off x="53339" y="1255077"/>
            <a:ext cx="8966835" cy="2030095"/>
          </a:xfrm>
          <a:prstGeom prst="rect">
            <a:avLst/>
          </a:prstGeom>
        </p:spPr>
        <p:txBody>
          <a:bodyPr vert="horz" wrap="square" lIns="0" tIns="13335" rIns="0" bIns="0" rtlCol="0">
            <a:spAutoFit/>
          </a:bodyPr>
          <a:lstStyle/>
          <a:p>
            <a:pPr marL="38100" marR="30480">
              <a:lnSpc>
                <a:spcPct val="100000"/>
              </a:lnSpc>
              <a:spcBef>
                <a:spcPts val="105"/>
              </a:spcBef>
            </a:pPr>
            <a:r>
              <a:rPr sz="2000" dirty="0">
                <a:latin typeface="黑体"/>
                <a:cs typeface="黑体"/>
              </a:rPr>
              <a:t>掺烧时引起锅炉受热面腐蚀、超温和爆管的原因主要有</a:t>
            </a:r>
            <a:r>
              <a:rPr sz="2000" spc="-5" dirty="0">
                <a:latin typeface="黑体"/>
                <a:cs typeface="黑体"/>
              </a:rPr>
              <a:t>：1）</a:t>
            </a:r>
            <a:r>
              <a:rPr sz="2000" dirty="0">
                <a:solidFill>
                  <a:srgbClr val="FF0000"/>
                </a:solidFill>
                <a:latin typeface="黑体"/>
                <a:cs typeface="黑体"/>
              </a:rPr>
              <a:t>掺烧方式</a:t>
            </a:r>
            <a:r>
              <a:rPr sz="2000" dirty="0">
                <a:latin typeface="黑体"/>
                <a:cs typeface="黑体"/>
              </a:rPr>
              <a:t>不当，</a:t>
            </a:r>
            <a:r>
              <a:rPr sz="2000" spc="5" dirty="0">
                <a:latin typeface="黑体"/>
                <a:cs typeface="黑体"/>
              </a:rPr>
              <a:t>燃 </a:t>
            </a:r>
            <a:r>
              <a:rPr sz="2000" dirty="0">
                <a:latin typeface="黑体"/>
                <a:cs typeface="黑体"/>
              </a:rPr>
              <a:t>烧过于集中，受热面局部超温爆管</a:t>
            </a:r>
            <a:r>
              <a:rPr sz="2000" spc="-5" dirty="0">
                <a:latin typeface="黑体"/>
                <a:cs typeface="黑体"/>
              </a:rPr>
              <a:t>；2）</a:t>
            </a:r>
            <a:r>
              <a:rPr sz="2000" dirty="0">
                <a:latin typeface="黑体"/>
                <a:cs typeface="黑体"/>
              </a:rPr>
              <a:t>掺烧了高硫（煤中硫含量大于</a:t>
            </a:r>
            <a:r>
              <a:rPr sz="2000" spc="-5" dirty="0">
                <a:latin typeface="黑体"/>
                <a:cs typeface="黑体"/>
              </a:rPr>
              <a:t>1.5%）</a:t>
            </a:r>
            <a:r>
              <a:rPr sz="2000" spc="5" dirty="0">
                <a:latin typeface="黑体"/>
                <a:cs typeface="黑体"/>
              </a:rPr>
              <a:t>、 </a:t>
            </a:r>
            <a:r>
              <a:rPr sz="2000" spc="-5" dirty="0">
                <a:latin typeface="黑体"/>
                <a:cs typeface="黑体"/>
              </a:rPr>
              <a:t>高钠（灰中钠含量大于4%）和或高氯（煤中氯含量大于0.1%）等腐蚀成分较高</a:t>
            </a:r>
            <a:r>
              <a:rPr sz="2000" dirty="0">
                <a:latin typeface="黑体"/>
                <a:cs typeface="黑体"/>
              </a:rPr>
              <a:t>的 煤</a:t>
            </a:r>
            <a:r>
              <a:rPr sz="2000" spc="-5" dirty="0">
                <a:latin typeface="黑体"/>
                <a:cs typeface="黑体"/>
              </a:rPr>
              <a:t>；3）</a:t>
            </a:r>
            <a:r>
              <a:rPr sz="2000" dirty="0">
                <a:latin typeface="黑体"/>
                <a:cs typeface="黑体"/>
              </a:rPr>
              <a:t>锅炉结渣、积灰</a:t>
            </a:r>
            <a:r>
              <a:rPr sz="2000" spc="5" dirty="0">
                <a:latin typeface="黑体"/>
                <a:cs typeface="黑体"/>
              </a:rPr>
              <a:t>。</a:t>
            </a:r>
            <a:endParaRPr sz="2000">
              <a:latin typeface="黑体"/>
              <a:cs typeface="黑体"/>
            </a:endParaRPr>
          </a:p>
          <a:p>
            <a:pPr marL="1009650">
              <a:lnSpc>
                <a:spcPct val="100000"/>
              </a:lnSpc>
              <a:spcBef>
                <a:spcPts val="420"/>
              </a:spcBef>
            </a:pPr>
            <a:r>
              <a:rPr sz="1600" b="1" dirty="0">
                <a:solidFill>
                  <a:srgbClr val="3366FF"/>
                </a:solidFill>
                <a:latin typeface="宋体"/>
                <a:cs typeface="宋体"/>
              </a:rPr>
              <a:t>实例：</a:t>
            </a:r>
            <a:r>
              <a:rPr sz="1600" dirty="0">
                <a:latin typeface="宋体"/>
                <a:cs typeface="宋体"/>
              </a:rPr>
              <a:t>某电厂掺烧高硫煤（混煤</a:t>
            </a:r>
            <a:r>
              <a:rPr sz="1600" spc="-5" dirty="0">
                <a:latin typeface="Calibri"/>
                <a:cs typeface="Calibri"/>
              </a:rPr>
              <a:t>S</a:t>
            </a:r>
            <a:r>
              <a:rPr sz="1575" spc="-7" baseline="-15873" dirty="0">
                <a:latin typeface="Calibri"/>
                <a:cs typeface="Calibri"/>
              </a:rPr>
              <a:t>t</a:t>
            </a:r>
            <a:r>
              <a:rPr sz="1600" dirty="0">
                <a:latin typeface="宋体"/>
                <a:cs typeface="宋体"/>
              </a:rPr>
              <a:t>达</a:t>
            </a:r>
            <a:r>
              <a:rPr sz="1600" spc="-5" dirty="0">
                <a:latin typeface="Calibri"/>
                <a:cs typeface="Calibri"/>
              </a:rPr>
              <a:t>1.5</a:t>
            </a:r>
            <a:r>
              <a:rPr sz="1600" spc="-5" dirty="0">
                <a:latin typeface="宋体"/>
                <a:cs typeface="宋体"/>
              </a:rPr>
              <a:t>％</a:t>
            </a:r>
            <a:r>
              <a:rPr sz="1600" dirty="0">
                <a:latin typeface="宋体"/>
                <a:cs typeface="宋体"/>
              </a:rPr>
              <a:t>以上）水冷壁出现硫化物腐蚀爆管 </a:t>
            </a:r>
            <a:endParaRPr sz="1600">
              <a:latin typeface="宋体"/>
              <a:cs typeface="宋体"/>
            </a:endParaRPr>
          </a:p>
          <a:p>
            <a:pPr marL="1009650" marR="1161415">
              <a:lnSpc>
                <a:spcPct val="100000"/>
              </a:lnSpc>
            </a:pPr>
            <a:r>
              <a:rPr sz="1600" dirty="0">
                <a:latin typeface="宋体"/>
                <a:cs typeface="宋体"/>
              </a:rPr>
              <a:t>，测试发现贴壁含有过高的</a:t>
            </a:r>
            <a:r>
              <a:rPr sz="1600" spc="-5" dirty="0">
                <a:latin typeface="Calibri"/>
                <a:cs typeface="Calibri"/>
              </a:rPr>
              <a:t>H</a:t>
            </a:r>
            <a:r>
              <a:rPr sz="1575" spc="-15" baseline="-15873" dirty="0">
                <a:latin typeface="Calibri"/>
                <a:cs typeface="Calibri"/>
              </a:rPr>
              <a:t>2</a:t>
            </a:r>
            <a:r>
              <a:rPr sz="1600" spc="-5" dirty="0">
                <a:latin typeface="Calibri"/>
                <a:cs typeface="Calibri"/>
              </a:rPr>
              <a:t>S</a:t>
            </a:r>
            <a:r>
              <a:rPr sz="1600" dirty="0">
                <a:latin typeface="宋体"/>
                <a:cs typeface="宋体"/>
              </a:rPr>
              <a:t>腐蚀气体，主要是水冷壁附近处于严重的缺</a:t>
            </a:r>
            <a:r>
              <a:rPr sz="1600" spc="-5" dirty="0">
                <a:latin typeface="宋体"/>
                <a:cs typeface="宋体"/>
              </a:rPr>
              <a:t>氧 </a:t>
            </a:r>
            <a:r>
              <a:rPr sz="1600" dirty="0">
                <a:latin typeface="宋体"/>
                <a:cs typeface="宋体"/>
              </a:rPr>
              <a:t>状态与煤含硫量较高所致</a:t>
            </a:r>
            <a:r>
              <a:rPr sz="1600" spc="-5" dirty="0">
                <a:latin typeface="宋体"/>
                <a:cs typeface="宋体"/>
              </a:rPr>
              <a:t>。</a:t>
            </a:r>
            <a:endParaRPr sz="1600">
              <a:latin typeface="宋体"/>
              <a:cs typeface="宋体"/>
            </a:endParaRPr>
          </a:p>
        </p:txBody>
      </p:sp>
      <p:graphicFrame>
        <p:nvGraphicFramePr>
          <p:cNvPr id="8" name="object 8"/>
          <p:cNvGraphicFramePr>
            <a:graphicFrameLocks noGrp="1"/>
          </p:cNvGraphicFramePr>
          <p:nvPr/>
        </p:nvGraphicFramePr>
        <p:xfrm>
          <a:off x="1203007" y="3398887"/>
          <a:ext cx="6229350" cy="2084018"/>
        </p:xfrm>
        <a:graphic>
          <a:graphicData uri="http://schemas.openxmlformats.org/drawingml/2006/table">
            <a:tbl>
              <a:tblPr firstRow="1" bandRow="1">
                <a:tableStyleId>{2D5ABB26-0587-4C30-8999-92F81FD0307C}</a:tableStyleId>
              </a:tblPr>
              <a:tblGrid>
                <a:gridCol w="701040"/>
                <a:gridCol w="536575"/>
                <a:gridCol w="695960"/>
                <a:gridCol w="743585"/>
                <a:gridCol w="587375"/>
                <a:gridCol w="1073150"/>
                <a:gridCol w="553085"/>
                <a:gridCol w="759460"/>
                <a:gridCol w="579120"/>
              </a:tblGrid>
              <a:tr h="214367">
                <a:tc>
                  <a:txBody>
                    <a:bodyPr/>
                    <a:lstStyle/>
                    <a:p>
                      <a:pPr marR="69850" algn="ctr">
                        <a:lnSpc>
                          <a:spcPts val="1170"/>
                        </a:lnSpc>
                      </a:pPr>
                      <a:r>
                        <a:rPr sz="1100" dirty="0">
                          <a:latin typeface="宋体"/>
                          <a:cs typeface="宋体"/>
                        </a:rPr>
                        <a:t>测点位</a:t>
                      </a:r>
                      <a:r>
                        <a:rPr sz="1100" spc="5" dirty="0">
                          <a:latin typeface="宋体"/>
                          <a:cs typeface="宋体"/>
                        </a:rPr>
                        <a:t>置</a:t>
                      </a:r>
                      <a:endParaRPr sz="1100">
                        <a:latin typeface="宋体"/>
                        <a:cs typeface="宋体"/>
                      </a:endParaRPr>
                    </a:p>
                  </a:txBody>
                  <a:tcPr marL="0" marR="0" marT="0" marB="0"/>
                </a:tc>
                <a:tc>
                  <a:txBody>
                    <a:bodyPr/>
                    <a:lstStyle/>
                    <a:p>
                      <a:pPr marR="29845" algn="ctr">
                        <a:lnSpc>
                          <a:spcPts val="1170"/>
                        </a:lnSpc>
                      </a:pPr>
                      <a:r>
                        <a:rPr sz="1100" dirty="0">
                          <a:latin typeface="宋体"/>
                          <a:cs typeface="宋体"/>
                        </a:rPr>
                        <a:t>单</a:t>
                      </a:r>
                      <a:r>
                        <a:rPr sz="1100" spc="5" dirty="0">
                          <a:latin typeface="宋体"/>
                          <a:cs typeface="宋体"/>
                        </a:rPr>
                        <a:t>位</a:t>
                      </a:r>
                      <a:endParaRPr sz="1100">
                        <a:latin typeface="宋体"/>
                        <a:cs typeface="宋体"/>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R="10795" algn="ctr">
                        <a:lnSpc>
                          <a:spcPts val="1170"/>
                        </a:lnSpc>
                      </a:pPr>
                      <a:r>
                        <a:rPr sz="1100" dirty="0">
                          <a:latin typeface="宋体"/>
                          <a:cs typeface="宋体"/>
                        </a:rPr>
                        <a:t>燃烧器下部区</a:t>
                      </a:r>
                      <a:r>
                        <a:rPr sz="1100" spc="5" dirty="0">
                          <a:latin typeface="宋体"/>
                          <a:cs typeface="宋体"/>
                        </a:rPr>
                        <a:t>域</a:t>
                      </a:r>
                      <a:endParaRPr sz="1100">
                        <a:latin typeface="宋体"/>
                        <a:cs typeface="宋体"/>
                      </a:endParaRPr>
                    </a:p>
                  </a:txBody>
                  <a:tcPr marL="0" marR="0" marT="0" marB="0"/>
                </a:tc>
                <a:tc gridSpan="3">
                  <a:txBody>
                    <a:bodyPr/>
                    <a:lstStyle/>
                    <a:p>
                      <a:pPr>
                        <a:lnSpc>
                          <a:spcPct val="100000"/>
                        </a:lnSpc>
                      </a:pPr>
                      <a:endParaRPr sz="12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r>
              <a:tr h="288900">
                <a:tc>
                  <a:txBody>
                    <a:bodyPr/>
                    <a:lstStyle/>
                    <a:p>
                      <a:pPr marR="69850" algn="ctr">
                        <a:lnSpc>
                          <a:spcPct val="100000"/>
                        </a:lnSpc>
                        <a:spcBef>
                          <a:spcPts val="310"/>
                        </a:spcBef>
                      </a:pPr>
                      <a:r>
                        <a:rPr sz="1100" dirty="0">
                          <a:latin typeface="Calibri"/>
                          <a:cs typeface="Calibri"/>
                        </a:rPr>
                        <a:t>O</a:t>
                      </a:r>
                      <a:r>
                        <a:rPr sz="1050" baseline="-15873" dirty="0">
                          <a:latin typeface="Calibri"/>
                          <a:cs typeface="Calibri"/>
                        </a:rPr>
                        <a:t>2</a:t>
                      </a:r>
                      <a:endParaRPr sz="1050" baseline="-15873">
                        <a:latin typeface="Calibri"/>
                        <a:cs typeface="Calibri"/>
                      </a:endParaRPr>
                    </a:p>
                  </a:txBody>
                  <a:tcPr marL="0" marR="0" marT="39370" marB="0"/>
                </a:tc>
                <a:tc>
                  <a:txBody>
                    <a:bodyPr/>
                    <a:lstStyle/>
                    <a:p>
                      <a:pPr marR="29209" algn="ctr">
                        <a:lnSpc>
                          <a:spcPct val="100000"/>
                        </a:lnSpc>
                        <a:spcBef>
                          <a:spcPts val="310"/>
                        </a:spcBef>
                      </a:pPr>
                      <a:r>
                        <a:rPr sz="1100" dirty="0">
                          <a:latin typeface="Calibri"/>
                          <a:cs typeface="Calibri"/>
                        </a:rPr>
                        <a:t>%</a:t>
                      </a:r>
                      <a:endParaRPr sz="1100">
                        <a:latin typeface="Calibri"/>
                        <a:cs typeface="Calibri"/>
                      </a:endParaRPr>
                    </a:p>
                  </a:txBody>
                  <a:tcPr marL="0" marR="0" marT="39370" marB="0"/>
                </a:tc>
                <a:tc>
                  <a:txBody>
                    <a:bodyPr/>
                    <a:lstStyle/>
                    <a:p>
                      <a:pPr marR="39370" algn="ctr">
                        <a:lnSpc>
                          <a:spcPct val="100000"/>
                        </a:lnSpc>
                        <a:spcBef>
                          <a:spcPts val="310"/>
                        </a:spcBef>
                      </a:pPr>
                      <a:r>
                        <a:rPr sz="1100" spc="-5" dirty="0">
                          <a:latin typeface="Calibri"/>
                          <a:cs typeface="Calibri"/>
                        </a:rPr>
                        <a:t>0.35</a:t>
                      </a:r>
                      <a:endParaRPr sz="1100">
                        <a:latin typeface="Calibri"/>
                        <a:cs typeface="Calibri"/>
                      </a:endParaRPr>
                    </a:p>
                  </a:txBody>
                  <a:tcPr marL="0" marR="0" marT="39370" marB="0"/>
                </a:tc>
                <a:tc>
                  <a:txBody>
                    <a:bodyPr/>
                    <a:lstStyle/>
                    <a:p>
                      <a:pPr algn="ctr">
                        <a:lnSpc>
                          <a:spcPct val="100000"/>
                        </a:lnSpc>
                        <a:spcBef>
                          <a:spcPts val="310"/>
                        </a:spcBef>
                      </a:pPr>
                      <a:r>
                        <a:rPr sz="1100" spc="-5" dirty="0">
                          <a:latin typeface="Calibri"/>
                          <a:cs typeface="Calibri"/>
                        </a:rPr>
                        <a:t>0.46</a:t>
                      </a:r>
                      <a:endParaRPr sz="1100">
                        <a:latin typeface="Calibri"/>
                        <a:cs typeface="Calibri"/>
                      </a:endParaRPr>
                    </a:p>
                  </a:txBody>
                  <a:tcPr marL="0" marR="0" marT="39370" marB="0"/>
                </a:tc>
                <a:tc>
                  <a:txBody>
                    <a:bodyPr/>
                    <a:lstStyle/>
                    <a:p>
                      <a:pPr marL="156845" algn="ctr">
                        <a:lnSpc>
                          <a:spcPct val="100000"/>
                        </a:lnSpc>
                        <a:spcBef>
                          <a:spcPts val="310"/>
                        </a:spcBef>
                      </a:pPr>
                      <a:r>
                        <a:rPr sz="1100" spc="-5" dirty="0">
                          <a:latin typeface="Calibri"/>
                          <a:cs typeface="Calibri"/>
                        </a:rPr>
                        <a:t>0.41</a:t>
                      </a:r>
                      <a:endParaRPr sz="1100">
                        <a:latin typeface="Calibri"/>
                        <a:cs typeface="Calibri"/>
                      </a:endParaRPr>
                    </a:p>
                  </a:txBody>
                  <a:tcPr marL="0" marR="0" marT="39370" marB="0"/>
                </a:tc>
                <a:tc>
                  <a:txBody>
                    <a:bodyPr/>
                    <a:lstStyle/>
                    <a:p>
                      <a:pPr marR="7620" algn="ctr">
                        <a:lnSpc>
                          <a:spcPct val="100000"/>
                        </a:lnSpc>
                        <a:spcBef>
                          <a:spcPts val="310"/>
                        </a:spcBef>
                      </a:pPr>
                      <a:r>
                        <a:rPr sz="1100" spc="-5" dirty="0">
                          <a:latin typeface="Calibri"/>
                          <a:cs typeface="Calibri"/>
                        </a:rPr>
                        <a:t>0.24</a:t>
                      </a:r>
                      <a:endParaRPr sz="1100">
                        <a:latin typeface="Calibri"/>
                        <a:cs typeface="Calibri"/>
                      </a:endParaRPr>
                    </a:p>
                  </a:txBody>
                  <a:tcPr marL="0" marR="0" marT="39370" marB="0"/>
                </a:tc>
                <a:tc>
                  <a:txBody>
                    <a:bodyPr/>
                    <a:lstStyle/>
                    <a:p>
                      <a:pPr marR="147320" algn="ctr">
                        <a:lnSpc>
                          <a:spcPct val="100000"/>
                        </a:lnSpc>
                        <a:spcBef>
                          <a:spcPts val="310"/>
                        </a:spcBef>
                      </a:pPr>
                      <a:r>
                        <a:rPr sz="1100" spc="-5" dirty="0">
                          <a:latin typeface="Calibri"/>
                          <a:cs typeface="Calibri"/>
                        </a:rPr>
                        <a:t>1.48</a:t>
                      </a:r>
                      <a:endParaRPr sz="1100">
                        <a:latin typeface="Calibri"/>
                        <a:cs typeface="Calibri"/>
                      </a:endParaRPr>
                    </a:p>
                  </a:txBody>
                  <a:tcPr marL="0" marR="0" marT="39370" marB="0"/>
                </a:tc>
                <a:tc>
                  <a:txBody>
                    <a:bodyPr/>
                    <a:lstStyle/>
                    <a:p>
                      <a:pPr marL="18415" algn="ctr">
                        <a:lnSpc>
                          <a:spcPct val="100000"/>
                        </a:lnSpc>
                        <a:spcBef>
                          <a:spcPts val="310"/>
                        </a:spcBef>
                      </a:pPr>
                      <a:r>
                        <a:rPr sz="1100" spc="-5" dirty="0">
                          <a:latin typeface="Calibri"/>
                          <a:cs typeface="Calibri"/>
                        </a:rPr>
                        <a:t>0.36</a:t>
                      </a:r>
                      <a:endParaRPr sz="1100">
                        <a:latin typeface="Calibri"/>
                        <a:cs typeface="Calibri"/>
                      </a:endParaRPr>
                    </a:p>
                  </a:txBody>
                  <a:tcPr marL="0" marR="0" marT="39370" marB="0"/>
                </a:tc>
                <a:tc>
                  <a:txBody>
                    <a:bodyPr/>
                    <a:lstStyle/>
                    <a:p>
                      <a:pPr marL="161290" algn="ctr">
                        <a:lnSpc>
                          <a:spcPct val="100000"/>
                        </a:lnSpc>
                        <a:spcBef>
                          <a:spcPts val="310"/>
                        </a:spcBef>
                      </a:pPr>
                      <a:r>
                        <a:rPr sz="1100" spc="-5" dirty="0">
                          <a:latin typeface="Calibri"/>
                          <a:cs typeface="Calibri"/>
                        </a:rPr>
                        <a:t>0.28</a:t>
                      </a:r>
                      <a:endParaRPr sz="1100">
                        <a:latin typeface="Calibri"/>
                        <a:cs typeface="Calibri"/>
                      </a:endParaRPr>
                    </a:p>
                  </a:txBody>
                  <a:tcPr marL="0" marR="0" marT="39370" marB="0"/>
                </a:tc>
              </a:tr>
              <a:tr h="265509">
                <a:tc>
                  <a:txBody>
                    <a:bodyPr/>
                    <a:lstStyle/>
                    <a:p>
                      <a:pPr marR="69850" algn="ctr">
                        <a:lnSpc>
                          <a:spcPct val="100000"/>
                        </a:lnSpc>
                        <a:spcBef>
                          <a:spcPts val="190"/>
                        </a:spcBef>
                      </a:pPr>
                      <a:r>
                        <a:rPr sz="1100" dirty="0">
                          <a:latin typeface="Calibri"/>
                          <a:cs typeface="Calibri"/>
                        </a:rPr>
                        <a:t>CO</a:t>
                      </a:r>
                      <a:endParaRPr sz="1100">
                        <a:latin typeface="Calibri"/>
                        <a:cs typeface="Calibri"/>
                      </a:endParaRPr>
                    </a:p>
                  </a:txBody>
                  <a:tcPr marL="0" marR="0" marT="24130" marB="0"/>
                </a:tc>
                <a:tc>
                  <a:txBody>
                    <a:bodyPr/>
                    <a:lstStyle/>
                    <a:p>
                      <a:pPr marR="29845" algn="ctr">
                        <a:lnSpc>
                          <a:spcPct val="100000"/>
                        </a:lnSpc>
                        <a:spcBef>
                          <a:spcPts val="190"/>
                        </a:spcBef>
                      </a:pPr>
                      <a:r>
                        <a:rPr sz="1100" spc="-5" dirty="0">
                          <a:latin typeface="Calibri"/>
                          <a:cs typeface="Calibri"/>
                        </a:rPr>
                        <a:t>ppm</a:t>
                      </a:r>
                      <a:endParaRPr sz="1100">
                        <a:latin typeface="Calibri"/>
                        <a:cs typeface="Calibri"/>
                      </a:endParaRPr>
                    </a:p>
                  </a:txBody>
                  <a:tcPr marL="0" marR="0" marT="24130" marB="0"/>
                </a:tc>
                <a:tc>
                  <a:txBody>
                    <a:bodyPr/>
                    <a:lstStyle/>
                    <a:p>
                      <a:pPr marR="3937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L="15621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R="762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R="147320" algn="ctr">
                        <a:lnSpc>
                          <a:spcPct val="100000"/>
                        </a:lnSpc>
                        <a:spcBef>
                          <a:spcPts val="190"/>
                        </a:spcBef>
                      </a:pPr>
                      <a:r>
                        <a:rPr sz="1100" spc="-5" dirty="0">
                          <a:latin typeface="Calibri"/>
                          <a:cs typeface="Calibri"/>
                        </a:rPr>
                        <a:t>2970</a:t>
                      </a:r>
                      <a:endParaRPr sz="1100">
                        <a:latin typeface="Calibri"/>
                        <a:cs typeface="Calibri"/>
                      </a:endParaRPr>
                    </a:p>
                  </a:txBody>
                  <a:tcPr marL="0" marR="0" marT="24130" marB="0"/>
                </a:tc>
                <a:tc>
                  <a:txBody>
                    <a:bodyPr/>
                    <a:lstStyle/>
                    <a:p>
                      <a:pPr marL="18415"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L="16129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r>
              <a:tr h="538425">
                <a:tc>
                  <a:txBody>
                    <a:bodyPr/>
                    <a:lstStyle/>
                    <a:p>
                      <a:pPr marR="69850" algn="ctr">
                        <a:lnSpc>
                          <a:spcPct val="100000"/>
                        </a:lnSpc>
                        <a:spcBef>
                          <a:spcPts val="250"/>
                        </a:spcBef>
                      </a:pPr>
                      <a:r>
                        <a:rPr sz="1100" dirty="0">
                          <a:latin typeface="Calibri"/>
                          <a:cs typeface="Calibri"/>
                        </a:rPr>
                        <a:t>H</a:t>
                      </a:r>
                      <a:r>
                        <a:rPr sz="1050" baseline="-15873" dirty="0">
                          <a:latin typeface="Calibri"/>
                          <a:cs typeface="Calibri"/>
                        </a:rPr>
                        <a:t>2</a:t>
                      </a:r>
                      <a:r>
                        <a:rPr sz="1100" dirty="0">
                          <a:latin typeface="Calibri"/>
                          <a:cs typeface="Calibri"/>
                        </a:rPr>
                        <a:t>S</a:t>
                      </a:r>
                      <a:endParaRPr sz="1100">
                        <a:latin typeface="Calibri"/>
                        <a:cs typeface="Calibri"/>
                      </a:endParaRPr>
                    </a:p>
                    <a:p>
                      <a:pPr marR="69850" algn="ctr">
                        <a:lnSpc>
                          <a:spcPct val="100000"/>
                        </a:lnSpc>
                        <a:spcBef>
                          <a:spcPts val="830"/>
                        </a:spcBef>
                      </a:pPr>
                      <a:r>
                        <a:rPr sz="1100" dirty="0">
                          <a:latin typeface="宋体"/>
                          <a:cs typeface="宋体"/>
                        </a:rPr>
                        <a:t>测点位</a:t>
                      </a:r>
                      <a:r>
                        <a:rPr sz="1100" spc="5" dirty="0">
                          <a:latin typeface="宋体"/>
                          <a:cs typeface="宋体"/>
                        </a:rPr>
                        <a:t>置</a:t>
                      </a:r>
                      <a:endParaRPr sz="1100">
                        <a:latin typeface="宋体"/>
                        <a:cs typeface="宋体"/>
                      </a:endParaRPr>
                    </a:p>
                  </a:txBody>
                  <a:tcPr marL="0" marR="0" marT="31750" marB="0"/>
                </a:tc>
                <a:tc>
                  <a:txBody>
                    <a:bodyPr/>
                    <a:lstStyle/>
                    <a:p>
                      <a:pPr marL="119380">
                        <a:lnSpc>
                          <a:spcPct val="100000"/>
                        </a:lnSpc>
                        <a:spcBef>
                          <a:spcPts val="250"/>
                        </a:spcBef>
                      </a:pPr>
                      <a:r>
                        <a:rPr sz="1100" spc="-5" dirty="0">
                          <a:latin typeface="Calibri"/>
                          <a:cs typeface="Calibri"/>
                        </a:rPr>
                        <a:t>ppm</a:t>
                      </a:r>
                      <a:endParaRPr sz="1100">
                        <a:latin typeface="Calibri"/>
                        <a:cs typeface="Calibri"/>
                      </a:endParaRPr>
                    </a:p>
                    <a:p>
                      <a:pPr marL="109220">
                        <a:lnSpc>
                          <a:spcPct val="100000"/>
                        </a:lnSpc>
                        <a:spcBef>
                          <a:spcPts val="830"/>
                        </a:spcBef>
                      </a:pPr>
                      <a:r>
                        <a:rPr sz="1100" spc="-5" dirty="0">
                          <a:latin typeface="宋体"/>
                          <a:cs typeface="宋体"/>
                        </a:rPr>
                        <a:t>单</a:t>
                      </a:r>
                      <a:r>
                        <a:rPr sz="1100" dirty="0">
                          <a:latin typeface="宋体"/>
                          <a:cs typeface="宋体"/>
                        </a:rPr>
                        <a:t>位</a:t>
                      </a:r>
                      <a:endParaRPr sz="1100">
                        <a:latin typeface="宋体"/>
                        <a:cs typeface="宋体"/>
                      </a:endParaRPr>
                    </a:p>
                  </a:txBody>
                  <a:tcPr marL="0" marR="0" marT="31750" marB="0"/>
                </a:tc>
                <a:tc>
                  <a:txBody>
                    <a:bodyPr/>
                    <a:lstStyle/>
                    <a:p>
                      <a:pPr marR="39370" algn="ctr">
                        <a:lnSpc>
                          <a:spcPct val="100000"/>
                        </a:lnSpc>
                        <a:spcBef>
                          <a:spcPts val="250"/>
                        </a:spcBef>
                      </a:pPr>
                      <a:r>
                        <a:rPr sz="1100" spc="-5" dirty="0">
                          <a:latin typeface="Calibri"/>
                          <a:cs typeface="Calibri"/>
                        </a:rPr>
                        <a:t>189</a:t>
                      </a:r>
                      <a:endParaRPr sz="1100">
                        <a:latin typeface="Calibri"/>
                        <a:cs typeface="Calibri"/>
                      </a:endParaRPr>
                    </a:p>
                  </a:txBody>
                  <a:tcPr marL="0" marR="0" marT="31750" marB="0"/>
                </a:tc>
                <a:tc>
                  <a:txBody>
                    <a:bodyPr/>
                    <a:lstStyle/>
                    <a:p>
                      <a:pPr algn="ctr">
                        <a:lnSpc>
                          <a:spcPct val="100000"/>
                        </a:lnSpc>
                        <a:spcBef>
                          <a:spcPts val="250"/>
                        </a:spcBef>
                      </a:pPr>
                      <a:r>
                        <a:rPr sz="1100" b="1" spc="-5" dirty="0">
                          <a:solidFill>
                            <a:srgbClr val="FF0000"/>
                          </a:solidFill>
                          <a:latin typeface="Calibri"/>
                          <a:cs typeface="Calibri"/>
                        </a:rPr>
                        <a:t>326</a:t>
                      </a:r>
                      <a:endParaRPr sz="1100">
                        <a:latin typeface="Calibri"/>
                        <a:cs typeface="Calibri"/>
                      </a:endParaRPr>
                    </a:p>
                  </a:txBody>
                  <a:tcPr marL="0" marR="0" marT="31750" marB="0"/>
                </a:tc>
                <a:tc>
                  <a:txBody>
                    <a:bodyPr/>
                    <a:lstStyle/>
                    <a:p>
                      <a:pPr marL="156210" algn="ctr">
                        <a:lnSpc>
                          <a:spcPct val="100000"/>
                        </a:lnSpc>
                        <a:spcBef>
                          <a:spcPts val="250"/>
                        </a:spcBef>
                      </a:pPr>
                      <a:r>
                        <a:rPr sz="1100" dirty="0">
                          <a:latin typeface="Calibri"/>
                          <a:cs typeface="Calibri"/>
                        </a:rPr>
                        <a:t>77</a:t>
                      </a:r>
                      <a:endParaRPr sz="1100">
                        <a:latin typeface="Calibri"/>
                        <a:cs typeface="Calibri"/>
                      </a:endParaRPr>
                    </a:p>
                  </a:txBody>
                  <a:tcPr marL="0" marR="0" marT="31750" marB="0"/>
                </a:tc>
                <a:tc>
                  <a:txBody>
                    <a:bodyPr/>
                    <a:lstStyle/>
                    <a:p>
                      <a:pPr marR="7620" algn="ctr">
                        <a:lnSpc>
                          <a:spcPct val="100000"/>
                        </a:lnSpc>
                        <a:spcBef>
                          <a:spcPts val="250"/>
                        </a:spcBef>
                      </a:pPr>
                      <a:r>
                        <a:rPr sz="1100" spc="-5" dirty="0">
                          <a:latin typeface="Calibri"/>
                          <a:cs typeface="Calibri"/>
                        </a:rPr>
                        <a:t>141</a:t>
                      </a:r>
                      <a:endParaRPr sz="1100">
                        <a:latin typeface="Calibri"/>
                        <a:cs typeface="Calibri"/>
                      </a:endParaRPr>
                    </a:p>
                    <a:p>
                      <a:pPr marR="10795" algn="ctr">
                        <a:lnSpc>
                          <a:spcPct val="100000"/>
                        </a:lnSpc>
                        <a:spcBef>
                          <a:spcPts val="830"/>
                        </a:spcBef>
                      </a:pPr>
                      <a:r>
                        <a:rPr sz="1100" dirty="0">
                          <a:latin typeface="宋体"/>
                          <a:cs typeface="宋体"/>
                        </a:rPr>
                        <a:t>燃烧器上部区</a:t>
                      </a:r>
                      <a:r>
                        <a:rPr sz="1100" spc="5" dirty="0">
                          <a:latin typeface="宋体"/>
                          <a:cs typeface="宋体"/>
                        </a:rPr>
                        <a:t>域</a:t>
                      </a:r>
                      <a:endParaRPr sz="1100">
                        <a:latin typeface="宋体"/>
                        <a:cs typeface="宋体"/>
                      </a:endParaRPr>
                    </a:p>
                  </a:txBody>
                  <a:tcPr marL="0" marR="0" marT="31750" marB="0"/>
                </a:tc>
                <a:tc>
                  <a:txBody>
                    <a:bodyPr/>
                    <a:lstStyle/>
                    <a:p>
                      <a:pPr marR="147320" algn="ctr">
                        <a:lnSpc>
                          <a:spcPct val="100000"/>
                        </a:lnSpc>
                        <a:spcBef>
                          <a:spcPts val="250"/>
                        </a:spcBef>
                      </a:pPr>
                      <a:r>
                        <a:rPr sz="1100" dirty="0">
                          <a:latin typeface="Calibri"/>
                          <a:cs typeface="Calibri"/>
                        </a:rPr>
                        <a:t>98</a:t>
                      </a:r>
                      <a:endParaRPr sz="1100">
                        <a:latin typeface="Calibri"/>
                        <a:cs typeface="Calibri"/>
                      </a:endParaRPr>
                    </a:p>
                  </a:txBody>
                  <a:tcPr marL="0" marR="0" marT="31750" marB="0"/>
                </a:tc>
                <a:tc>
                  <a:txBody>
                    <a:bodyPr/>
                    <a:lstStyle/>
                    <a:p>
                      <a:pPr marL="18415" algn="ctr">
                        <a:lnSpc>
                          <a:spcPct val="100000"/>
                        </a:lnSpc>
                        <a:spcBef>
                          <a:spcPts val="250"/>
                        </a:spcBef>
                      </a:pPr>
                      <a:r>
                        <a:rPr sz="1100" b="1" spc="-5" dirty="0">
                          <a:solidFill>
                            <a:srgbClr val="FF0000"/>
                          </a:solidFill>
                          <a:latin typeface="Calibri"/>
                          <a:cs typeface="Calibri"/>
                        </a:rPr>
                        <a:t>324</a:t>
                      </a:r>
                      <a:endParaRPr sz="1100">
                        <a:latin typeface="Calibri"/>
                        <a:cs typeface="Calibri"/>
                      </a:endParaRPr>
                    </a:p>
                  </a:txBody>
                  <a:tcPr marL="0" marR="0" marT="31750" marB="0"/>
                </a:tc>
                <a:tc>
                  <a:txBody>
                    <a:bodyPr/>
                    <a:lstStyle/>
                    <a:p>
                      <a:pPr marL="161290" algn="ctr">
                        <a:lnSpc>
                          <a:spcPct val="100000"/>
                        </a:lnSpc>
                        <a:spcBef>
                          <a:spcPts val="250"/>
                        </a:spcBef>
                      </a:pPr>
                      <a:r>
                        <a:rPr sz="1100" b="1" spc="-5" dirty="0">
                          <a:solidFill>
                            <a:srgbClr val="FF0000"/>
                          </a:solidFill>
                          <a:latin typeface="Calibri"/>
                          <a:cs typeface="Calibri"/>
                        </a:rPr>
                        <a:t>372</a:t>
                      </a:r>
                      <a:endParaRPr sz="1100">
                        <a:latin typeface="Calibri"/>
                        <a:cs typeface="Calibri"/>
                      </a:endParaRPr>
                    </a:p>
                  </a:txBody>
                  <a:tcPr marL="0" marR="0" marT="31750" marB="0"/>
                </a:tc>
              </a:tr>
              <a:tr h="288900">
                <a:tc>
                  <a:txBody>
                    <a:bodyPr/>
                    <a:lstStyle/>
                    <a:p>
                      <a:pPr marR="69850" algn="ctr">
                        <a:lnSpc>
                          <a:spcPct val="100000"/>
                        </a:lnSpc>
                        <a:spcBef>
                          <a:spcPts val="310"/>
                        </a:spcBef>
                      </a:pPr>
                      <a:r>
                        <a:rPr sz="1100" dirty="0">
                          <a:latin typeface="Calibri"/>
                          <a:cs typeface="Calibri"/>
                        </a:rPr>
                        <a:t>O</a:t>
                      </a:r>
                      <a:r>
                        <a:rPr sz="1050" baseline="-15873" dirty="0">
                          <a:latin typeface="Calibri"/>
                          <a:cs typeface="Calibri"/>
                        </a:rPr>
                        <a:t>2</a:t>
                      </a:r>
                      <a:endParaRPr sz="1050" baseline="-15873">
                        <a:latin typeface="Calibri"/>
                        <a:cs typeface="Calibri"/>
                      </a:endParaRPr>
                    </a:p>
                  </a:txBody>
                  <a:tcPr marL="0" marR="0" marT="39370" marB="0"/>
                </a:tc>
                <a:tc>
                  <a:txBody>
                    <a:bodyPr/>
                    <a:lstStyle/>
                    <a:p>
                      <a:pPr marR="29209" algn="ctr">
                        <a:lnSpc>
                          <a:spcPct val="100000"/>
                        </a:lnSpc>
                        <a:spcBef>
                          <a:spcPts val="310"/>
                        </a:spcBef>
                      </a:pPr>
                      <a:r>
                        <a:rPr sz="1100" dirty="0">
                          <a:latin typeface="Calibri"/>
                          <a:cs typeface="Calibri"/>
                        </a:rPr>
                        <a:t>%</a:t>
                      </a:r>
                      <a:endParaRPr sz="1100">
                        <a:latin typeface="Calibri"/>
                        <a:cs typeface="Calibri"/>
                      </a:endParaRPr>
                    </a:p>
                  </a:txBody>
                  <a:tcPr marL="0" marR="0" marT="39370" marB="0"/>
                </a:tc>
                <a:tc>
                  <a:txBody>
                    <a:bodyPr/>
                    <a:lstStyle/>
                    <a:p>
                      <a:pPr marR="39370" algn="ctr">
                        <a:lnSpc>
                          <a:spcPct val="100000"/>
                        </a:lnSpc>
                        <a:spcBef>
                          <a:spcPts val="310"/>
                        </a:spcBef>
                      </a:pPr>
                      <a:r>
                        <a:rPr sz="1100" spc="-5" dirty="0">
                          <a:latin typeface="Calibri"/>
                          <a:cs typeface="Calibri"/>
                        </a:rPr>
                        <a:t>0.16</a:t>
                      </a:r>
                      <a:endParaRPr sz="1100">
                        <a:latin typeface="Calibri"/>
                        <a:cs typeface="Calibri"/>
                      </a:endParaRPr>
                    </a:p>
                  </a:txBody>
                  <a:tcPr marL="0" marR="0" marT="39370" marB="0"/>
                </a:tc>
                <a:tc>
                  <a:txBody>
                    <a:bodyPr/>
                    <a:lstStyle/>
                    <a:p>
                      <a:pPr algn="ctr">
                        <a:lnSpc>
                          <a:spcPct val="100000"/>
                        </a:lnSpc>
                        <a:spcBef>
                          <a:spcPts val="310"/>
                        </a:spcBef>
                      </a:pPr>
                      <a:r>
                        <a:rPr sz="1100" spc="-5" dirty="0">
                          <a:latin typeface="Calibri"/>
                          <a:cs typeface="Calibri"/>
                        </a:rPr>
                        <a:t>0.21</a:t>
                      </a:r>
                      <a:endParaRPr sz="1100">
                        <a:latin typeface="Calibri"/>
                        <a:cs typeface="Calibri"/>
                      </a:endParaRPr>
                    </a:p>
                  </a:txBody>
                  <a:tcPr marL="0" marR="0" marT="39370" marB="0"/>
                </a:tc>
                <a:tc>
                  <a:txBody>
                    <a:bodyPr/>
                    <a:lstStyle/>
                    <a:p>
                      <a:pPr marL="156845" algn="ctr">
                        <a:lnSpc>
                          <a:spcPct val="100000"/>
                        </a:lnSpc>
                        <a:spcBef>
                          <a:spcPts val="310"/>
                        </a:spcBef>
                      </a:pPr>
                      <a:r>
                        <a:rPr sz="1100" spc="-5" dirty="0">
                          <a:latin typeface="Calibri"/>
                          <a:cs typeface="Calibri"/>
                        </a:rPr>
                        <a:t>0.27</a:t>
                      </a:r>
                      <a:endParaRPr sz="1100">
                        <a:latin typeface="Calibri"/>
                        <a:cs typeface="Calibri"/>
                      </a:endParaRPr>
                    </a:p>
                  </a:txBody>
                  <a:tcPr marL="0" marR="0" marT="39370" marB="0"/>
                </a:tc>
                <a:tc>
                  <a:txBody>
                    <a:bodyPr/>
                    <a:lstStyle/>
                    <a:p>
                      <a:pPr marR="7620" algn="ctr">
                        <a:lnSpc>
                          <a:spcPct val="100000"/>
                        </a:lnSpc>
                        <a:spcBef>
                          <a:spcPts val="310"/>
                        </a:spcBef>
                      </a:pPr>
                      <a:r>
                        <a:rPr sz="1100" spc="-5" dirty="0">
                          <a:latin typeface="Calibri"/>
                          <a:cs typeface="Calibri"/>
                        </a:rPr>
                        <a:t>0.19</a:t>
                      </a:r>
                      <a:endParaRPr sz="1100">
                        <a:latin typeface="Calibri"/>
                        <a:cs typeface="Calibri"/>
                      </a:endParaRPr>
                    </a:p>
                  </a:txBody>
                  <a:tcPr marL="0" marR="0" marT="39370" marB="0"/>
                </a:tc>
                <a:tc>
                  <a:txBody>
                    <a:bodyPr/>
                    <a:lstStyle/>
                    <a:p>
                      <a:pPr marR="147320" algn="ctr">
                        <a:lnSpc>
                          <a:spcPct val="100000"/>
                        </a:lnSpc>
                        <a:spcBef>
                          <a:spcPts val="310"/>
                        </a:spcBef>
                      </a:pPr>
                      <a:r>
                        <a:rPr sz="1100" spc="-5" dirty="0">
                          <a:latin typeface="Calibri"/>
                          <a:cs typeface="Calibri"/>
                        </a:rPr>
                        <a:t>5.20</a:t>
                      </a:r>
                      <a:endParaRPr sz="1100">
                        <a:latin typeface="Calibri"/>
                        <a:cs typeface="Calibri"/>
                      </a:endParaRPr>
                    </a:p>
                  </a:txBody>
                  <a:tcPr marL="0" marR="0" marT="39370" marB="0"/>
                </a:tc>
                <a:tc>
                  <a:txBody>
                    <a:bodyPr/>
                    <a:lstStyle/>
                    <a:p>
                      <a:pPr marL="18415" algn="ctr">
                        <a:lnSpc>
                          <a:spcPct val="100000"/>
                        </a:lnSpc>
                        <a:spcBef>
                          <a:spcPts val="310"/>
                        </a:spcBef>
                      </a:pPr>
                      <a:r>
                        <a:rPr sz="1100" spc="-5" dirty="0">
                          <a:latin typeface="Calibri"/>
                          <a:cs typeface="Calibri"/>
                        </a:rPr>
                        <a:t>0.34</a:t>
                      </a:r>
                      <a:endParaRPr sz="1100">
                        <a:latin typeface="Calibri"/>
                        <a:cs typeface="Calibri"/>
                      </a:endParaRPr>
                    </a:p>
                  </a:txBody>
                  <a:tcPr marL="0" marR="0" marT="39370" marB="0"/>
                </a:tc>
                <a:tc>
                  <a:txBody>
                    <a:bodyPr/>
                    <a:lstStyle/>
                    <a:p>
                      <a:pPr marL="161290" algn="ctr">
                        <a:lnSpc>
                          <a:spcPct val="100000"/>
                        </a:lnSpc>
                        <a:spcBef>
                          <a:spcPts val="310"/>
                        </a:spcBef>
                      </a:pPr>
                      <a:r>
                        <a:rPr sz="1100" spc="-5" dirty="0">
                          <a:latin typeface="Calibri"/>
                          <a:cs typeface="Calibri"/>
                        </a:rPr>
                        <a:t>0.23</a:t>
                      </a:r>
                      <a:endParaRPr sz="1100">
                        <a:latin typeface="Calibri"/>
                        <a:cs typeface="Calibri"/>
                      </a:endParaRPr>
                    </a:p>
                  </a:txBody>
                  <a:tcPr marL="0" marR="0" marT="39370" marB="0"/>
                </a:tc>
              </a:tr>
              <a:tr h="265509">
                <a:tc>
                  <a:txBody>
                    <a:bodyPr/>
                    <a:lstStyle/>
                    <a:p>
                      <a:pPr marR="69850" algn="ctr">
                        <a:lnSpc>
                          <a:spcPct val="100000"/>
                        </a:lnSpc>
                        <a:spcBef>
                          <a:spcPts val="190"/>
                        </a:spcBef>
                      </a:pPr>
                      <a:r>
                        <a:rPr sz="1100" dirty="0">
                          <a:latin typeface="Calibri"/>
                          <a:cs typeface="Calibri"/>
                        </a:rPr>
                        <a:t>CO</a:t>
                      </a:r>
                      <a:endParaRPr sz="1100">
                        <a:latin typeface="Calibri"/>
                        <a:cs typeface="Calibri"/>
                      </a:endParaRPr>
                    </a:p>
                  </a:txBody>
                  <a:tcPr marL="0" marR="0" marT="24130" marB="0"/>
                </a:tc>
                <a:tc>
                  <a:txBody>
                    <a:bodyPr/>
                    <a:lstStyle/>
                    <a:p>
                      <a:pPr marR="29845" algn="ctr">
                        <a:lnSpc>
                          <a:spcPct val="100000"/>
                        </a:lnSpc>
                        <a:spcBef>
                          <a:spcPts val="190"/>
                        </a:spcBef>
                      </a:pPr>
                      <a:r>
                        <a:rPr sz="1100" spc="-5" dirty="0">
                          <a:latin typeface="Calibri"/>
                          <a:cs typeface="Calibri"/>
                        </a:rPr>
                        <a:t>ppm</a:t>
                      </a:r>
                      <a:endParaRPr sz="1100">
                        <a:latin typeface="Calibri"/>
                        <a:cs typeface="Calibri"/>
                      </a:endParaRPr>
                    </a:p>
                  </a:txBody>
                  <a:tcPr marL="0" marR="0" marT="24130" marB="0"/>
                </a:tc>
                <a:tc>
                  <a:txBody>
                    <a:bodyPr/>
                    <a:lstStyle/>
                    <a:p>
                      <a:pPr marR="3937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L="15621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R="762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R="147320" algn="ctr">
                        <a:lnSpc>
                          <a:spcPct val="100000"/>
                        </a:lnSpc>
                        <a:spcBef>
                          <a:spcPts val="190"/>
                        </a:spcBef>
                      </a:pPr>
                      <a:r>
                        <a:rPr sz="1100" spc="-5" dirty="0">
                          <a:latin typeface="Calibri"/>
                          <a:cs typeface="Calibri"/>
                        </a:rPr>
                        <a:t>2805</a:t>
                      </a:r>
                      <a:endParaRPr sz="1100">
                        <a:latin typeface="Calibri"/>
                        <a:cs typeface="Calibri"/>
                      </a:endParaRPr>
                    </a:p>
                  </a:txBody>
                  <a:tcPr marL="0" marR="0" marT="24130" marB="0"/>
                </a:tc>
                <a:tc>
                  <a:txBody>
                    <a:bodyPr/>
                    <a:lstStyle/>
                    <a:p>
                      <a:pPr marL="18415"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c>
                  <a:txBody>
                    <a:bodyPr/>
                    <a:lstStyle/>
                    <a:p>
                      <a:pPr marL="161290" algn="ctr">
                        <a:lnSpc>
                          <a:spcPct val="100000"/>
                        </a:lnSpc>
                        <a:spcBef>
                          <a:spcPts val="190"/>
                        </a:spcBef>
                      </a:pPr>
                      <a:r>
                        <a:rPr sz="1100" spc="-5" dirty="0">
                          <a:latin typeface="Calibri"/>
                          <a:cs typeface="Calibri"/>
                        </a:rPr>
                        <a:t>&gt;5000</a:t>
                      </a:r>
                      <a:endParaRPr sz="1100">
                        <a:latin typeface="Calibri"/>
                        <a:cs typeface="Calibri"/>
                      </a:endParaRPr>
                    </a:p>
                  </a:txBody>
                  <a:tcPr marL="0" marR="0" marT="24130" marB="0"/>
                </a:tc>
              </a:tr>
              <a:tr h="222408">
                <a:tc>
                  <a:txBody>
                    <a:bodyPr/>
                    <a:lstStyle/>
                    <a:p>
                      <a:pPr marR="69850" algn="ctr">
                        <a:lnSpc>
                          <a:spcPct val="100000"/>
                        </a:lnSpc>
                        <a:spcBef>
                          <a:spcPts val="250"/>
                        </a:spcBef>
                      </a:pPr>
                      <a:r>
                        <a:rPr sz="1100" dirty="0">
                          <a:latin typeface="Calibri"/>
                          <a:cs typeface="Calibri"/>
                        </a:rPr>
                        <a:t>H</a:t>
                      </a:r>
                      <a:r>
                        <a:rPr sz="1050" baseline="-15873" dirty="0">
                          <a:latin typeface="Calibri"/>
                          <a:cs typeface="Calibri"/>
                        </a:rPr>
                        <a:t>2</a:t>
                      </a:r>
                      <a:r>
                        <a:rPr sz="1100" dirty="0">
                          <a:latin typeface="Calibri"/>
                          <a:cs typeface="Calibri"/>
                        </a:rPr>
                        <a:t>S</a:t>
                      </a:r>
                      <a:endParaRPr sz="1100">
                        <a:latin typeface="Calibri"/>
                        <a:cs typeface="Calibri"/>
                      </a:endParaRPr>
                    </a:p>
                  </a:txBody>
                  <a:tcPr marL="0" marR="0" marT="31750" marB="0"/>
                </a:tc>
                <a:tc>
                  <a:txBody>
                    <a:bodyPr/>
                    <a:lstStyle/>
                    <a:p>
                      <a:pPr marR="29845" algn="ctr">
                        <a:lnSpc>
                          <a:spcPct val="100000"/>
                        </a:lnSpc>
                        <a:spcBef>
                          <a:spcPts val="250"/>
                        </a:spcBef>
                      </a:pPr>
                      <a:r>
                        <a:rPr sz="1100" spc="-5" dirty="0">
                          <a:latin typeface="Calibri"/>
                          <a:cs typeface="Calibri"/>
                        </a:rPr>
                        <a:t>ppm</a:t>
                      </a:r>
                      <a:endParaRPr sz="1100">
                        <a:latin typeface="Calibri"/>
                        <a:cs typeface="Calibri"/>
                      </a:endParaRPr>
                    </a:p>
                  </a:txBody>
                  <a:tcPr marL="0" marR="0" marT="31750" marB="0"/>
                </a:tc>
                <a:tc>
                  <a:txBody>
                    <a:bodyPr/>
                    <a:lstStyle/>
                    <a:p>
                      <a:pPr marR="39370" algn="ctr">
                        <a:lnSpc>
                          <a:spcPct val="100000"/>
                        </a:lnSpc>
                        <a:spcBef>
                          <a:spcPts val="250"/>
                        </a:spcBef>
                      </a:pPr>
                      <a:r>
                        <a:rPr sz="1100" b="1" spc="-5" dirty="0">
                          <a:solidFill>
                            <a:srgbClr val="FF0000"/>
                          </a:solidFill>
                          <a:latin typeface="Calibri"/>
                          <a:cs typeface="Calibri"/>
                        </a:rPr>
                        <a:t>344</a:t>
                      </a:r>
                      <a:endParaRPr sz="1100">
                        <a:latin typeface="Calibri"/>
                        <a:cs typeface="Calibri"/>
                      </a:endParaRPr>
                    </a:p>
                  </a:txBody>
                  <a:tcPr marL="0" marR="0" marT="31750" marB="0"/>
                </a:tc>
                <a:tc>
                  <a:txBody>
                    <a:bodyPr/>
                    <a:lstStyle/>
                    <a:p>
                      <a:pPr algn="ctr">
                        <a:lnSpc>
                          <a:spcPct val="100000"/>
                        </a:lnSpc>
                        <a:spcBef>
                          <a:spcPts val="250"/>
                        </a:spcBef>
                      </a:pPr>
                      <a:r>
                        <a:rPr sz="1100" b="1" spc="-5" dirty="0">
                          <a:solidFill>
                            <a:srgbClr val="FF0000"/>
                          </a:solidFill>
                          <a:latin typeface="Calibri"/>
                          <a:cs typeface="Calibri"/>
                        </a:rPr>
                        <a:t>320</a:t>
                      </a:r>
                      <a:endParaRPr sz="1100">
                        <a:latin typeface="Calibri"/>
                        <a:cs typeface="Calibri"/>
                      </a:endParaRPr>
                    </a:p>
                  </a:txBody>
                  <a:tcPr marL="0" marR="0" marT="31750" marB="0"/>
                </a:tc>
                <a:tc>
                  <a:txBody>
                    <a:bodyPr/>
                    <a:lstStyle/>
                    <a:p>
                      <a:pPr marL="156210" algn="ctr">
                        <a:lnSpc>
                          <a:spcPct val="100000"/>
                        </a:lnSpc>
                        <a:spcBef>
                          <a:spcPts val="250"/>
                        </a:spcBef>
                      </a:pPr>
                      <a:r>
                        <a:rPr sz="1100" spc="-5" dirty="0">
                          <a:latin typeface="Calibri"/>
                          <a:cs typeface="Calibri"/>
                        </a:rPr>
                        <a:t>102</a:t>
                      </a:r>
                      <a:endParaRPr sz="1100">
                        <a:latin typeface="Calibri"/>
                        <a:cs typeface="Calibri"/>
                      </a:endParaRPr>
                    </a:p>
                  </a:txBody>
                  <a:tcPr marL="0" marR="0" marT="31750" marB="0"/>
                </a:tc>
                <a:tc>
                  <a:txBody>
                    <a:bodyPr/>
                    <a:lstStyle/>
                    <a:p>
                      <a:pPr marR="7620" algn="ctr">
                        <a:lnSpc>
                          <a:spcPct val="100000"/>
                        </a:lnSpc>
                        <a:spcBef>
                          <a:spcPts val="250"/>
                        </a:spcBef>
                      </a:pPr>
                      <a:r>
                        <a:rPr sz="1100" spc="-5" dirty="0">
                          <a:latin typeface="Calibri"/>
                          <a:cs typeface="Calibri"/>
                        </a:rPr>
                        <a:t>166</a:t>
                      </a:r>
                      <a:endParaRPr sz="1100">
                        <a:latin typeface="Calibri"/>
                        <a:cs typeface="Calibri"/>
                      </a:endParaRPr>
                    </a:p>
                  </a:txBody>
                  <a:tcPr marL="0" marR="0" marT="31750" marB="0"/>
                </a:tc>
                <a:tc>
                  <a:txBody>
                    <a:bodyPr/>
                    <a:lstStyle/>
                    <a:p>
                      <a:pPr marR="147320" algn="ctr">
                        <a:lnSpc>
                          <a:spcPct val="100000"/>
                        </a:lnSpc>
                        <a:spcBef>
                          <a:spcPts val="250"/>
                        </a:spcBef>
                      </a:pPr>
                      <a:r>
                        <a:rPr sz="1100" dirty="0">
                          <a:latin typeface="Calibri"/>
                          <a:cs typeface="Calibri"/>
                        </a:rPr>
                        <a:t>58</a:t>
                      </a:r>
                      <a:endParaRPr sz="1100">
                        <a:latin typeface="Calibri"/>
                        <a:cs typeface="Calibri"/>
                      </a:endParaRPr>
                    </a:p>
                  </a:txBody>
                  <a:tcPr marL="0" marR="0" marT="31750" marB="0"/>
                </a:tc>
                <a:tc>
                  <a:txBody>
                    <a:bodyPr/>
                    <a:lstStyle/>
                    <a:p>
                      <a:pPr marL="18415" algn="ctr">
                        <a:lnSpc>
                          <a:spcPct val="100000"/>
                        </a:lnSpc>
                        <a:spcBef>
                          <a:spcPts val="250"/>
                        </a:spcBef>
                      </a:pPr>
                      <a:r>
                        <a:rPr sz="1100" spc="-5" dirty="0">
                          <a:latin typeface="Calibri"/>
                          <a:cs typeface="Calibri"/>
                        </a:rPr>
                        <a:t>173</a:t>
                      </a:r>
                      <a:endParaRPr sz="1100">
                        <a:latin typeface="Calibri"/>
                        <a:cs typeface="Calibri"/>
                      </a:endParaRPr>
                    </a:p>
                  </a:txBody>
                  <a:tcPr marL="0" marR="0" marT="31750" marB="0"/>
                </a:tc>
                <a:tc>
                  <a:txBody>
                    <a:bodyPr/>
                    <a:lstStyle/>
                    <a:p>
                      <a:pPr marL="161290" algn="ctr">
                        <a:lnSpc>
                          <a:spcPct val="100000"/>
                        </a:lnSpc>
                        <a:spcBef>
                          <a:spcPts val="250"/>
                        </a:spcBef>
                      </a:pPr>
                      <a:r>
                        <a:rPr sz="1100" spc="-5" dirty="0">
                          <a:latin typeface="Calibri"/>
                          <a:cs typeface="Calibri"/>
                        </a:rPr>
                        <a:t>213</a:t>
                      </a:r>
                      <a:endParaRPr sz="1100">
                        <a:latin typeface="Calibri"/>
                        <a:cs typeface="Calibri"/>
                      </a:endParaRPr>
                    </a:p>
                  </a:txBody>
                  <a:tcPr marL="0" marR="0" marT="31750" marB="0"/>
                </a:tc>
              </a:tr>
            </a:tbl>
          </a:graphicData>
        </a:graphic>
      </p:graphicFrame>
      <p:sp>
        <p:nvSpPr>
          <p:cNvPr id="9" name="object 9"/>
          <p:cNvSpPr/>
          <p:nvPr/>
        </p:nvSpPr>
        <p:spPr>
          <a:xfrm>
            <a:off x="0" y="5623559"/>
            <a:ext cx="9135110" cy="751840"/>
          </a:xfrm>
          <a:custGeom>
            <a:avLst/>
            <a:gdLst/>
            <a:ahLst/>
            <a:cxnLst/>
            <a:rect l="l" t="t" r="r" b="b"/>
            <a:pathLst>
              <a:path w="9135110" h="751839">
                <a:moveTo>
                  <a:pt x="0" y="0"/>
                </a:moveTo>
                <a:lnTo>
                  <a:pt x="9134856" y="0"/>
                </a:lnTo>
                <a:lnTo>
                  <a:pt x="9134856" y="751332"/>
                </a:lnTo>
                <a:lnTo>
                  <a:pt x="0" y="751332"/>
                </a:lnTo>
                <a:lnTo>
                  <a:pt x="0" y="0"/>
                </a:lnTo>
                <a:close/>
              </a:path>
            </a:pathLst>
          </a:custGeom>
          <a:solidFill>
            <a:srgbClr val="B9D599"/>
          </a:solidFill>
        </p:spPr>
        <p:txBody>
          <a:bodyPr wrap="square" lIns="0" tIns="0" rIns="0" bIns="0" rtlCol="0"/>
          <a:lstStyle/>
          <a:p>
            <a:endParaRPr/>
          </a:p>
        </p:txBody>
      </p:sp>
      <p:sp>
        <p:nvSpPr>
          <p:cNvPr id="10" name="object 10"/>
          <p:cNvSpPr txBox="1"/>
          <p:nvPr/>
        </p:nvSpPr>
        <p:spPr>
          <a:xfrm>
            <a:off x="-25400" y="5641340"/>
            <a:ext cx="9194800" cy="636270"/>
          </a:xfrm>
          <a:prstGeom prst="rect">
            <a:avLst/>
          </a:prstGeom>
        </p:spPr>
        <p:txBody>
          <a:bodyPr vert="horz" wrap="square" lIns="0" tIns="13335" rIns="0" bIns="0" rtlCol="0">
            <a:spAutoFit/>
          </a:bodyPr>
          <a:lstStyle/>
          <a:p>
            <a:pPr marL="116839" marR="180340">
              <a:lnSpc>
                <a:spcPct val="100000"/>
              </a:lnSpc>
              <a:spcBef>
                <a:spcPts val="105"/>
              </a:spcBef>
            </a:pPr>
            <a:r>
              <a:rPr sz="2000" dirty="0">
                <a:solidFill>
                  <a:srgbClr val="FF0000"/>
                </a:solidFill>
                <a:latin typeface="黑体"/>
                <a:cs typeface="黑体"/>
              </a:rPr>
              <a:t>调整措施：</a:t>
            </a:r>
            <a:r>
              <a:rPr sz="2000" dirty="0">
                <a:latin typeface="黑体"/>
                <a:cs typeface="黑体"/>
              </a:rPr>
              <a:t>通过燃烧调节贴壁气氛（如加大贴壁风量）和近壁温度（减小四角炉 实际切圆、旋流燃烧器旋流强度等），并控制入炉煤硫分</a:t>
            </a:r>
            <a:r>
              <a:rPr sz="2000" spc="-5" dirty="0">
                <a:latin typeface="黑体"/>
                <a:cs typeface="黑体"/>
              </a:rPr>
              <a:t>S</a:t>
            </a:r>
            <a:r>
              <a:rPr sz="1950" spc="-7" baseline="-17094" dirty="0">
                <a:latin typeface="黑体"/>
                <a:cs typeface="黑体"/>
              </a:rPr>
              <a:t>t,ar</a:t>
            </a:r>
            <a:r>
              <a:rPr sz="2000" spc="-5" dirty="0">
                <a:latin typeface="黑体"/>
                <a:cs typeface="黑体"/>
              </a:rPr>
              <a:t>≤1.2%</a:t>
            </a:r>
            <a:r>
              <a:rPr sz="2000" spc="5" dirty="0">
                <a:latin typeface="黑体"/>
                <a:cs typeface="黑体"/>
              </a:rPr>
              <a:t>。</a:t>
            </a:r>
            <a:endParaRPr sz="2000">
              <a:latin typeface="黑体"/>
              <a:cs typeface="黑体"/>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65164"/>
            <a:ext cx="9144000" cy="593090"/>
          </a:xfrm>
          <a:custGeom>
            <a:avLst/>
            <a:gdLst/>
            <a:ahLst/>
            <a:cxnLst/>
            <a:rect l="l" t="t" r="r" b="b"/>
            <a:pathLst>
              <a:path w="9144000" h="593090">
                <a:moveTo>
                  <a:pt x="0" y="592836"/>
                </a:moveTo>
                <a:lnTo>
                  <a:pt x="9144000" y="592836"/>
                </a:lnTo>
                <a:lnTo>
                  <a:pt x="9144000" y="0"/>
                </a:lnTo>
                <a:lnTo>
                  <a:pt x="0" y="0"/>
                </a:lnTo>
                <a:lnTo>
                  <a:pt x="0" y="592836"/>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1968500" y="718184"/>
            <a:ext cx="52070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制粉系统爆炸</a:t>
            </a:r>
            <a:endParaRPr sz="2400">
              <a:latin typeface="Arial"/>
              <a:cs typeface="Arial"/>
            </a:endParaRPr>
          </a:p>
        </p:txBody>
      </p:sp>
      <p:sp>
        <p:nvSpPr>
          <p:cNvPr id="6" name="object 6"/>
          <p:cNvSpPr txBox="1"/>
          <p:nvPr/>
        </p:nvSpPr>
        <p:spPr>
          <a:xfrm>
            <a:off x="88264" y="1277302"/>
            <a:ext cx="8916035" cy="941069"/>
          </a:xfrm>
          <a:prstGeom prst="rect">
            <a:avLst/>
          </a:prstGeom>
        </p:spPr>
        <p:txBody>
          <a:bodyPr vert="horz" wrap="square" lIns="0" tIns="13335" rIns="0" bIns="0" rtlCol="0">
            <a:spAutoFit/>
          </a:bodyPr>
          <a:lstStyle/>
          <a:p>
            <a:pPr marL="12700" marR="5080" indent="508000">
              <a:lnSpc>
                <a:spcPct val="100000"/>
              </a:lnSpc>
              <a:spcBef>
                <a:spcPts val="105"/>
              </a:spcBef>
            </a:pPr>
            <a:r>
              <a:rPr sz="2000" dirty="0">
                <a:solidFill>
                  <a:srgbClr val="FF0000"/>
                </a:solidFill>
                <a:latin typeface="黑体"/>
                <a:cs typeface="黑体"/>
              </a:rPr>
              <a:t>混煤不均</a:t>
            </a:r>
            <a:r>
              <a:rPr sz="2000" dirty="0">
                <a:latin typeface="黑体"/>
                <a:cs typeface="黑体"/>
              </a:rPr>
              <a:t>、易爆炸煤单独进入磨煤机；运行参数选取不合理，磨煤机进出口 温度、浓度选取过高均易造成制粉系统爆炸。每一种制粉系统均会出现爆炸现</a:t>
            </a:r>
            <a:r>
              <a:rPr sz="2000" spc="5" dirty="0">
                <a:latin typeface="黑体"/>
                <a:cs typeface="黑体"/>
              </a:rPr>
              <a:t>象</a:t>
            </a:r>
            <a:endParaRPr sz="2000">
              <a:latin typeface="黑体"/>
              <a:cs typeface="黑体"/>
            </a:endParaRPr>
          </a:p>
          <a:p>
            <a:pPr marL="12700">
              <a:lnSpc>
                <a:spcPct val="100000"/>
              </a:lnSpc>
            </a:pPr>
            <a:r>
              <a:rPr sz="2000" dirty="0">
                <a:latin typeface="黑体"/>
                <a:cs typeface="黑体"/>
              </a:rPr>
              <a:t>，其中钢球磨爆炸更为频繁一些</a:t>
            </a:r>
            <a:r>
              <a:rPr sz="2000" spc="5" dirty="0">
                <a:latin typeface="黑体"/>
                <a:cs typeface="黑体"/>
              </a:rPr>
              <a:t>。</a:t>
            </a:r>
            <a:endParaRPr sz="2000">
              <a:latin typeface="黑体"/>
              <a:cs typeface="黑体"/>
            </a:endParaRPr>
          </a:p>
        </p:txBody>
      </p:sp>
      <p:sp>
        <p:nvSpPr>
          <p:cNvPr id="7" name="object 7"/>
          <p:cNvSpPr/>
          <p:nvPr/>
        </p:nvSpPr>
        <p:spPr>
          <a:xfrm>
            <a:off x="417576" y="2397251"/>
            <a:ext cx="8234172" cy="3080004"/>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0" y="5564123"/>
            <a:ext cx="9144000" cy="701040"/>
          </a:xfrm>
          <a:prstGeom prst="rect">
            <a:avLst/>
          </a:prstGeom>
          <a:solidFill>
            <a:srgbClr val="B9D599"/>
          </a:solidFill>
        </p:spPr>
        <p:txBody>
          <a:bodyPr vert="horz" wrap="square" lIns="0" tIns="31750" rIns="0" bIns="0" rtlCol="0">
            <a:spAutoFit/>
          </a:bodyPr>
          <a:lstStyle/>
          <a:p>
            <a:pPr marL="91440" marR="154940">
              <a:lnSpc>
                <a:spcPct val="100000"/>
              </a:lnSpc>
              <a:spcBef>
                <a:spcPts val="250"/>
              </a:spcBef>
            </a:pPr>
            <a:r>
              <a:rPr sz="2000" dirty="0">
                <a:solidFill>
                  <a:srgbClr val="FF0000"/>
                </a:solidFill>
                <a:latin typeface="黑体"/>
                <a:cs typeface="黑体"/>
              </a:rPr>
              <a:t>调整措施：</a:t>
            </a:r>
            <a:r>
              <a:rPr sz="2000" dirty="0">
                <a:latin typeface="黑体"/>
                <a:cs typeface="黑体"/>
              </a:rPr>
              <a:t>通过混煤避免易爆炸煤种单独入磨，严格控制磨进、出口温度，以及 加装防爆门、防止系统内煤粉堆积等</a:t>
            </a:r>
            <a:r>
              <a:rPr sz="2000" spc="5" dirty="0">
                <a:latin typeface="黑体"/>
                <a:cs typeface="黑体"/>
              </a:rPr>
              <a:t>。</a:t>
            </a:r>
            <a:endParaRPr sz="2000">
              <a:latin typeface="黑体"/>
              <a:cs typeface="黑体"/>
            </a:endParaRPr>
          </a:p>
        </p:txBody>
      </p:sp>
      <p:sp>
        <p:nvSpPr>
          <p:cNvPr id="9" name="object 9"/>
          <p:cNvSpPr/>
          <p:nvPr/>
        </p:nvSpPr>
        <p:spPr>
          <a:xfrm>
            <a:off x="2446337" y="2505075"/>
            <a:ext cx="3863975" cy="347980"/>
          </a:xfrm>
          <a:custGeom>
            <a:avLst/>
            <a:gdLst/>
            <a:ahLst/>
            <a:cxnLst/>
            <a:rect l="l" t="t" r="r" b="b"/>
            <a:pathLst>
              <a:path w="3863975" h="347980">
                <a:moveTo>
                  <a:pt x="3863975" y="347662"/>
                </a:moveTo>
                <a:lnTo>
                  <a:pt x="0" y="347662"/>
                </a:lnTo>
                <a:lnTo>
                  <a:pt x="0" y="0"/>
                </a:lnTo>
                <a:lnTo>
                  <a:pt x="3863975" y="0"/>
                </a:lnTo>
                <a:lnTo>
                  <a:pt x="3863975" y="4762"/>
                </a:lnTo>
                <a:lnTo>
                  <a:pt x="9525" y="4762"/>
                </a:lnTo>
                <a:lnTo>
                  <a:pt x="4762" y="9525"/>
                </a:lnTo>
                <a:lnTo>
                  <a:pt x="9525" y="9525"/>
                </a:lnTo>
                <a:lnTo>
                  <a:pt x="9525" y="338137"/>
                </a:lnTo>
                <a:lnTo>
                  <a:pt x="4762" y="338137"/>
                </a:lnTo>
                <a:lnTo>
                  <a:pt x="9525" y="342900"/>
                </a:lnTo>
                <a:lnTo>
                  <a:pt x="3863975" y="342900"/>
                </a:lnTo>
                <a:lnTo>
                  <a:pt x="3863975" y="347662"/>
                </a:lnTo>
                <a:close/>
              </a:path>
              <a:path w="3863975" h="347980">
                <a:moveTo>
                  <a:pt x="9525" y="9525"/>
                </a:moveTo>
                <a:lnTo>
                  <a:pt x="4762" y="9525"/>
                </a:lnTo>
                <a:lnTo>
                  <a:pt x="9525" y="4762"/>
                </a:lnTo>
                <a:lnTo>
                  <a:pt x="9525" y="9525"/>
                </a:lnTo>
                <a:close/>
              </a:path>
              <a:path w="3863975" h="347980">
                <a:moveTo>
                  <a:pt x="3854450" y="9525"/>
                </a:moveTo>
                <a:lnTo>
                  <a:pt x="9525" y="9525"/>
                </a:lnTo>
                <a:lnTo>
                  <a:pt x="9525" y="4762"/>
                </a:lnTo>
                <a:lnTo>
                  <a:pt x="3854450" y="4762"/>
                </a:lnTo>
                <a:lnTo>
                  <a:pt x="3854450" y="9525"/>
                </a:lnTo>
                <a:close/>
              </a:path>
              <a:path w="3863975" h="347980">
                <a:moveTo>
                  <a:pt x="3854450" y="342900"/>
                </a:moveTo>
                <a:lnTo>
                  <a:pt x="3854450" y="4762"/>
                </a:lnTo>
                <a:lnTo>
                  <a:pt x="3859212" y="9525"/>
                </a:lnTo>
                <a:lnTo>
                  <a:pt x="3863975" y="9525"/>
                </a:lnTo>
                <a:lnTo>
                  <a:pt x="3863975" y="338137"/>
                </a:lnTo>
                <a:lnTo>
                  <a:pt x="3859212" y="338137"/>
                </a:lnTo>
                <a:lnTo>
                  <a:pt x="3854450" y="342900"/>
                </a:lnTo>
                <a:close/>
              </a:path>
              <a:path w="3863975" h="347980">
                <a:moveTo>
                  <a:pt x="3863975" y="9525"/>
                </a:moveTo>
                <a:lnTo>
                  <a:pt x="3859212" y="9525"/>
                </a:lnTo>
                <a:lnTo>
                  <a:pt x="3854450" y="4762"/>
                </a:lnTo>
                <a:lnTo>
                  <a:pt x="3863975" y="4762"/>
                </a:lnTo>
                <a:lnTo>
                  <a:pt x="3863975" y="9525"/>
                </a:lnTo>
                <a:close/>
              </a:path>
              <a:path w="3863975" h="347980">
                <a:moveTo>
                  <a:pt x="9525" y="342900"/>
                </a:moveTo>
                <a:lnTo>
                  <a:pt x="4762" y="338137"/>
                </a:lnTo>
                <a:lnTo>
                  <a:pt x="9525" y="338137"/>
                </a:lnTo>
                <a:lnTo>
                  <a:pt x="9525" y="342900"/>
                </a:lnTo>
                <a:close/>
              </a:path>
              <a:path w="3863975" h="347980">
                <a:moveTo>
                  <a:pt x="3854450" y="342900"/>
                </a:moveTo>
                <a:lnTo>
                  <a:pt x="9525" y="342900"/>
                </a:lnTo>
                <a:lnTo>
                  <a:pt x="9525" y="338137"/>
                </a:lnTo>
                <a:lnTo>
                  <a:pt x="3854450" y="338137"/>
                </a:lnTo>
                <a:lnTo>
                  <a:pt x="3854450" y="342900"/>
                </a:lnTo>
                <a:close/>
              </a:path>
              <a:path w="3863975" h="347980">
                <a:moveTo>
                  <a:pt x="3863975" y="342900"/>
                </a:moveTo>
                <a:lnTo>
                  <a:pt x="3854450" y="342900"/>
                </a:lnTo>
                <a:lnTo>
                  <a:pt x="3859212" y="338137"/>
                </a:lnTo>
                <a:lnTo>
                  <a:pt x="3863975" y="338137"/>
                </a:lnTo>
                <a:lnTo>
                  <a:pt x="3863975" y="342900"/>
                </a:lnTo>
                <a:close/>
              </a:path>
            </a:pathLst>
          </a:custGeom>
          <a:solidFill>
            <a:srgbClr val="FF0000"/>
          </a:solidFill>
        </p:spPr>
        <p:txBody>
          <a:bodyPr wrap="square" lIns="0" tIns="0" rIns="0" bIns="0" rtlCol="0"/>
          <a:lstStyle/>
          <a:p>
            <a:endParaRPr/>
          </a:p>
        </p:txBody>
      </p:sp>
      <p:sp>
        <p:nvSpPr>
          <p:cNvPr id="10" name="object 10"/>
          <p:cNvSpPr txBox="1"/>
          <p:nvPr/>
        </p:nvSpPr>
        <p:spPr>
          <a:xfrm>
            <a:off x="3082925" y="2533332"/>
            <a:ext cx="3241675" cy="268605"/>
          </a:xfrm>
          <a:prstGeom prst="rect">
            <a:avLst/>
          </a:prstGeom>
        </p:spPr>
        <p:txBody>
          <a:bodyPr vert="horz" wrap="square" lIns="0" tIns="12065" rIns="0" bIns="0" rtlCol="0">
            <a:spAutoFit/>
          </a:bodyPr>
          <a:lstStyle/>
          <a:p>
            <a:pPr marL="12700">
              <a:lnSpc>
                <a:spcPct val="100000"/>
              </a:lnSpc>
              <a:spcBef>
                <a:spcPts val="95"/>
              </a:spcBef>
            </a:pPr>
            <a:r>
              <a:rPr lang="zh-CN" altLang="en-US" sz="1600" dirty="0" smtClean="0">
                <a:solidFill>
                  <a:srgbClr val="FFFFFF"/>
                </a:solidFill>
                <a:latin typeface="宋体"/>
                <a:cs typeface="宋体"/>
              </a:rPr>
              <a:t>某</a:t>
            </a:r>
            <a:r>
              <a:rPr sz="1600" dirty="0" err="1" smtClean="0">
                <a:solidFill>
                  <a:srgbClr val="FFFFFF"/>
                </a:solidFill>
                <a:latin typeface="宋体"/>
                <a:cs typeface="宋体"/>
              </a:rPr>
              <a:t>电厂燃用褐煤时石子煤斗着</a:t>
            </a:r>
            <a:r>
              <a:rPr sz="1600" spc="-5" dirty="0" err="1" smtClean="0">
                <a:solidFill>
                  <a:srgbClr val="FFFFFF"/>
                </a:solidFill>
                <a:latin typeface="宋体"/>
                <a:cs typeface="宋体"/>
              </a:rPr>
              <a:t>火</a:t>
            </a:r>
            <a:endParaRPr sz="1600" dirty="0">
              <a:latin typeface="宋体"/>
              <a:cs typeface="宋体"/>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17920"/>
            <a:ext cx="9144000" cy="640080"/>
          </a:xfrm>
          <a:custGeom>
            <a:avLst/>
            <a:gdLst/>
            <a:ahLst/>
            <a:cxnLst/>
            <a:rect l="l" t="t" r="r" b="b"/>
            <a:pathLst>
              <a:path w="9144000" h="640079">
                <a:moveTo>
                  <a:pt x="0" y="640080"/>
                </a:moveTo>
                <a:lnTo>
                  <a:pt x="9144000" y="640080"/>
                </a:lnTo>
                <a:lnTo>
                  <a:pt x="9144000" y="0"/>
                </a:lnTo>
                <a:lnTo>
                  <a:pt x="0" y="0"/>
                </a:lnTo>
                <a:lnTo>
                  <a:pt x="0" y="640080"/>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13664" y="1974532"/>
            <a:ext cx="3511550" cy="2219960"/>
          </a:xfrm>
          <a:prstGeom prst="rect">
            <a:avLst/>
          </a:prstGeom>
        </p:spPr>
        <p:txBody>
          <a:bodyPr vert="horz" wrap="square" lIns="0" tIns="12700" rIns="0" bIns="0" rtlCol="0">
            <a:spAutoFit/>
          </a:bodyPr>
          <a:lstStyle/>
          <a:p>
            <a:pPr marL="755650" marR="5080" indent="-742950" algn="just">
              <a:lnSpc>
                <a:spcPct val="150000"/>
              </a:lnSpc>
              <a:spcBef>
                <a:spcPts val="100"/>
              </a:spcBef>
            </a:pPr>
            <a:r>
              <a:rPr sz="2400" dirty="0">
                <a:solidFill>
                  <a:srgbClr val="FF0000"/>
                </a:solidFill>
                <a:latin typeface="黑体"/>
                <a:cs typeface="黑体"/>
              </a:rPr>
              <a:t>①</a:t>
            </a:r>
            <a:r>
              <a:rPr sz="2400" spc="950" dirty="0">
                <a:solidFill>
                  <a:srgbClr val="FF0000"/>
                </a:solidFill>
                <a:latin typeface="黑体"/>
                <a:cs typeface="黑体"/>
              </a:rPr>
              <a:t> </a:t>
            </a:r>
            <a:r>
              <a:rPr sz="2400" dirty="0">
                <a:solidFill>
                  <a:srgbClr val="FF0000"/>
                </a:solidFill>
                <a:latin typeface="黑体"/>
                <a:cs typeface="黑体"/>
              </a:rPr>
              <a:t>燃烧中心和烟气特性 变化，汽温或减温水 投入量偏离设计值；</a:t>
            </a:r>
            <a:endParaRPr sz="2400">
              <a:latin typeface="黑体"/>
              <a:cs typeface="黑体"/>
            </a:endParaRPr>
          </a:p>
          <a:p>
            <a:pPr marL="12700" algn="just">
              <a:lnSpc>
                <a:spcPct val="100000"/>
              </a:lnSpc>
              <a:spcBef>
                <a:spcPts val="1440"/>
              </a:spcBef>
            </a:pPr>
            <a:r>
              <a:rPr sz="2400" dirty="0">
                <a:solidFill>
                  <a:srgbClr val="FF0000"/>
                </a:solidFill>
                <a:latin typeface="黑体"/>
                <a:cs typeface="黑体"/>
              </a:rPr>
              <a:t>②</a:t>
            </a:r>
            <a:r>
              <a:rPr sz="2400" spc="1015" dirty="0">
                <a:solidFill>
                  <a:srgbClr val="FF0000"/>
                </a:solidFill>
                <a:latin typeface="黑体"/>
                <a:cs typeface="黑体"/>
              </a:rPr>
              <a:t> </a:t>
            </a:r>
            <a:r>
              <a:rPr sz="2400" dirty="0">
                <a:solidFill>
                  <a:srgbClr val="FF0000"/>
                </a:solidFill>
                <a:latin typeface="黑体"/>
                <a:cs typeface="黑体"/>
              </a:rPr>
              <a:t>积灰、结渣。</a:t>
            </a:r>
            <a:endParaRPr sz="2400">
              <a:latin typeface="黑体"/>
              <a:cs typeface="黑体"/>
            </a:endParaRPr>
          </a:p>
        </p:txBody>
      </p:sp>
      <p:sp>
        <p:nvSpPr>
          <p:cNvPr id="5" name="object 5"/>
          <p:cNvSpPr txBox="1"/>
          <p:nvPr/>
        </p:nvSpPr>
        <p:spPr>
          <a:xfrm>
            <a:off x="0" y="5518403"/>
            <a:ext cx="9144000" cy="699770"/>
          </a:xfrm>
          <a:prstGeom prst="rect">
            <a:avLst/>
          </a:prstGeom>
          <a:solidFill>
            <a:srgbClr val="B9D599"/>
          </a:solidFill>
        </p:spPr>
        <p:txBody>
          <a:bodyPr vert="horz" wrap="square" lIns="0" tIns="31115" rIns="0" bIns="0" rtlCol="0">
            <a:spAutoFit/>
          </a:bodyPr>
          <a:lstStyle/>
          <a:p>
            <a:pPr marL="92710" marR="152400">
              <a:lnSpc>
                <a:spcPct val="100000"/>
              </a:lnSpc>
              <a:spcBef>
                <a:spcPts val="245"/>
              </a:spcBef>
            </a:pPr>
            <a:r>
              <a:rPr sz="2000" dirty="0">
                <a:solidFill>
                  <a:srgbClr val="E30D07"/>
                </a:solidFill>
                <a:latin typeface="黑体"/>
                <a:cs typeface="黑体"/>
              </a:rPr>
              <a:t>调整措施：</a:t>
            </a:r>
            <a:r>
              <a:rPr sz="2000" dirty="0">
                <a:latin typeface="黑体"/>
                <a:cs typeface="黑体"/>
              </a:rPr>
              <a:t>同缓解结渣、积灰措施，以及采用炉内混合并调节掺烧位置、调节煤 粉细度等</a:t>
            </a:r>
            <a:r>
              <a:rPr sz="2000" spc="5" dirty="0">
                <a:latin typeface="黑体"/>
                <a:cs typeface="黑体"/>
              </a:rPr>
              <a:t>。</a:t>
            </a:r>
            <a:endParaRPr sz="2000">
              <a:latin typeface="黑体"/>
              <a:cs typeface="黑体"/>
            </a:endParaRPr>
          </a:p>
        </p:txBody>
      </p:sp>
      <p:sp>
        <p:nvSpPr>
          <p:cNvPr id="6" name="object 6"/>
          <p:cNvSpPr/>
          <p:nvPr/>
        </p:nvSpPr>
        <p:spPr>
          <a:xfrm>
            <a:off x="0" y="548640"/>
            <a:ext cx="9144000" cy="647700"/>
          </a:xfrm>
          <a:custGeom>
            <a:avLst/>
            <a:gdLst/>
            <a:ahLst/>
            <a:cxnLst/>
            <a:rect l="l" t="t" r="r" b="b"/>
            <a:pathLst>
              <a:path w="9144000" h="647700">
                <a:moveTo>
                  <a:pt x="0" y="0"/>
                </a:moveTo>
                <a:lnTo>
                  <a:pt x="9144000" y="0"/>
                </a:lnTo>
                <a:lnTo>
                  <a:pt x="9144000" y="647700"/>
                </a:lnTo>
                <a:lnTo>
                  <a:pt x="0" y="647700"/>
                </a:lnTo>
                <a:lnTo>
                  <a:pt x="0" y="0"/>
                </a:lnTo>
                <a:close/>
              </a:path>
            </a:pathLst>
          </a:custGeom>
          <a:solidFill>
            <a:srgbClr val="4F81BC"/>
          </a:solidFill>
        </p:spPr>
        <p:txBody>
          <a:bodyPr wrap="square" lIns="0" tIns="0" rIns="0" bIns="0" rtlCol="0"/>
          <a:lstStyle/>
          <a:p>
            <a:endParaRPr/>
          </a:p>
        </p:txBody>
      </p:sp>
      <p:sp>
        <p:nvSpPr>
          <p:cNvPr id="7" name="object 7"/>
          <p:cNvSpPr txBox="1">
            <a:spLocks noGrp="1"/>
          </p:cNvSpPr>
          <p:nvPr>
            <p:ph type="title"/>
          </p:nvPr>
        </p:nvSpPr>
        <p:spPr>
          <a:xfrm>
            <a:off x="901700" y="722629"/>
            <a:ext cx="73406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汽温参数异常、影响机组效率</a:t>
            </a:r>
            <a:endParaRPr sz="2400">
              <a:latin typeface="Arial"/>
              <a:cs typeface="Arial"/>
            </a:endParaRPr>
          </a:p>
        </p:txBody>
      </p:sp>
      <p:sp>
        <p:nvSpPr>
          <p:cNvPr id="8" name="object 8"/>
          <p:cNvSpPr/>
          <p:nvPr/>
        </p:nvSpPr>
        <p:spPr>
          <a:xfrm>
            <a:off x="3842003" y="1325880"/>
            <a:ext cx="4820411" cy="339852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29175" y="4685106"/>
            <a:ext cx="2844800" cy="804545"/>
          </a:xfrm>
          <a:custGeom>
            <a:avLst/>
            <a:gdLst/>
            <a:ahLst/>
            <a:cxnLst/>
            <a:rect l="l" t="t" r="r" b="b"/>
            <a:pathLst>
              <a:path w="2844800" h="804545">
                <a:moveTo>
                  <a:pt x="477126" y="158013"/>
                </a:moveTo>
                <a:lnTo>
                  <a:pt x="807491" y="0"/>
                </a:lnTo>
                <a:lnTo>
                  <a:pt x="869332" y="25349"/>
                </a:lnTo>
                <a:lnTo>
                  <a:pt x="813358" y="25349"/>
                </a:lnTo>
                <a:lnTo>
                  <a:pt x="803071" y="25641"/>
                </a:lnTo>
                <a:lnTo>
                  <a:pt x="808282" y="27777"/>
                </a:lnTo>
                <a:lnTo>
                  <a:pt x="538588" y="156768"/>
                </a:lnTo>
                <a:lnTo>
                  <a:pt x="482600" y="156768"/>
                </a:lnTo>
                <a:lnTo>
                  <a:pt x="477126" y="158013"/>
                </a:lnTo>
                <a:close/>
              </a:path>
              <a:path w="2844800" h="804545">
                <a:moveTo>
                  <a:pt x="808282" y="27777"/>
                </a:moveTo>
                <a:lnTo>
                  <a:pt x="803071" y="25641"/>
                </a:lnTo>
                <a:lnTo>
                  <a:pt x="813358" y="25349"/>
                </a:lnTo>
                <a:lnTo>
                  <a:pt x="808282" y="27777"/>
                </a:lnTo>
                <a:close/>
              </a:path>
              <a:path w="2844800" h="804545">
                <a:moveTo>
                  <a:pt x="2819400" y="182168"/>
                </a:moveTo>
                <a:lnTo>
                  <a:pt x="1184948" y="182168"/>
                </a:lnTo>
                <a:lnTo>
                  <a:pt x="808282" y="27777"/>
                </a:lnTo>
                <a:lnTo>
                  <a:pt x="813358" y="25349"/>
                </a:lnTo>
                <a:lnTo>
                  <a:pt x="869332" y="25349"/>
                </a:lnTo>
                <a:lnTo>
                  <a:pt x="1189939" y="156768"/>
                </a:lnTo>
                <a:lnTo>
                  <a:pt x="1187450" y="156768"/>
                </a:lnTo>
                <a:lnTo>
                  <a:pt x="1192263" y="157721"/>
                </a:lnTo>
                <a:lnTo>
                  <a:pt x="2844800" y="157721"/>
                </a:lnTo>
                <a:lnTo>
                  <a:pt x="2844800" y="169468"/>
                </a:lnTo>
                <a:lnTo>
                  <a:pt x="2819400" y="169468"/>
                </a:lnTo>
                <a:lnTo>
                  <a:pt x="2819400" y="182168"/>
                </a:lnTo>
                <a:close/>
              </a:path>
              <a:path w="2844800" h="804545">
                <a:moveTo>
                  <a:pt x="2844800" y="804468"/>
                </a:moveTo>
                <a:lnTo>
                  <a:pt x="0" y="804468"/>
                </a:lnTo>
                <a:lnTo>
                  <a:pt x="0" y="156768"/>
                </a:lnTo>
                <a:lnTo>
                  <a:pt x="479728" y="156768"/>
                </a:lnTo>
                <a:lnTo>
                  <a:pt x="477126" y="158013"/>
                </a:lnTo>
                <a:lnTo>
                  <a:pt x="535986" y="158013"/>
                </a:lnTo>
                <a:lnTo>
                  <a:pt x="512035" y="169468"/>
                </a:lnTo>
                <a:lnTo>
                  <a:pt x="25400" y="169468"/>
                </a:lnTo>
                <a:lnTo>
                  <a:pt x="12700" y="182168"/>
                </a:lnTo>
                <a:lnTo>
                  <a:pt x="25400" y="182168"/>
                </a:lnTo>
                <a:lnTo>
                  <a:pt x="25400" y="779068"/>
                </a:lnTo>
                <a:lnTo>
                  <a:pt x="12700" y="779068"/>
                </a:lnTo>
                <a:lnTo>
                  <a:pt x="25400" y="791768"/>
                </a:lnTo>
                <a:lnTo>
                  <a:pt x="2844800" y="791768"/>
                </a:lnTo>
                <a:lnTo>
                  <a:pt x="2844800" y="804468"/>
                </a:lnTo>
                <a:close/>
              </a:path>
              <a:path w="2844800" h="804545">
                <a:moveTo>
                  <a:pt x="535986" y="158013"/>
                </a:moveTo>
                <a:lnTo>
                  <a:pt x="477126" y="158013"/>
                </a:lnTo>
                <a:lnTo>
                  <a:pt x="482600" y="156768"/>
                </a:lnTo>
                <a:lnTo>
                  <a:pt x="538588" y="156768"/>
                </a:lnTo>
                <a:lnTo>
                  <a:pt x="535986" y="158013"/>
                </a:lnTo>
                <a:close/>
              </a:path>
              <a:path w="2844800" h="804545">
                <a:moveTo>
                  <a:pt x="1192263" y="157721"/>
                </a:moveTo>
                <a:lnTo>
                  <a:pt x="1187450" y="156768"/>
                </a:lnTo>
                <a:lnTo>
                  <a:pt x="1189939" y="156768"/>
                </a:lnTo>
                <a:lnTo>
                  <a:pt x="1192263" y="157721"/>
                </a:lnTo>
                <a:close/>
              </a:path>
              <a:path w="2844800" h="804545">
                <a:moveTo>
                  <a:pt x="2844800" y="157721"/>
                </a:moveTo>
                <a:lnTo>
                  <a:pt x="1192263" y="157721"/>
                </a:lnTo>
                <a:lnTo>
                  <a:pt x="1189939" y="156768"/>
                </a:lnTo>
                <a:lnTo>
                  <a:pt x="2844800" y="156768"/>
                </a:lnTo>
                <a:lnTo>
                  <a:pt x="2844800" y="157721"/>
                </a:lnTo>
                <a:close/>
              </a:path>
              <a:path w="2844800" h="804545">
                <a:moveTo>
                  <a:pt x="25400" y="182168"/>
                </a:moveTo>
                <a:lnTo>
                  <a:pt x="12700" y="182168"/>
                </a:lnTo>
                <a:lnTo>
                  <a:pt x="25400" y="169468"/>
                </a:lnTo>
                <a:lnTo>
                  <a:pt x="25400" y="182168"/>
                </a:lnTo>
                <a:close/>
              </a:path>
              <a:path w="2844800" h="804545">
                <a:moveTo>
                  <a:pt x="485482" y="182168"/>
                </a:moveTo>
                <a:lnTo>
                  <a:pt x="25400" y="182168"/>
                </a:lnTo>
                <a:lnTo>
                  <a:pt x="25400" y="169468"/>
                </a:lnTo>
                <a:lnTo>
                  <a:pt x="512035" y="169468"/>
                </a:lnTo>
                <a:lnTo>
                  <a:pt x="485482" y="182168"/>
                </a:lnTo>
                <a:close/>
              </a:path>
              <a:path w="2844800" h="804545">
                <a:moveTo>
                  <a:pt x="2819400" y="791768"/>
                </a:moveTo>
                <a:lnTo>
                  <a:pt x="2819400" y="169468"/>
                </a:lnTo>
                <a:lnTo>
                  <a:pt x="2832100" y="182168"/>
                </a:lnTo>
                <a:lnTo>
                  <a:pt x="2844800" y="182168"/>
                </a:lnTo>
                <a:lnTo>
                  <a:pt x="2844800" y="779068"/>
                </a:lnTo>
                <a:lnTo>
                  <a:pt x="2832100" y="779068"/>
                </a:lnTo>
                <a:lnTo>
                  <a:pt x="2819400" y="791768"/>
                </a:lnTo>
                <a:close/>
              </a:path>
              <a:path w="2844800" h="804545">
                <a:moveTo>
                  <a:pt x="2844800" y="182168"/>
                </a:moveTo>
                <a:lnTo>
                  <a:pt x="2832100" y="182168"/>
                </a:lnTo>
                <a:lnTo>
                  <a:pt x="2819400" y="169468"/>
                </a:lnTo>
                <a:lnTo>
                  <a:pt x="2844800" y="169468"/>
                </a:lnTo>
                <a:lnTo>
                  <a:pt x="2844800" y="182168"/>
                </a:lnTo>
                <a:close/>
              </a:path>
              <a:path w="2844800" h="804545">
                <a:moveTo>
                  <a:pt x="25400" y="791768"/>
                </a:moveTo>
                <a:lnTo>
                  <a:pt x="12700" y="779068"/>
                </a:lnTo>
                <a:lnTo>
                  <a:pt x="25400" y="779068"/>
                </a:lnTo>
                <a:lnTo>
                  <a:pt x="25400" y="791768"/>
                </a:lnTo>
                <a:close/>
              </a:path>
              <a:path w="2844800" h="804545">
                <a:moveTo>
                  <a:pt x="2819400" y="791768"/>
                </a:moveTo>
                <a:lnTo>
                  <a:pt x="25400" y="791768"/>
                </a:lnTo>
                <a:lnTo>
                  <a:pt x="25400" y="779068"/>
                </a:lnTo>
                <a:lnTo>
                  <a:pt x="2819400" y="779068"/>
                </a:lnTo>
                <a:lnTo>
                  <a:pt x="2819400" y="791768"/>
                </a:lnTo>
                <a:close/>
              </a:path>
              <a:path w="2844800" h="804545">
                <a:moveTo>
                  <a:pt x="2844800" y="791768"/>
                </a:moveTo>
                <a:lnTo>
                  <a:pt x="2819400" y="791768"/>
                </a:lnTo>
                <a:lnTo>
                  <a:pt x="2832100" y="779068"/>
                </a:lnTo>
                <a:lnTo>
                  <a:pt x="2844800" y="779068"/>
                </a:lnTo>
                <a:lnTo>
                  <a:pt x="2844800" y="791768"/>
                </a:lnTo>
                <a:close/>
              </a:path>
            </a:pathLst>
          </a:custGeom>
          <a:solidFill>
            <a:srgbClr val="EDEBE0"/>
          </a:solidFill>
        </p:spPr>
        <p:txBody>
          <a:bodyPr wrap="square" lIns="0" tIns="0" rIns="0" bIns="0" rtlCol="0"/>
          <a:lstStyle/>
          <a:p>
            <a:endParaRPr/>
          </a:p>
        </p:txBody>
      </p:sp>
      <p:sp>
        <p:nvSpPr>
          <p:cNvPr id="10" name="object 10"/>
          <p:cNvSpPr txBox="1"/>
          <p:nvPr/>
        </p:nvSpPr>
        <p:spPr>
          <a:xfrm>
            <a:off x="5019675" y="4876800"/>
            <a:ext cx="2463165" cy="512445"/>
          </a:xfrm>
          <a:prstGeom prst="rect">
            <a:avLst/>
          </a:prstGeom>
        </p:spPr>
        <p:txBody>
          <a:bodyPr vert="horz" wrap="square" lIns="0" tIns="12065" rIns="0" bIns="0" rtlCol="0">
            <a:spAutoFit/>
          </a:bodyPr>
          <a:lstStyle/>
          <a:p>
            <a:pPr marL="419100" marR="5080" indent="-406400">
              <a:lnSpc>
                <a:spcPct val="100000"/>
              </a:lnSpc>
              <a:spcBef>
                <a:spcPts val="95"/>
              </a:spcBef>
            </a:pPr>
            <a:r>
              <a:rPr lang="zh-CN" altLang="en-US" sz="1600" spc="-5" dirty="0">
                <a:latin typeface="黑体" panose="02010609060101010101" pitchFamily="49" charset="-122"/>
                <a:ea typeface="黑体" panose="02010609060101010101" pitchFamily="49" charset="-122"/>
                <a:cs typeface="黑体"/>
              </a:rPr>
              <a:t>某</a:t>
            </a:r>
            <a:r>
              <a:rPr sz="1600" dirty="0" smtClean="0">
                <a:latin typeface="黑体"/>
                <a:cs typeface="黑体"/>
              </a:rPr>
              <a:t>电厂</a:t>
            </a:r>
            <a:r>
              <a:rPr sz="1600" spc="-5" dirty="0">
                <a:latin typeface="黑体"/>
                <a:cs typeface="黑体"/>
              </a:rPr>
              <a:t>600MW</a:t>
            </a:r>
            <a:r>
              <a:rPr sz="1600" dirty="0" smtClean="0">
                <a:latin typeface="黑体"/>
                <a:cs typeface="黑体"/>
              </a:rPr>
              <a:t>机组掺烧褐煤</a:t>
            </a:r>
            <a:r>
              <a:rPr sz="1600" spc="-5" dirty="0" smtClean="0">
                <a:latin typeface="黑体"/>
                <a:cs typeface="黑体"/>
              </a:rPr>
              <a:t>再</a:t>
            </a:r>
            <a:r>
              <a:rPr sz="1600" dirty="0" smtClean="0">
                <a:latin typeface="黑体"/>
                <a:cs typeface="黑体"/>
              </a:rPr>
              <a:t>热汽减温水量增</a:t>
            </a:r>
            <a:r>
              <a:rPr sz="1600" spc="-5" dirty="0" smtClean="0">
                <a:latin typeface="黑体"/>
                <a:cs typeface="黑体"/>
              </a:rPr>
              <a:t>加</a:t>
            </a:r>
            <a:endParaRPr sz="1600" dirty="0">
              <a:latin typeface="黑体"/>
              <a:cs typeface="黑体"/>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36208"/>
            <a:ext cx="9144000" cy="622300"/>
          </a:xfrm>
          <a:custGeom>
            <a:avLst/>
            <a:gdLst/>
            <a:ahLst/>
            <a:cxnLst/>
            <a:rect l="l" t="t" r="r" b="b"/>
            <a:pathLst>
              <a:path w="9144000" h="622300">
                <a:moveTo>
                  <a:pt x="0" y="621791"/>
                </a:moveTo>
                <a:lnTo>
                  <a:pt x="9144000" y="621791"/>
                </a:lnTo>
                <a:lnTo>
                  <a:pt x="9144000" y="0"/>
                </a:lnTo>
                <a:lnTo>
                  <a:pt x="0" y="0"/>
                </a:lnTo>
                <a:lnTo>
                  <a:pt x="0" y="621791"/>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495"/>
            <a:ext cx="9144000" cy="576580"/>
          </a:xfrm>
          <a:custGeom>
            <a:avLst/>
            <a:gdLst/>
            <a:ahLst/>
            <a:cxnLst/>
            <a:rect l="l" t="t" r="r" b="b"/>
            <a:pathLst>
              <a:path w="9144000" h="576580">
                <a:moveTo>
                  <a:pt x="0" y="0"/>
                </a:moveTo>
                <a:lnTo>
                  <a:pt x="9144000" y="0"/>
                </a:lnTo>
                <a:lnTo>
                  <a:pt x="9144000" y="576071"/>
                </a:lnTo>
                <a:lnTo>
                  <a:pt x="0" y="576071"/>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1968500" y="678179"/>
            <a:ext cx="52070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锅炉出力不足</a:t>
            </a:r>
            <a:endParaRPr sz="2400">
              <a:latin typeface="Arial"/>
              <a:cs typeface="Arial"/>
            </a:endParaRPr>
          </a:p>
        </p:txBody>
      </p:sp>
      <p:sp>
        <p:nvSpPr>
          <p:cNvPr id="6" name="object 6"/>
          <p:cNvSpPr/>
          <p:nvPr/>
        </p:nvSpPr>
        <p:spPr>
          <a:xfrm>
            <a:off x="4783137" y="2994025"/>
            <a:ext cx="2625725" cy="1881505"/>
          </a:xfrm>
          <a:custGeom>
            <a:avLst/>
            <a:gdLst/>
            <a:ahLst/>
            <a:cxnLst/>
            <a:rect l="l" t="t" r="r" b="b"/>
            <a:pathLst>
              <a:path w="2625725" h="1881504">
                <a:moveTo>
                  <a:pt x="2625725" y="1881187"/>
                </a:moveTo>
                <a:lnTo>
                  <a:pt x="0" y="1881187"/>
                </a:lnTo>
                <a:lnTo>
                  <a:pt x="0" y="0"/>
                </a:lnTo>
                <a:lnTo>
                  <a:pt x="2625725" y="0"/>
                </a:lnTo>
                <a:lnTo>
                  <a:pt x="2625725" y="4762"/>
                </a:lnTo>
                <a:lnTo>
                  <a:pt x="9525" y="4762"/>
                </a:lnTo>
                <a:lnTo>
                  <a:pt x="4762" y="9525"/>
                </a:lnTo>
                <a:lnTo>
                  <a:pt x="9525" y="9525"/>
                </a:lnTo>
                <a:lnTo>
                  <a:pt x="9525" y="1871662"/>
                </a:lnTo>
                <a:lnTo>
                  <a:pt x="4762" y="1871662"/>
                </a:lnTo>
                <a:lnTo>
                  <a:pt x="9525" y="1876425"/>
                </a:lnTo>
                <a:lnTo>
                  <a:pt x="2625725" y="1876425"/>
                </a:lnTo>
                <a:lnTo>
                  <a:pt x="2625725" y="1881187"/>
                </a:lnTo>
                <a:close/>
              </a:path>
              <a:path w="2625725" h="1881504">
                <a:moveTo>
                  <a:pt x="9525" y="9525"/>
                </a:moveTo>
                <a:lnTo>
                  <a:pt x="4762" y="9525"/>
                </a:lnTo>
                <a:lnTo>
                  <a:pt x="9525" y="4762"/>
                </a:lnTo>
                <a:lnTo>
                  <a:pt x="9525" y="9525"/>
                </a:lnTo>
                <a:close/>
              </a:path>
              <a:path w="2625725" h="1881504">
                <a:moveTo>
                  <a:pt x="2616200" y="9525"/>
                </a:moveTo>
                <a:lnTo>
                  <a:pt x="9525" y="9525"/>
                </a:lnTo>
                <a:lnTo>
                  <a:pt x="9525" y="4762"/>
                </a:lnTo>
                <a:lnTo>
                  <a:pt x="2616200" y="4762"/>
                </a:lnTo>
                <a:lnTo>
                  <a:pt x="2616200" y="9525"/>
                </a:lnTo>
                <a:close/>
              </a:path>
              <a:path w="2625725" h="1881504">
                <a:moveTo>
                  <a:pt x="2616200" y="1876425"/>
                </a:moveTo>
                <a:lnTo>
                  <a:pt x="2616200" y="4762"/>
                </a:lnTo>
                <a:lnTo>
                  <a:pt x="2620962" y="9525"/>
                </a:lnTo>
                <a:lnTo>
                  <a:pt x="2625725" y="9525"/>
                </a:lnTo>
                <a:lnTo>
                  <a:pt x="2625725" y="1871662"/>
                </a:lnTo>
                <a:lnTo>
                  <a:pt x="2620962" y="1871662"/>
                </a:lnTo>
                <a:lnTo>
                  <a:pt x="2616200" y="1876425"/>
                </a:lnTo>
                <a:close/>
              </a:path>
              <a:path w="2625725" h="1881504">
                <a:moveTo>
                  <a:pt x="2625725" y="9525"/>
                </a:moveTo>
                <a:lnTo>
                  <a:pt x="2620962" y="9525"/>
                </a:lnTo>
                <a:lnTo>
                  <a:pt x="2616200" y="4762"/>
                </a:lnTo>
                <a:lnTo>
                  <a:pt x="2625725" y="4762"/>
                </a:lnTo>
                <a:lnTo>
                  <a:pt x="2625725" y="9525"/>
                </a:lnTo>
                <a:close/>
              </a:path>
              <a:path w="2625725" h="1881504">
                <a:moveTo>
                  <a:pt x="9525" y="1876425"/>
                </a:moveTo>
                <a:lnTo>
                  <a:pt x="4762" y="1871662"/>
                </a:lnTo>
                <a:lnTo>
                  <a:pt x="9525" y="1871662"/>
                </a:lnTo>
                <a:lnTo>
                  <a:pt x="9525" y="1876425"/>
                </a:lnTo>
                <a:close/>
              </a:path>
              <a:path w="2625725" h="1881504">
                <a:moveTo>
                  <a:pt x="2616200" y="1876425"/>
                </a:moveTo>
                <a:lnTo>
                  <a:pt x="9525" y="1876425"/>
                </a:lnTo>
                <a:lnTo>
                  <a:pt x="9525" y="1871662"/>
                </a:lnTo>
                <a:lnTo>
                  <a:pt x="2616200" y="1871662"/>
                </a:lnTo>
                <a:lnTo>
                  <a:pt x="2616200" y="1876425"/>
                </a:lnTo>
                <a:close/>
              </a:path>
              <a:path w="2625725" h="1881504">
                <a:moveTo>
                  <a:pt x="2625725" y="1876425"/>
                </a:moveTo>
                <a:lnTo>
                  <a:pt x="2616200" y="1876425"/>
                </a:lnTo>
                <a:lnTo>
                  <a:pt x="2620962" y="1871662"/>
                </a:lnTo>
                <a:lnTo>
                  <a:pt x="2625725" y="1871662"/>
                </a:lnTo>
                <a:lnTo>
                  <a:pt x="2625725" y="1876425"/>
                </a:lnTo>
                <a:close/>
              </a:path>
            </a:pathLst>
          </a:custGeom>
          <a:solidFill>
            <a:srgbClr val="000000"/>
          </a:solidFill>
        </p:spPr>
        <p:txBody>
          <a:bodyPr wrap="square" lIns="0" tIns="0" rIns="0" bIns="0" rtlCol="0"/>
          <a:lstStyle/>
          <a:p>
            <a:endParaRPr/>
          </a:p>
        </p:txBody>
      </p:sp>
      <p:sp>
        <p:nvSpPr>
          <p:cNvPr id="7" name="object 7"/>
          <p:cNvSpPr txBox="1"/>
          <p:nvPr/>
        </p:nvSpPr>
        <p:spPr>
          <a:xfrm>
            <a:off x="621665" y="1250314"/>
            <a:ext cx="6985634" cy="3540760"/>
          </a:xfrm>
          <a:prstGeom prst="rect">
            <a:avLst/>
          </a:prstGeom>
        </p:spPr>
        <p:txBody>
          <a:bodyPr vert="horz" wrap="square" lIns="0" tIns="13335" rIns="0" bIns="0" rtlCol="0">
            <a:spAutoFit/>
          </a:bodyPr>
          <a:lstStyle/>
          <a:p>
            <a:pPr marL="368300">
              <a:lnSpc>
                <a:spcPct val="100000"/>
              </a:lnSpc>
              <a:spcBef>
                <a:spcPts val="105"/>
              </a:spcBef>
            </a:pPr>
            <a:r>
              <a:rPr sz="2000" dirty="0">
                <a:latin typeface="黑体"/>
                <a:cs typeface="黑体"/>
              </a:rPr>
              <a:t>导致锅炉限制出力的很多问题与入炉煤质及其变化有关:</a:t>
            </a:r>
          </a:p>
          <a:p>
            <a:pPr marL="368300" indent="-355600">
              <a:lnSpc>
                <a:spcPct val="100000"/>
              </a:lnSpc>
              <a:spcBef>
                <a:spcPts val="80"/>
              </a:spcBef>
              <a:buFont typeface="Wingdings"/>
              <a:buChar char=""/>
              <a:tabLst>
                <a:tab pos="367665" algn="l"/>
                <a:tab pos="368300" algn="l"/>
              </a:tabLst>
            </a:pPr>
            <a:r>
              <a:rPr sz="2000" dirty="0">
                <a:latin typeface="黑体"/>
                <a:cs typeface="黑体"/>
              </a:rPr>
              <a:t>易结渣煤为避免引起炉膛严重结渣</a:t>
            </a:r>
            <a:r>
              <a:rPr sz="2000" spc="5" dirty="0">
                <a:latin typeface="黑体"/>
                <a:cs typeface="黑体"/>
              </a:rPr>
              <a:t>；</a:t>
            </a:r>
            <a:endParaRPr sz="2000" dirty="0">
              <a:latin typeface="黑体"/>
              <a:cs typeface="黑体"/>
            </a:endParaRPr>
          </a:p>
          <a:p>
            <a:pPr marL="368300" indent="-355600">
              <a:lnSpc>
                <a:spcPct val="100000"/>
              </a:lnSpc>
              <a:buFont typeface="Wingdings"/>
              <a:buChar char=""/>
              <a:tabLst>
                <a:tab pos="367665" algn="l"/>
                <a:tab pos="368300" algn="l"/>
              </a:tabLst>
            </a:pPr>
            <a:r>
              <a:rPr sz="2000" dirty="0">
                <a:latin typeface="黑体"/>
                <a:cs typeface="黑体"/>
              </a:rPr>
              <a:t>因燃煤结渣或着火延迟而使过热器、再热器管壁超温</a:t>
            </a:r>
            <a:r>
              <a:rPr sz="2000" spc="5" dirty="0">
                <a:latin typeface="黑体"/>
                <a:cs typeface="黑体"/>
              </a:rPr>
              <a:t>；</a:t>
            </a:r>
            <a:endParaRPr sz="2000" dirty="0">
              <a:latin typeface="黑体"/>
              <a:cs typeface="黑体"/>
            </a:endParaRPr>
          </a:p>
          <a:p>
            <a:pPr marL="368300" indent="-355600">
              <a:lnSpc>
                <a:spcPct val="100000"/>
              </a:lnSpc>
              <a:buFont typeface="Wingdings"/>
              <a:buChar char=""/>
              <a:tabLst>
                <a:tab pos="367665" algn="l"/>
                <a:tab pos="368300" algn="l"/>
              </a:tabLst>
            </a:pPr>
            <a:r>
              <a:rPr sz="2000" dirty="0">
                <a:latin typeface="黑体"/>
                <a:cs typeface="黑体"/>
              </a:rPr>
              <a:t>锅炉辅机与掺烧煤种煤质不适应</a:t>
            </a:r>
            <a:r>
              <a:rPr sz="2000" spc="5" dirty="0">
                <a:latin typeface="黑体"/>
                <a:cs typeface="黑体"/>
              </a:rPr>
              <a:t>；</a:t>
            </a:r>
            <a:endParaRPr sz="2000" dirty="0">
              <a:latin typeface="黑体"/>
              <a:cs typeface="黑体"/>
            </a:endParaRPr>
          </a:p>
          <a:p>
            <a:pPr marL="368300" indent="-355600">
              <a:lnSpc>
                <a:spcPct val="100000"/>
              </a:lnSpc>
              <a:buFont typeface="Wingdings"/>
              <a:buChar char=""/>
              <a:tabLst>
                <a:tab pos="367665" algn="l"/>
                <a:tab pos="368300" algn="l"/>
              </a:tabLst>
            </a:pPr>
            <a:r>
              <a:rPr sz="2000" dirty="0">
                <a:latin typeface="黑体"/>
                <a:cs typeface="黑体"/>
              </a:rPr>
              <a:t>因煤中含硫较高未采取措施致使空气预热器发生堵灰腐蚀</a:t>
            </a:r>
            <a:r>
              <a:rPr sz="2000" spc="5" dirty="0">
                <a:latin typeface="黑体"/>
                <a:cs typeface="黑体"/>
              </a:rPr>
              <a:t>。</a:t>
            </a:r>
            <a:endParaRPr sz="2000" dirty="0">
              <a:latin typeface="黑体"/>
              <a:cs typeface="黑体"/>
            </a:endParaRPr>
          </a:p>
          <a:p>
            <a:pPr marL="4257675" marR="384175">
              <a:lnSpc>
                <a:spcPct val="119800"/>
              </a:lnSpc>
              <a:spcBef>
                <a:spcPts val="1789"/>
              </a:spcBef>
            </a:pPr>
            <a:r>
              <a:rPr lang="zh-CN" altLang="en-US" sz="1600" spc="-5" dirty="0">
                <a:solidFill>
                  <a:srgbClr val="FF0000"/>
                </a:solidFill>
                <a:latin typeface="宋体"/>
                <a:cs typeface="宋体"/>
              </a:rPr>
              <a:t>某</a:t>
            </a:r>
            <a:r>
              <a:rPr sz="1600" dirty="0" smtClean="0">
                <a:solidFill>
                  <a:srgbClr val="FF0000"/>
                </a:solidFill>
                <a:latin typeface="宋体"/>
                <a:cs typeface="宋体"/>
              </a:rPr>
              <a:t>电厂</a:t>
            </a:r>
            <a:r>
              <a:rPr sz="1600" spc="-5" dirty="0">
                <a:solidFill>
                  <a:srgbClr val="FF0000"/>
                </a:solidFill>
                <a:latin typeface="宋体"/>
                <a:cs typeface="宋体"/>
              </a:rPr>
              <a:t>6</a:t>
            </a:r>
            <a:r>
              <a:rPr sz="1600" dirty="0">
                <a:solidFill>
                  <a:srgbClr val="FF0000"/>
                </a:solidFill>
                <a:latin typeface="宋体"/>
                <a:cs typeface="宋体"/>
              </a:rPr>
              <a:t>号机组分别采</a:t>
            </a:r>
            <a:r>
              <a:rPr sz="1600" spc="-5" dirty="0">
                <a:solidFill>
                  <a:srgbClr val="FF0000"/>
                </a:solidFill>
                <a:latin typeface="宋体"/>
                <a:cs typeface="宋体"/>
              </a:rPr>
              <a:t>用 </a:t>
            </a:r>
            <a:r>
              <a:rPr sz="1600" dirty="0">
                <a:solidFill>
                  <a:srgbClr val="FF0000"/>
                </a:solidFill>
                <a:latin typeface="宋体"/>
                <a:cs typeface="宋体"/>
              </a:rPr>
              <a:t>预混与分磨掺烧方式燃</a:t>
            </a:r>
            <a:r>
              <a:rPr sz="1600" spc="-5" dirty="0">
                <a:solidFill>
                  <a:srgbClr val="FF0000"/>
                </a:solidFill>
                <a:latin typeface="宋体"/>
                <a:cs typeface="宋体"/>
              </a:rPr>
              <a:t>用 </a:t>
            </a:r>
            <a:r>
              <a:rPr sz="1600" dirty="0">
                <a:solidFill>
                  <a:srgbClr val="FF0000"/>
                </a:solidFill>
                <a:latin typeface="宋体"/>
                <a:cs typeface="宋体"/>
              </a:rPr>
              <a:t>扎赉诺尔煤，比较可见</a:t>
            </a:r>
            <a:r>
              <a:rPr sz="1600" spc="-5" dirty="0">
                <a:solidFill>
                  <a:srgbClr val="FF0000"/>
                </a:solidFill>
                <a:latin typeface="宋体"/>
                <a:cs typeface="宋体"/>
              </a:rPr>
              <a:t>与 </a:t>
            </a:r>
            <a:r>
              <a:rPr sz="1600" dirty="0">
                <a:solidFill>
                  <a:srgbClr val="FF0000"/>
                </a:solidFill>
                <a:latin typeface="宋体"/>
                <a:cs typeface="宋体"/>
              </a:rPr>
              <a:t>采用分磨掺烧方式相比</a:t>
            </a:r>
            <a:r>
              <a:rPr sz="1600" spc="-5" dirty="0">
                <a:solidFill>
                  <a:srgbClr val="FF0000"/>
                </a:solidFill>
                <a:latin typeface="宋体"/>
                <a:cs typeface="宋体"/>
              </a:rPr>
              <a:t>，  </a:t>
            </a:r>
            <a:r>
              <a:rPr sz="1600" dirty="0">
                <a:solidFill>
                  <a:srgbClr val="FF0000"/>
                </a:solidFill>
                <a:latin typeface="宋体"/>
                <a:cs typeface="宋体"/>
              </a:rPr>
              <a:t>采用预混方式机组的最</a:t>
            </a:r>
            <a:r>
              <a:rPr sz="1600" spc="-5" dirty="0">
                <a:solidFill>
                  <a:srgbClr val="FF0000"/>
                </a:solidFill>
                <a:latin typeface="宋体"/>
                <a:cs typeface="宋体"/>
              </a:rPr>
              <a:t>大 </a:t>
            </a:r>
            <a:r>
              <a:rPr sz="1600" dirty="0">
                <a:solidFill>
                  <a:srgbClr val="FF0000"/>
                </a:solidFill>
                <a:latin typeface="宋体"/>
                <a:cs typeface="宋体"/>
              </a:rPr>
              <a:t>带负荷能力明显提高</a:t>
            </a:r>
            <a:r>
              <a:rPr sz="1600" spc="-5" dirty="0">
                <a:solidFill>
                  <a:srgbClr val="FF0000"/>
                </a:solidFill>
                <a:latin typeface="宋体"/>
                <a:cs typeface="宋体"/>
              </a:rPr>
              <a:t>。</a:t>
            </a:r>
            <a:endParaRPr sz="1600" dirty="0">
              <a:latin typeface="宋体"/>
              <a:cs typeface="宋体"/>
            </a:endParaRPr>
          </a:p>
        </p:txBody>
      </p:sp>
      <p:sp>
        <p:nvSpPr>
          <p:cNvPr id="8" name="object 8"/>
          <p:cNvSpPr/>
          <p:nvPr/>
        </p:nvSpPr>
        <p:spPr>
          <a:xfrm>
            <a:off x="746685" y="2949525"/>
            <a:ext cx="3621172" cy="2171980"/>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0" y="5228844"/>
            <a:ext cx="9144000" cy="1007744"/>
          </a:xfrm>
          <a:prstGeom prst="rect">
            <a:avLst/>
          </a:prstGeom>
          <a:solidFill>
            <a:srgbClr val="B9D599"/>
          </a:solidFill>
        </p:spPr>
        <p:txBody>
          <a:bodyPr vert="horz" wrap="square" lIns="0" tIns="31750" rIns="0" bIns="0" rtlCol="0">
            <a:spAutoFit/>
          </a:bodyPr>
          <a:lstStyle/>
          <a:p>
            <a:pPr marL="91440" marR="154940" algn="just">
              <a:lnSpc>
                <a:spcPct val="100000"/>
              </a:lnSpc>
              <a:spcBef>
                <a:spcPts val="250"/>
              </a:spcBef>
            </a:pPr>
            <a:r>
              <a:rPr sz="2000" dirty="0">
                <a:solidFill>
                  <a:srgbClr val="E30D07"/>
                </a:solidFill>
                <a:latin typeface="黑体"/>
                <a:cs typeface="黑体"/>
              </a:rPr>
              <a:t>调整措施：</a:t>
            </a:r>
            <a:r>
              <a:rPr sz="2000" dirty="0">
                <a:latin typeface="黑体"/>
                <a:cs typeface="黑体"/>
              </a:rPr>
              <a:t>混煤掺烧中，制粉系统因煤的热值降低、可磨性变差和水分增加导致 不能磨制足够多的煤粉，从而限制了机组出力的现象较多。应注意调整入炉煤的 品质以及选用合理的掺烧方式等</a:t>
            </a:r>
            <a:r>
              <a:rPr sz="2000" spc="5" dirty="0">
                <a:latin typeface="黑体"/>
                <a:cs typeface="黑体"/>
              </a:rPr>
              <a:t>。</a:t>
            </a:r>
            <a:endParaRPr sz="2000">
              <a:latin typeface="黑体"/>
              <a:cs typeface="黑体"/>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64223"/>
            <a:ext cx="9144000" cy="494030"/>
          </a:xfrm>
          <a:custGeom>
            <a:avLst/>
            <a:gdLst/>
            <a:ahLst/>
            <a:cxnLst/>
            <a:rect l="l" t="t" r="r" b="b"/>
            <a:pathLst>
              <a:path w="9144000" h="494029">
                <a:moveTo>
                  <a:pt x="0" y="493775"/>
                </a:moveTo>
                <a:lnTo>
                  <a:pt x="9144000" y="493775"/>
                </a:lnTo>
                <a:lnTo>
                  <a:pt x="9144000" y="0"/>
                </a:lnTo>
                <a:lnTo>
                  <a:pt x="0" y="0"/>
                </a:lnTo>
                <a:lnTo>
                  <a:pt x="0" y="493775"/>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70304" y="1272539"/>
            <a:ext cx="5895086" cy="321242"/>
          </a:xfrm>
          <a:prstGeom prst="rect">
            <a:avLst/>
          </a:prstGeom>
        </p:spPr>
        <p:txBody>
          <a:bodyPr vert="horz" wrap="square" lIns="0" tIns="13335" rIns="0" bIns="0" rtlCol="0">
            <a:spAutoFit/>
          </a:bodyPr>
          <a:lstStyle/>
          <a:p>
            <a:pPr marL="12700">
              <a:lnSpc>
                <a:spcPct val="100000"/>
              </a:lnSpc>
              <a:spcBef>
                <a:spcPts val="105"/>
              </a:spcBef>
            </a:pPr>
            <a:r>
              <a:rPr lang="zh-CN" altLang="en-US" sz="2000" spc="-5" dirty="0">
                <a:solidFill>
                  <a:srgbClr val="FF0000"/>
                </a:solidFill>
                <a:latin typeface="黑体" panose="02010609060101010101" pitchFamily="49" charset="-122"/>
                <a:ea typeface="黑体" panose="02010609060101010101" pitchFamily="49" charset="-122"/>
                <a:cs typeface="黑体"/>
              </a:rPr>
              <a:t>某</a:t>
            </a:r>
            <a:r>
              <a:rPr sz="2000" spc="-5" dirty="0" smtClean="0">
                <a:solidFill>
                  <a:srgbClr val="FF0000"/>
                </a:solidFill>
                <a:latin typeface="黑体"/>
                <a:cs typeface="黑体"/>
              </a:rPr>
              <a:t>电厂</a:t>
            </a:r>
            <a:r>
              <a:rPr sz="2000" spc="-5" dirty="0">
                <a:solidFill>
                  <a:srgbClr val="FF0000"/>
                </a:solidFill>
                <a:latin typeface="黑体"/>
                <a:cs typeface="黑体"/>
              </a:rPr>
              <a:t>600MW机组，掺烧高硫煤磨煤机磨辊磨损情</a:t>
            </a:r>
            <a:r>
              <a:rPr sz="2000" spc="5" dirty="0">
                <a:solidFill>
                  <a:srgbClr val="FF0000"/>
                </a:solidFill>
                <a:latin typeface="黑体"/>
                <a:cs typeface="黑体"/>
              </a:rPr>
              <a:t>况</a:t>
            </a:r>
            <a:endParaRPr sz="2000" dirty="0">
              <a:latin typeface="黑体"/>
              <a:cs typeface="黑体"/>
            </a:endParaRPr>
          </a:p>
        </p:txBody>
      </p:sp>
      <p:sp>
        <p:nvSpPr>
          <p:cNvPr id="5" name="object 5"/>
          <p:cNvSpPr txBox="1"/>
          <p:nvPr/>
        </p:nvSpPr>
        <p:spPr>
          <a:xfrm>
            <a:off x="640715" y="4735195"/>
            <a:ext cx="955675" cy="453390"/>
          </a:xfrm>
          <a:prstGeom prst="rect">
            <a:avLst/>
          </a:prstGeom>
        </p:spPr>
        <p:txBody>
          <a:bodyPr vert="horz" wrap="square" lIns="0" tIns="13335" rIns="0" bIns="0" rtlCol="0">
            <a:spAutoFit/>
          </a:bodyPr>
          <a:lstStyle/>
          <a:p>
            <a:pPr marL="12700">
              <a:lnSpc>
                <a:spcPct val="100000"/>
              </a:lnSpc>
              <a:spcBef>
                <a:spcPts val="105"/>
              </a:spcBef>
            </a:pPr>
            <a:r>
              <a:rPr sz="1400" spc="-5" dirty="0">
                <a:latin typeface="Arial"/>
                <a:cs typeface="Arial"/>
              </a:rPr>
              <a:t>12</a:t>
            </a:r>
            <a:r>
              <a:rPr sz="1400" dirty="0">
                <a:latin typeface="宋体"/>
                <a:cs typeface="宋体"/>
              </a:rPr>
              <a:t>磨磨辊</a:t>
            </a:r>
            <a:r>
              <a:rPr sz="1400" spc="5" dirty="0">
                <a:latin typeface="宋体"/>
                <a:cs typeface="宋体"/>
              </a:rPr>
              <a:t>（</a:t>
            </a:r>
            <a:endParaRPr sz="1400">
              <a:latin typeface="宋体"/>
              <a:cs typeface="宋体"/>
            </a:endParaRPr>
          </a:p>
          <a:p>
            <a:pPr marL="12700">
              <a:lnSpc>
                <a:spcPct val="100000"/>
              </a:lnSpc>
            </a:pPr>
            <a:r>
              <a:rPr sz="1400" spc="-5" dirty="0">
                <a:latin typeface="Arial"/>
                <a:cs typeface="Arial"/>
              </a:rPr>
              <a:t>9214</a:t>
            </a:r>
            <a:r>
              <a:rPr sz="1400" dirty="0">
                <a:latin typeface="宋体"/>
                <a:cs typeface="宋体"/>
              </a:rPr>
              <a:t>小时</a:t>
            </a:r>
            <a:r>
              <a:rPr sz="1400" spc="5" dirty="0">
                <a:latin typeface="宋体"/>
                <a:cs typeface="宋体"/>
              </a:rPr>
              <a:t>）</a:t>
            </a:r>
            <a:endParaRPr sz="1400">
              <a:latin typeface="宋体"/>
              <a:cs typeface="宋体"/>
            </a:endParaRPr>
          </a:p>
        </p:txBody>
      </p:sp>
      <p:sp>
        <p:nvSpPr>
          <p:cNvPr id="6" name="object 6"/>
          <p:cNvSpPr/>
          <p:nvPr/>
        </p:nvSpPr>
        <p:spPr>
          <a:xfrm>
            <a:off x="1670304" y="4015740"/>
            <a:ext cx="2831592" cy="181965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682495" y="1866900"/>
            <a:ext cx="2831592" cy="18196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543044" y="3959352"/>
            <a:ext cx="2868168" cy="187452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72000" y="1860804"/>
            <a:ext cx="2857500" cy="1833372"/>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547052" y="2404744"/>
            <a:ext cx="1054735" cy="453390"/>
          </a:xfrm>
          <a:prstGeom prst="rect">
            <a:avLst/>
          </a:prstGeom>
        </p:spPr>
        <p:txBody>
          <a:bodyPr vert="horz" wrap="square" lIns="0" tIns="13335" rIns="0" bIns="0" rtlCol="0">
            <a:spAutoFit/>
          </a:bodyPr>
          <a:lstStyle/>
          <a:p>
            <a:pPr marL="12700">
              <a:lnSpc>
                <a:spcPct val="100000"/>
              </a:lnSpc>
              <a:spcBef>
                <a:spcPts val="105"/>
              </a:spcBef>
            </a:pPr>
            <a:r>
              <a:rPr sz="1400" spc="-55" dirty="0">
                <a:latin typeface="Arial"/>
                <a:cs typeface="Arial"/>
              </a:rPr>
              <a:t>11</a:t>
            </a:r>
            <a:r>
              <a:rPr sz="1400" dirty="0">
                <a:latin typeface="宋体"/>
                <a:cs typeface="宋体"/>
              </a:rPr>
              <a:t>磨磨辊</a:t>
            </a:r>
            <a:r>
              <a:rPr sz="1400" spc="5" dirty="0">
                <a:latin typeface="宋体"/>
                <a:cs typeface="宋体"/>
              </a:rPr>
              <a:t>（</a:t>
            </a:r>
            <a:endParaRPr sz="1400">
              <a:latin typeface="宋体"/>
              <a:cs typeface="宋体"/>
            </a:endParaRPr>
          </a:p>
          <a:p>
            <a:pPr marL="12700">
              <a:lnSpc>
                <a:spcPct val="100000"/>
              </a:lnSpc>
            </a:pPr>
            <a:r>
              <a:rPr sz="1400" spc="-5" dirty="0">
                <a:latin typeface="Arial"/>
                <a:cs typeface="Arial"/>
              </a:rPr>
              <a:t>10303</a:t>
            </a:r>
            <a:r>
              <a:rPr sz="1400" dirty="0">
                <a:latin typeface="宋体"/>
                <a:cs typeface="宋体"/>
              </a:rPr>
              <a:t>小时</a:t>
            </a:r>
            <a:r>
              <a:rPr sz="1400" spc="5" dirty="0">
                <a:latin typeface="宋体"/>
                <a:cs typeface="宋体"/>
              </a:rPr>
              <a:t>）</a:t>
            </a:r>
            <a:endParaRPr sz="1400">
              <a:latin typeface="宋体"/>
              <a:cs typeface="宋体"/>
            </a:endParaRPr>
          </a:p>
        </p:txBody>
      </p:sp>
      <p:sp>
        <p:nvSpPr>
          <p:cNvPr id="11" name="object 11"/>
          <p:cNvSpPr txBox="1"/>
          <p:nvPr/>
        </p:nvSpPr>
        <p:spPr>
          <a:xfrm>
            <a:off x="7565390" y="2334894"/>
            <a:ext cx="1290955" cy="453390"/>
          </a:xfrm>
          <a:prstGeom prst="rect">
            <a:avLst/>
          </a:prstGeom>
        </p:spPr>
        <p:txBody>
          <a:bodyPr vert="horz" wrap="square" lIns="0" tIns="13335" rIns="0" bIns="0" rtlCol="0">
            <a:spAutoFit/>
          </a:bodyPr>
          <a:lstStyle/>
          <a:p>
            <a:pPr marL="12700">
              <a:lnSpc>
                <a:spcPct val="100000"/>
              </a:lnSpc>
              <a:spcBef>
                <a:spcPts val="105"/>
              </a:spcBef>
            </a:pPr>
            <a:r>
              <a:rPr sz="1400" spc="-5" dirty="0">
                <a:latin typeface="Arial"/>
                <a:cs typeface="Arial"/>
              </a:rPr>
              <a:t>16</a:t>
            </a:r>
            <a:r>
              <a:rPr sz="1400" dirty="0">
                <a:latin typeface="宋体"/>
                <a:cs typeface="宋体"/>
              </a:rPr>
              <a:t>磨密封风管</a:t>
            </a:r>
            <a:r>
              <a:rPr sz="1400" spc="5" dirty="0">
                <a:latin typeface="宋体"/>
                <a:cs typeface="宋体"/>
              </a:rPr>
              <a:t>（</a:t>
            </a:r>
            <a:endParaRPr sz="1400">
              <a:latin typeface="宋体"/>
              <a:cs typeface="宋体"/>
            </a:endParaRPr>
          </a:p>
          <a:p>
            <a:pPr marL="12700">
              <a:lnSpc>
                <a:spcPct val="100000"/>
              </a:lnSpc>
            </a:pPr>
            <a:r>
              <a:rPr sz="1400" spc="-5" dirty="0">
                <a:latin typeface="Arial"/>
                <a:cs typeface="Arial"/>
              </a:rPr>
              <a:t>9500</a:t>
            </a:r>
            <a:r>
              <a:rPr sz="1400" dirty="0">
                <a:latin typeface="宋体"/>
                <a:cs typeface="宋体"/>
              </a:rPr>
              <a:t>小时</a:t>
            </a:r>
            <a:r>
              <a:rPr sz="1400" spc="5" dirty="0">
                <a:latin typeface="宋体"/>
                <a:cs typeface="宋体"/>
              </a:rPr>
              <a:t>）</a:t>
            </a:r>
            <a:endParaRPr sz="1400">
              <a:latin typeface="宋体"/>
              <a:cs typeface="宋体"/>
            </a:endParaRPr>
          </a:p>
        </p:txBody>
      </p:sp>
      <p:sp>
        <p:nvSpPr>
          <p:cNvPr id="12" name="object 12"/>
          <p:cNvSpPr txBox="1"/>
          <p:nvPr/>
        </p:nvSpPr>
        <p:spPr>
          <a:xfrm>
            <a:off x="7565390" y="4427220"/>
            <a:ext cx="1054735" cy="453390"/>
          </a:xfrm>
          <a:prstGeom prst="rect">
            <a:avLst/>
          </a:prstGeom>
        </p:spPr>
        <p:txBody>
          <a:bodyPr vert="horz" wrap="square" lIns="0" tIns="13335" rIns="0" bIns="0" rtlCol="0">
            <a:spAutoFit/>
          </a:bodyPr>
          <a:lstStyle/>
          <a:p>
            <a:pPr marL="12700">
              <a:lnSpc>
                <a:spcPct val="100000"/>
              </a:lnSpc>
              <a:spcBef>
                <a:spcPts val="105"/>
              </a:spcBef>
            </a:pPr>
            <a:r>
              <a:rPr sz="1400" spc="-5" dirty="0">
                <a:latin typeface="Arial"/>
                <a:cs typeface="Arial"/>
              </a:rPr>
              <a:t>12</a:t>
            </a:r>
            <a:r>
              <a:rPr sz="1400" dirty="0">
                <a:latin typeface="宋体"/>
                <a:cs typeface="宋体"/>
              </a:rPr>
              <a:t>磨静环</a:t>
            </a:r>
            <a:r>
              <a:rPr sz="1400" spc="5" dirty="0">
                <a:latin typeface="宋体"/>
                <a:cs typeface="宋体"/>
              </a:rPr>
              <a:t>（</a:t>
            </a:r>
            <a:endParaRPr sz="1400">
              <a:latin typeface="宋体"/>
              <a:cs typeface="宋体"/>
            </a:endParaRPr>
          </a:p>
          <a:p>
            <a:pPr marL="12700">
              <a:lnSpc>
                <a:spcPct val="100000"/>
              </a:lnSpc>
            </a:pPr>
            <a:r>
              <a:rPr sz="1400" spc="-5" dirty="0">
                <a:latin typeface="Arial"/>
                <a:cs typeface="Arial"/>
              </a:rPr>
              <a:t>18500</a:t>
            </a:r>
            <a:r>
              <a:rPr sz="1400" dirty="0">
                <a:latin typeface="宋体"/>
                <a:cs typeface="宋体"/>
              </a:rPr>
              <a:t>小时</a:t>
            </a:r>
            <a:r>
              <a:rPr sz="1400" spc="5" dirty="0">
                <a:latin typeface="宋体"/>
                <a:cs typeface="宋体"/>
              </a:rPr>
              <a:t>）</a:t>
            </a:r>
            <a:endParaRPr sz="1400">
              <a:latin typeface="宋体"/>
              <a:cs typeface="宋体"/>
            </a:endParaRPr>
          </a:p>
        </p:txBody>
      </p:sp>
      <p:sp>
        <p:nvSpPr>
          <p:cNvPr id="13" name="object 13"/>
          <p:cNvSpPr/>
          <p:nvPr/>
        </p:nvSpPr>
        <p:spPr>
          <a:xfrm>
            <a:off x="0" y="539750"/>
            <a:ext cx="9144000" cy="636905"/>
          </a:xfrm>
          <a:custGeom>
            <a:avLst/>
            <a:gdLst/>
            <a:ahLst/>
            <a:cxnLst/>
            <a:rect l="l" t="t" r="r" b="b"/>
            <a:pathLst>
              <a:path w="9144000" h="636905">
                <a:moveTo>
                  <a:pt x="0" y="0"/>
                </a:moveTo>
                <a:lnTo>
                  <a:pt x="9144000" y="0"/>
                </a:lnTo>
                <a:lnTo>
                  <a:pt x="9144000" y="636587"/>
                </a:lnTo>
                <a:lnTo>
                  <a:pt x="0" y="636587"/>
                </a:lnTo>
                <a:lnTo>
                  <a:pt x="0" y="0"/>
                </a:lnTo>
                <a:close/>
              </a:path>
            </a:pathLst>
          </a:custGeom>
          <a:solidFill>
            <a:srgbClr val="4F81BC"/>
          </a:solidFill>
        </p:spPr>
        <p:txBody>
          <a:bodyPr wrap="square" lIns="0" tIns="0" rIns="0" bIns="0" rtlCol="0"/>
          <a:lstStyle/>
          <a:p>
            <a:endParaRPr/>
          </a:p>
        </p:txBody>
      </p:sp>
      <p:sp>
        <p:nvSpPr>
          <p:cNvPr id="14" name="object 14"/>
          <p:cNvSpPr txBox="1">
            <a:spLocks noGrp="1"/>
          </p:cNvSpPr>
          <p:nvPr>
            <p:ph type="title"/>
          </p:nvPr>
        </p:nvSpPr>
        <p:spPr>
          <a:xfrm>
            <a:off x="1663700" y="707390"/>
            <a:ext cx="58166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辅机设备寿命缩短</a:t>
            </a:r>
            <a:endParaRPr sz="2400">
              <a:latin typeface="Arial"/>
              <a:cs typeface="Arial"/>
            </a:endParaRPr>
          </a:p>
        </p:txBody>
      </p:sp>
      <p:sp>
        <p:nvSpPr>
          <p:cNvPr id="15" name="object 15"/>
          <p:cNvSpPr txBox="1"/>
          <p:nvPr/>
        </p:nvSpPr>
        <p:spPr>
          <a:xfrm>
            <a:off x="0" y="5967984"/>
            <a:ext cx="9144000" cy="396240"/>
          </a:xfrm>
          <a:prstGeom prst="rect">
            <a:avLst/>
          </a:prstGeom>
          <a:solidFill>
            <a:srgbClr val="B9D599"/>
          </a:solidFill>
        </p:spPr>
        <p:txBody>
          <a:bodyPr vert="horz" wrap="square" lIns="0" tIns="31115" rIns="0" bIns="0" rtlCol="0">
            <a:spAutoFit/>
          </a:bodyPr>
          <a:lstStyle/>
          <a:p>
            <a:pPr marL="91440">
              <a:lnSpc>
                <a:spcPct val="100000"/>
              </a:lnSpc>
              <a:spcBef>
                <a:spcPts val="245"/>
              </a:spcBef>
            </a:pPr>
            <a:r>
              <a:rPr sz="2000" dirty="0">
                <a:solidFill>
                  <a:srgbClr val="E30D07"/>
                </a:solidFill>
                <a:latin typeface="黑体"/>
                <a:cs typeface="黑体"/>
              </a:rPr>
              <a:t>调整措施：</a:t>
            </a:r>
            <a:r>
              <a:rPr sz="2000" dirty="0">
                <a:latin typeface="黑体"/>
                <a:cs typeface="黑体"/>
              </a:rPr>
              <a:t>强化混煤措施，选择磨损较弱煤种</a:t>
            </a:r>
            <a:r>
              <a:rPr sz="2000" spc="5" dirty="0">
                <a:latin typeface="黑体"/>
                <a:cs typeface="黑体"/>
              </a:rPr>
              <a:t>等</a:t>
            </a:r>
            <a:endParaRPr sz="2000">
              <a:latin typeface="黑体"/>
              <a:cs typeface="黑体"/>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1968500" y="839470"/>
            <a:ext cx="52070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辅机经济性差</a:t>
            </a:r>
            <a:endParaRPr sz="2400">
              <a:latin typeface="Arial"/>
              <a:cs typeface="Arial"/>
            </a:endParaRPr>
          </a:p>
        </p:txBody>
      </p:sp>
      <p:sp>
        <p:nvSpPr>
          <p:cNvPr id="4" name="object 4"/>
          <p:cNvSpPr txBox="1"/>
          <p:nvPr/>
        </p:nvSpPr>
        <p:spPr>
          <a:xfrm>
            <a:off x="259715" y="1974532"/>
            <a:ext cx="8293100" cy="2219960"/>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a:buChar char=""/>
              <a:tabLst>
                <a:tab pos="355600" algn="l"/>
              </a:tabLst>
            </a:pPr>
            <a:r>
              <a:rPr sz="2400" dirty="0">
                <a:latin typeface="黑体"/>
                <a:cs typeface="黑体"/>
              </a:rPr>
              <a:t>当掺混原煤的煤质差异大，混煤后的燃烧效果可能较差，或 者辅机电耗增加、设备寿命缩短等。如烟煤掺低挥发分煤(  无烟煤及贫煤)及高灰分煤，</a:t>
            </a:r>
            <a:r>
              <a:rPr sz="2400" dirty="0" smtClean="0">
                <a:latin typeface="黑体"/>
                <a:cs typeface="黑体"/>
              </a:rPr>
              <a:t>需</a:t>
            </a:r>
            <a:r>
              <a:rPr lang="zh-CN" altLang="en-US" sz="2400" dirty="0" smtClean="0">
                <a:latin typeface="黑体"/>
                <a:cs typeface="黑体"/>
              </a:rPr>
              <a:t>降低</a:t>
            </a:r>
            <a:r>
              <a:rPr sz="2400" dirty="0" smtClean="0">
                <a:latin typeface="黑体"/>
                <a:cs typeface="黑体"/>
              </a:rPr>
              <a:t>煤粉细度</a:t>
            </a:r>
            <a:r>
              <a:rPr sz="2400" dirty="0">
                <a:latin typeface="黑体"/>
                <a:cs typeface="黑体"/>
              </a:rPr>
              <a:t>，这样就增加 了制粉电耗等。</a:t>
            </a:r>
          </a:p>
        </p:txBody>
      </p:sp>
      <p:sp>
        <p:nvSpPr>
          <p:cNvPr id="5" name="object 5"/>
          <p:cNvSpPr/>
          <p:nvPr/>
        </p:nvSpPr>
        <p:spPr>
          <a:xfrm>
            <a:off x="0" y="5084064"/>
            <a:ext cx="9119870" cy="1007744"/>
          </a:xfrm>
          <a:custGeom>
            <a:avLst/>
            <a:gdLst/>
            <a:ahLst/>
            <a:cxnLst/>
            <a:rect l="l" t="t" r="r" b="b"/>
            <a:pathLst>
              <a:path w="9119870" h="1007745">
                <a:moveTo>
                  <a:pt x="0" y="1007363"/>
                </a:moveTo>
                <a:lnTo>
                  <a:pt x="0" y="0"/>
                </a:lnTo>
                <a:lnTo>
                  <a:pt x="9119616" y="0"/>
                </a:lnTo>
                <a:lnTo>
                  <a:pt x="9119616" y="1007363"/>
                </a:lnTo>
                <a:lnTo>
                  <a:pt x="0" y="1007363"/>
                </a:lnTo>
                <a:close/>
              </a:path>
            </a:pathLst>
          </a:custGeom>
          <a:solidFill>
            <a:srgbClr val="B9D599"/>
          </a:solidFill>
        </p:spPr>
        <p:txBody>
          <a:bodyPr wrap="square" lIns="0" tIns="0" rIns="0" bIns="0" rtlCol="0"/>
          <a:lstStyle/>
          <a:p>
            <a:endParaRPr/>
          </a:p>
        </p:txBody>
      </p:sp>
      <p:sp>
        <p:nvSpPr>
          <p:cNvPr id="6" name="object 6"/>
          <p:cNvSpPr txBox="1"/>
          <p:nvPr/>
        </p:nvSpPr>
        <p:spPr>
          <a:xfrm>
            <a:off x="66039" y="5407977"/>
            <a:ext cx="8154034"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E30D07"/>
                </a:solidFill>
                <a:latin typeface="黑体"/>
                <a:cs typeface="黑体"/>
              </a:rPr>
              <a:t>调整措施：</a:t>
            </a:r>
            <a:r>
              <a:rPr sz="2000" dirty="0">
                <a:latin typeface="黑体"/>
                <a:cs typeface="黑体"/>
              </a:rPr>
              <a:t>混煤各项煤质指标均应接近设计煤，并尽量避免跨煤种掺烧</a:t>
            </a:r>
            <a:r>
              <a:rPr sz="2000" spc="5" dirty="0">
                <a:latin typeface="黑体"/>
                <a:cs typeface="黑体"/>
              </a:rPr>
              <a:t>。</a:t>
            </a:r>
            <a:endParaRPr sz="2000">
              <a:latin typeface="黑体"/>
              <a:cs typeface="黑体"/>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71844"/>
            <a:ext cx="9144000" cy="486409"/>
          </a:xfrm>
          <a:custGeom>
            <a:avLst/>
            <a:gdLst/>
            <a:ahLst/>
            <a:cxnLst/>
            <a:rect l="l" t="t" r="r" b="b"/>
            <a:pathLst>
              <a:path w="9144000" h="486409">
                <a:moveTo>
                  <a:pt x="0" y="486155"/>
                </a:moveTo>
                <a:lnTo>
                  <a:pt x="9144000" y="486155"/>
                </a:lnTo>
                <a:lnTo>
                  <a:pt x="9144000" y="0"/>
                </a:lnTo>
                <a:lnTo>
                  <a:pt x="0" y="0"/>
                </a:lnTo>
                <a:lnTo>
                  <a:pt x="0" y="486155"/>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750"/>
            <a:ext cx="9144000" cy="768350"/>
          </a:xfrm>
          <a:custGeom>
            <a:avLst/>
            <a:gdLst/>
            <a:ahLst/>
            <a:cxnLst/>
            <a:rect l="l" t="t" r="r" b="b"/>
            <a:pathLst>
              <a:path w="9144000" h="768350">
                <a:moveTo>
                  <a:pt x="0" y="0"/>
                </a:moveTo>
                <a:lnTo>
                  <a:pt x="9144000" y="0"/>
                </a:lnTo>
                <a:lnTo>
                  <a:pt x="9144000" y="768350"/>
                </a:lnTo>
                <a:lnTo>
                  <a:pt x="0" y="768350"/>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1663700" y="773429"/>
            <a:ext cx="5816600" cy="391160"/>
          </a:xfrm>
          <a:prstGeom prst="rect">
            <a:avLst/>
          </a:prstGeom>
        </p:spPr>
        <p:txBody>
          <a:bodyPr vert="horz" wrap="square" lIns="0" tIns="12700" rIns="0" bIns="0" rtlCol="0">
            <a:spAutoFit/>
          </a:bodyPr>
          <a:lstStyle/>
          <a:p>
            <a:pPr marL="12700">
              <a:lnSpc>
                <a:spcPct val="100000"/>
              </a:lnSpc>
              <a:spcBef>
                <a:spcPts val="100"/>
              </a:spcBef>
            </a:pPr>
            <a:r>
              <a:rPr sz="2400" dirty="0"/>
              <a:t>常见问题及调整措施</a:t>
            </a:r>
            <a:r>
              <a:rPr sz="2400" dirty="0">
                <a:latin typeface="Arial"/>
                <a:cs typeface="Arial"/>
              </a:rPr>
              <a:t>——</a:t>
            </a:r>
            <a:r>
              <a:rPr sz="2400" dirty="0"/>
              <a:t>污染物排放量增加</a:t>
            </a:r>
            <a:endParaRPr sz="2400">
              <a:latin typeface="Arial"/>
              <a:cs typeface="Arial"/>
            </a:endParaRPr>
          </a:p>
        </p:txBody>
      </p:sp>
      <p:sp>
        <p:nvSpPr>
          <p:cNvPr id="6" name="object 6"/>
          <p:cNvSpPr txBox="1"/>
          <p:nvPr/>
        </p:nvSpPr>
        <p:spPr>
          <a:xfrm>
            <a:off x="0" y="5548884"/>
            <a:ext cx="9144000" cy="822960"/>
          </a:xfrm>
          <a:prstGeom prst="rect">
            <a:avLst/>
          </a:prstGeom>
          <a:solidFill>
            <a:srgbClr val="B9D599"/>
          </a:solidFill>
        </p:spPr>
        <p:txBody>
          <a:bodyPr vert="horz" wrap="square" lIns="0" tIns="20955" rIns="0" bIns="0" rtlCol="0">
            <a:spAutoFit/>
          </a:bodyPr>
          <a:lstStyle/>
          <a:p>
            <a:pPr marL="91440" marR="154940">
              <a:lnSpc>
                <a:spcPct val="120000"/>
              </a:lnSpc>
              <a:spcBef>
                <a:spcPts val="165"/>
              </a:spcBef>
            </a:pPr>
            <a:r>
              <a:rPr sz="2000" dirty="0">
                <a:solidFill>
                  <a:srgbClr val="FF0000"/>
                </a:solidFill>
                <a:latin typeface="黑体"/>
                <a:cs typeface="黑体"/>
              </a:rPr>
              <a:t>调整措施：</a:t>
            </a:r>
            <a:r>
              <a:rPr sz="2000" dirty="0">
                <a:latin typeface="黑体"/>
                <a:cs typeface="黑体"/>
              </a:rPr>
              <a:t>应采用控制入厂煤性能，选择合理煤种掺烧（取长补短），调整设备 运行方式等方法加以控制</a:t>
            </a:r>
            <a:r>
              <a:rPr sz="2000" spc="5" dirty="0">
                <a:latin typeface="黑体"/>
                <a:cs typeface="黑体"/>
              </a:rPr>
              <a:t>。</a:t>
            </a:r>
            <a:endParaRPr sz="2000">
              <a:latin typeface="黑体"/>
              <a:cs typeface="黑体"/>
            </a:endParaRPr>
          </a:p>
        </p:txBody>
      </p:sp>
      <p:sp>
        <p:nvSpPr>
          <p:cNvPr id="7" name="object 7"/>
          <p:cNvSpPr/>
          <p:nvPr/>
        </p:nvSpPr>
        <p:spPr>
          <a:xfrm>
            <a:off x="103631" y="2676144"/>
            <a:ext cx="8778240" cy="270662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054350" y="2695575"/>
            <a:ext cx="2818130" cy="347980"/>
          </a:xfrm>
          <a:custGeom>
            <a:avLst/>
            <a:gdLst/>
            <a:ahLst/>
            <a:cxnLst/>
            <a:rect l="l" t="t" r="r" b="b"/>
            <a:pathLst>
              <a:path w="2818129" h="347980">
                <a:moveTo>
                  <a:pt x="2817812" y="347662"/>
                </a:moveTo>
                <a:lnTo>
                  <a:pt x="0" y="347662"/>
                </a:lnTo>
                <a:lnTo>
                  <a:pt x="0" y="0"/>
                </a:lnTo>
                <a:lnTo>
                  <a:pt x="2817812" y="0"/>
                </a:lnTo>
                <a:lnTo>
                  <a:pt x="2817812" y="4762"/>
                </a:lnTo>
                <a:lnTo>
                  <a:pt x="9525" y="4762"/>
                </a:lnTo>
                <a:lnTo>
                  <a:pt x="4762" y="9525"/>
                </a:lnTo>
                <a:lnTo>
                  <a:pt x="9525" y="9525"/>
                </a:lnTo>
                <a:lnTo>
                  <a:pt x="9525" y="338137"/>
                </a:lnTo>
                <a:lnTo>
                  <a:pt x="4762" y="338137"/>
                </a:lnTo>
                <a:lnTo>
                  <a:pt x="9525" y="342900"/>
                </a:lnTo>
                <a:lnTo>
                  <a:pt x="2817812" y="342900"/>
                </a:lnTo>
                <a:lnTo>
                  <a:pt x="2817812" y="347662"/>
                </a:lnTo>
                <a:close/>
              </a:path>
              <a:path w="2818129" h="347980">
                <a:moveTo>
                  <a:pt x="9525" y="9525"/>
                </a:moveTo>
                <a:lnTo>
                  <a:pt x="4762" y="9525"/>
                </a:lnTo>
                <a:lnTo>
                  <a:pt x="9525" y="4762"/>
                </a:lnTo>
                <a:lnTo>
                  <a:pt x="9525" y="9525"/>
                </a:lnTo>
                <a:close/>
              </a:path>
              <a:path w="2818129" h="347980">
                <a:moveTo>
                  <a:pt x="2808287" y="9525"/>
                </a:moveTo>
                <a:lnTo>
                  <a:pt x="9525" y="9525"/>
                </a:lnTo>
                <a:lnTo>
                  <a:pt x="9525" y="4762"/>
                </a:lnTo>
                <a:lnTo>
                  <a:pt x="2808287" y="4762"/>
                </a:lnTo>
                <a:lnTo>
                  <a:pt x="2808287" y="9525"/>
                </a:lnTo>
                <a:close/>
              </a:path>
              <a:path w="2818129" h="347980">
                <a:moveTo>
                  <a:pt x="2808287" y="342900"/>
                </a:moveTo>
                <a:lnTo>
                  <a:pt x="2808287" y="4762"/>
                </a:lnTo>
                <a:lnTo>
                  <a:pt x="2813050" y="9525"/>
                </a:lnTo>
                <a:lnTo>
                  <a:pt x="2817812" y="9525"/>
                </a:lnTo>
                <a:lnTo>
                  <a:pt x="2817812" y="338137"/>
                </a:lnTo>
                <a:lnTo>
                  <a:pt x="2813050" y="338137"/>
                </a:lnTo>
                <a:lnTo>
                  <a:pt x="2808287" y="342900"/>
                </a:lnTo>
                <a:close/>
              </a:path>
              <a:path w="2818129" h="347980">
                <a:moveTo>
                  <a:pt x="2817812" y="9525"/>
                </a:moveTo>
                <a:lnTo>
                  <a:pt x="2813050" y="9525"/>
                </a:lnTo>
                <a:lnTo>
                  <a:pt x="2808287" y="4762"/>
                </a:lnTo>
                <a:lnTo>
                  <a:pt x="2817812" y="4762"/>
                </a:lnTo>
                <a:lnTo>
                  <a:pt x="2817812" y="9525"/>
                </a:lnTo>
                <a:close/>
              </a:path>
              <a:path w="2818129" h="347980">
                <a:moveTo>
                  <a:pt x="9525" y="342900"/>
                </a:moveTo>
                <a:lnTo>
                  <a:pt x="4762" y="338137"/>
                </a:lnTo>
                <a:lnTo>
                  <a:pt x="9525" y="338137"/>
                </a:lnTo>
                <a:lnTo>
                  <a:pt x="9525" y="342900"/>
                </a:lnTo>
                <a:close/>
              </a:path>
              <a:path w="2818129" h="347980">
                <a:moveTo>
                  <a:pt x="2808287" y="342900"/>
                </a:moveTo>
                <a:lnTo>
                  <a:pt x="9525" y="342900"/>
                </a:lnTo>
                <a:lnTo>
                  <a:pt x="9525" y="338137"/>
                </a:lnTo>
                <a:lnTo>
                  <a:pt x="2808287" y="338137"/>
                </a:lnTo>
                <a:lnTo>
                  <a:pt x="2808287" y="342900"/>
                </a:lnTo>
                <a:close/>
              </a:path>
              <a:path w="2818129" h="347980">
                <a:moveTo>
                  <a:pt x="2817812" y="342900"/>
                </a:moveTo>
                <a:lnTo>
                  <a:pt x="2808287" y="342900"/>
                </a:lnTo>
                <a:lnTo>
                  <a:pt x="2813050" y="338137"/>
                </a:lnTo>
                <a:lnTo>
                  <a:pt x="2817812" y="338137"/>
                </a:lnTo>
                <a:lnTo>
                  <a:pt x="2817812" y="342900"/>
                </a:lnTo>
                <a:close/>
              </a:path>
            </a:pathLst>
          </a:custGeom>
          <a:solidFill>
            <a:srgbClr val="FF0000"/>
          </a:solidFill>
        </p:spPr>
        <p:txBody>
          <a:bodyPr wrap="square" lIns="0" tIns="0" rIns="0" bIns="0" rtlCol="0"/>
          <a:lstStyle/>
          <a:p>
            <a:endParaRPr/>
          </a:p>
        </p:txBody>
      </p:sp>
      <p:sp>
        <p:nvSpPr>
          <p:cNvPr id="9" name="object 9"/>
          <p:cNvSpPr txBox="1"/>
          <p:nvPr/>
        </p:nvSpPr>
        <p:spPr>
          <a:xfrm>
            <a:off x="73977" y="1369504"/>
            <a:ext cx="8992235" cy="1621790"/>
          </a:xfrm>
          <a:prstGeom prst="rect">
            <a:avLst/>
          </a:prstGeom>
        </p:spPr>
        <p:txBody>
          <a:bodyPr vert="horz" wrap="square" lIns="0" tIns="12065" rIns="0" bIns="0" rtlCol="0">
            <a:spAutoFit/>
          </a:bodyPr>
          <a:lstStyle/>
          <a:p>
            <a:pPr marL="50800" marR="43180" indent="508000" algn="just">
              <a:lnSpc>
                <a:spcPct val="120000"/>
              </a:lnSpc>
              <a:spcBef>
                <a:spcPts val="95"/>
              </a:spcBef>
            </a:pPr>
            <a:r>
              <a:rPr sz="2000" dirty="0">
                <a:latin typeface="黑体"/>
                <a:cs typeface="黑体"/>
              </a:rPr>
              <a:t>混煤品质选取不好时，可能导致</a:t>
            </a:r>
            <a:r>
              <a:rPr sz="2000" spc="-5" dirty="0">
                <a:latin typeface="黑体"/>
                <a:cs typeface="黑体"/>
              </a:rPr>
              <a:t>SO</a:t>
            </a:r>
            <a:r>
              <a:rPr sz="1950" spc="-7" baseline="-17094" dirty="0">
                <a:latin typeface="黑体"/>
                <a:cs typeface="黑体"/>
              </a:rPr>
              <a:t>2</a:t>
            </a:r>
            <a:r>
              <a:rPr sz="2000" dirty="0">
                <a:latin typeface="黑体"/>
                <a:cs typeface="黑体"/>
              </a:rPr>
              <a:t>与</a:t>
            </a:r>
            <a:r>
              <a:rPr sz="2000" spc="-5" dirty="0">
                <a:latin typeface="黑体"/>
                <a:cs typeface="黑体"/>
              </a:rPr>
              <a:t>NOx</a:t>
            </a:r>
            <a:r>
              <a:rPr sz="2000" dirty="0">
                <a:latin typeface="黑体"/>
                <a:cs typeface="黑体"/>
              </a:rPr>
              <a:t>生成量的变化，以及灰尘排放浓</a:t>
            </a:r>
            <a:r>
              <a:rPr sz="2000" spc="5" dirty="0">
                <a:latin typeface="黑体"/>
                <a:cs typeface="黑体"/>
              </a:rPr>
              <a:t>度 </a:t>
            </a:r>
            <a:r>
              <a:rPr sz="2000" dirty="0">
                <a:latin typeface="黑体"/>
                <a:cs typeface="黑体"/>
              </a:rPr>
              <a:t>的变化。此外，当煤灰量增加、灰比电阻升高（灰中铝含量高等）、水分或硫含 量降低均可导致灰尘排放浓度增加，</a:t>
            </a:r>
            <a:r>
              <a:rPr sz="2000" dirty="0">
                <a:solidFill>
                  <a:srgbClr val="FF0000"/>
                </a:solidFill>
                <a:latin typeface="黑体"/>
                <a:cs typeface="黑体"/>
              </a:rPr>
              <a:t>混合不均</a:t>
            </a:r>
            <a:r>
              <a:rPr sz="2000" dirty="0">
                <a:latin typeface="黑体"/>
                <a:cs typeface="黑体"/>
              </a:rPr>
              <a:t>则可导致污染物在一段时间内超</a:t>
            </a:r>
            <a:r>
              <a:rPr sz="2000" spc="5" dirty="0">
                <a:latin typeface="黑体"/>
                <a:cs typeface="黑体"/>
              </a:rPr>
              <a:t>标</a:t>
            </a:r>
            <a:endParaRPr sz="2000">
              <a:latin typeface="黑体"/>
              <a:cs typeface="黑体"/>
            </a:endParaRPr>
          </a:p>
          <a:p>
            <a:pPr>
              <a:lnSpc>
                <a:spcPct val="100000"/>
              </a:lnSpc>
              <a:spcBef>
                <a:spcPts val="25"/>
              </a:spcBef>
            </a:pPr>
            <a:endParaRPr sz="1550">
              <a:latin typeface="黑体"/>
              <a:cs typeface="黑体"/>
            </a:endParaRPr>
          </a:p>
          <a:p>
            <a:pPr marR="207010" algn="ctr">
              <a:lnSpc>
                <a:spcPct val="100000"/>
              </a:lnSpc>
            </a:pPr>
            <a:r>
              <a:rPr sz="1600" dirty="0">
                <a:latin typeface="黑体"/>
                <a:cs typeface="黑体"/>
              </a:rPr>
              <a:t>一维火焰炉燃烧试验结</a:t>
            </a:r>
            <a:r>
              <a:rPr sz="1600" spc="-5" dirty="0">
                <a:latin typeface="黑体"/>
                <a:cs typeface="黑体"/>
              </a:rPr>
              <a:t>果</a:t>
            </a:r>
            <a:endParaRPr sz="1600">
              <a:latin typeface="黑体"/>
              <a:cs typeface="黑体"/>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51019" y="2308605"/>
            <a:ext cx="5927501" cy="5993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04365" y="3006039"/>
            <a:ext cx="5911519" cy="60594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8" name="object 8"/>
          <p:cNvSpPr/>
          <p:nvPr/>
        </p:nvSpPr>
        <p:spPr>
          <a:xfrm>
            <a:off x="1804365" y="3673081"/>
            <a:ext cx="5837593" cy="687514"/>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3991724" y="1674494"/>
            <a:ext cx="2345690" cy="2510790"/>
          </a:xfrm>
          <a:prstGeom prst="rect">
            <a:avLst/>
          </a:prstGeom>
        </p:spPr>
        <p:txBody>
          <a:bodyPr vert="horz" wrap="square" lIns="0" tIns="13335" rIns="0" bIns="0" rtlCol="0">
            <a:spAutoFit/>
          </a:bodyPr>
          <a:lstStyle/>
          <a:p>
            <a:pPr marL="111125">
              <a:lnSpc>
                <a:spcPct val="100000"/>
              </a:lnSpc>
              <a:spcBef>
                <a:spcPts val="105"/>
              </a:spcBef>
            </a:pPr>
            <a:r>
              <a:rPr sz="2000" dirty="0">
                <a:solidFill>
                  <a:srgbClr val="FFFFFF"/>
                </a:solidFill>
                <a:latin typeface="黑体"/>
                <a:cs typeface="黑体"/>
              </a:rPr>
              <a:t>燃料掺烧定</a:t>
            </a:r>
            <a:r>
              <a:rPr sz="2000" spc="5" dirty="0">
                <a:solidFill>
                  <a:srgbClr val="FFFFFF"/>
                </a:solidFill>
                <a:latin typeface="黑体"/>
                <a:cs typeface="黑体"/>
              </a:rPr>
              <a:t>义</a:t>
            </a:r>
            <a:endParaRPr sz="2000">
              <a:latin typeface="黑体"/>
              <a:cs typeface="黑体"/>
            </a:endParaRPr>
          </a:p>
          <a:p>
            <a:pPr marL="12700" marR="510540" indent="34925">
              <a:lnSpc>
                <a:spcPts val="6000"/>
              </a:lnSpc>
              <a:spcBef>
                <a:spcPts val="625"/>
              </a:spcBef>
            </a:pPr>
            <a:r>
              <a:rPr sz="2000" dirty="0">
                <a:solidFill>
                  <a:srgbClr val="FFFFFF"/>
                </a:solidFill>
                <a:latin typeface="黑体"/>
                <a:cs typeface="黑体"/>
              </a:rPr>
              <a:t>燃料指标的计算 掺烧方</a:t>
            </a:r>
            <a:r>
              <a:rPr sz="2000" spc="5" dirty="0">
                <a:solidFill>
                  <a:srgbClr val="FFFFFF"/>
                </a:solidFill>
                <a:latin typeface="黑体"/>
                <a:cs typeface="黑体"/>
              </a:rPr>
              <a:t>式</a:t>
            </a:r>
            <a:endParaRPr sz="2000">
              <a:latin typeface="黑体"/>
              <a:cs typeface="黑体"/>
            </a:endParaRPr>
          </a:p>
          <a:p>
            <a:pPr>
              <a:lnSpc>
                <a:spcPct val="100000"/>
              </a:lnSpc>
              <a:spcBef>
                <a:spcPts val="20"/>
              </a:spcBef>
            </a:pPr>
            <a:endParaRPr sz="1650">
              <a:latin typeface="黑体"/>
              <a:cs typeface="黑体"/>
            </a:endParaRPr>
          </a:p>
          <a:p>
            <a:pPr marL="45720">
              <a:lnSpc>
                <a:spcPct val="100000"/>
              </a:lnSpc>
            </a:pPr>
            <a:r>
              <a:rPr sz="2000" dirty="0">
                <a:solidFill>
                  <a:srgbClr val="FFFFFF"/>
                </a:solidFill>
                <a:latin typeface="黑体"/>
                <a:cs typeface="黑体"/>
              </a:rPr>
              <a:t>常见问题及调整措</a:t>
            </a:r>
            <a:r>
              <a:rPr sz="2000" spc="5" dirty="0">
                <a:solidFill>
                  <a:srgbClr val="FFFFFF"/>
                </a:solidFill>
                <a:latin typeface="黑体"/>
                <a:cs typeface="黑体"/>
              </a:rPr>
              <a:t>施</a:t>
            </a:r>
            <a:endParaRPr sz="2000">
              <a:latin typeface="黑体"/>
              <a:cs typeface="黑体"/>
            </a:endParaRPr>
          </a:p>
        </p:txBody>
      </p:sp>
      <p:sp>
        <p:nvSpPr>
          <p:cNvPr id="10" name="object 10"/>
          <p:cNvSpPr/>
          <p:nvPr/>
        </p:nvSpPr>
        <p:spPr>
          <a:xfrm>
            <a:off x="1789252" y="4495381"/>
            <a:ext cx="5847943" cy="601383"/>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064431" y="4597958"/>
            <a:ext cx="2058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黑体"/>
                <a:cs typeface="黑体"/>
              </a:rPr>
              <a:t>燃料掺烧典型案</a:t>
            </a:r>
            <a:r>
              <a:rPr sz="2000" spc="5" dirty="0">
                <a:solidFill>
                  <a:srgbClr val="FF0000"/>
                </a:solidFill>
                <a:latin typeface="黑体"/>
                <a:cs typeface="黑体"/>
              </a:rPr>
              <a:t>例</a:t>
            </a:r>
            <a:endParaRPr sz="2000">
              <a:latin typeface="黑体"/>
              <a:cs typeface="黑体"/>
            </a:endParaRPr>
          </a:p>
        </p:txBody>
      </p:sp>
      <p:sp>
        <p:nvSpPr>
          <p:cNvPr id="12" name="object 12"/>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3" name="object 13"/>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4" name="object 14"/>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5" name="object 15"/>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6" name="object 16"/>
          <p:cNvSpPr txBox="1"/>
          <p:nvPr/>
        </p:nvSpPr>
        <p:spPr>
          <a:xfrm>
            <a:off x="4025265" y="5366384"/>
            <a:ext cx="788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黑体"/>
                <a:cs typeface="黑体"/>
              </a:rPr>
              <a:t>结束</a:t>
            </a:r>
            <a:r>
              <a:rPr sz="2000" spc="5" dirty="0">
                <a:solidFill>
                  <a:srgbClr val="FFFFFF"/>
                </a:solidFill>
                <a:latin typeface="黑体"/>
                <a:cs typeface="黑体"/>
              </a:rPr>
              <a:t>语</a:t>
            </a:r>
            <a:endParaRPr sz="2000">
              <a:latin typeface="黑体"/>
              <a:cs typeface="黑体"/>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5752" y="1142471"/>
            <a:ext cx="8591550" cy="4854575"/>
          </a:xfrm>
          <a:prstGeom prst="rect">
            <a:avLst/>
          </a:prstGeom>
        </p:spPr>
        <p:txBody>
          <a:bodyPr vert="horz" wrap="square" lIns="0" tIns="211454" rIns="0" bIns="0" rtlCol="0">
            <a:spAutoFit/>
          </a:bodyPr>
          <a:lstStyle/>
          <a:p>
            <a:pPr marL="339090" indent="-301625">
              <a:lnSpc>
                <a:spcPct val="100000"/>
              </a:lnSpc>
              <a:spcBef>
                <a:spcPts val="1664"/>
              </a:spcBef>
              <a:buSzPct val="95833"/>
              <a:buFont typeface="Wingdings"/>
              <a:buChar char=""/>
              <a:tabLst>
                <a:tab pos="339725" algn="l"/>
              </a:tabLst>
            </a:pPr>
            <a:r>
              <a:rPr sz="2400" dirty="0">
                <a:solidFill>
                  <a:srgbClr val="FF0000"/>
                </a:solidFill>
                <a:latin typeface="黑体"/>
                <a:cs typeface="黑体"/>
              </a:rPr>
              <a:t>主要问题</a:t>
            </a:r>
            <a:endParaRPr sz="2400">
              <a:latin typeface="黑体"/>
              <a:cs typeface="黑体"/>
            </a:endParaRPr>
          </a:p>
          <a:p>
            <a:pPr marL="781050" marR="30480" lvl="1" indent="-285750">
              <a:lnSpc>
                <a:spcPct val="150000"/>
              </a:lnSpc>
              <a:spcBef>
                <a:spcPts val="95"/>
              </a:spcBef>
              <a:buFont typeface="Wingdings"/>
              <a:buChar char=""/>
              <a:tabLst>
                <a:tab pos="781050" algn="l"/>
              </a:tabLst>
            </a:pPr>
            <a:r>
              <a:rPr sz="1800" dirty="0">
                <a:solidFill>
                  <a:srgbClr val="03060B"/>
                </a:solidFill>
                <a:latin typeface="黑体"/>
                <a:cs typeface="黑体"/>
              </a:rPr>
              <a:t>难燃的高硫贫煤着火速度慢、燃烧行程长，煤粉气流易在水冷壁附近形成贴壁 燃烧，析出的H</a:t>
            </a:r>
            <a:r>
              <a:rPr sz="1725" baseline="-16908" dirty="0">
                <a:solidFill>
                  <a:srgbClr val="03060B"/>
                </a:solidFill>
                <a:latin typeface="黑体"/>
                <a:cs typeface="黑体"/>
              </a:rPr>
              <a:t>2</a:t>
            </a:r>
            <a:r>
              <a:rPr sz="1800" dirty="0">
                <a:solidFill>
                  <a:srgbClr val="03060B"/>
                </a:solidFill>
                <a:latin typeface="黑体"/>
                <a:cs typeface="黑体"/>
              </a:rPr>
              <a:t>S气体容易对水冷壁造成高温腐蚀。</a:t>
            </a:r>
            <a:endParaRPr sz="1800">
              <a:latin typeface="黑体"/>
              <a:cs typeface="黑体"/>
            </a:endParaRPr>
          </a:p>
          <a:p>
            <a:pPr marL="781050" marR="30480" lvl="1" indent="-285750">
              <a:lnSpc>
                <a:spcPct val="150000"/>
              </a:lnSpc>
              <a:buFont typeface="Wingdings"/>
              <a:buChar char=""/>
              <a:tabLst>
                <a:tab pos="781050" algn="l"/>
              </a:tabLst>
            </a:pPr>
            <a:r>
              <a:rPr sz="1800" dirty="0">
                <a:solidFill>
                  <a:srgbClr val="03060B"/>
                </a:solidFill>
                <a:latin typeface="黑体"/>
                <a:cs typeface="黑体"/>
              </a:rPr>
              <a:t>易燃的高硫烟煤虽然燃烧特性较好，但在低氮燃烧条件下容易在主燃烧器区和 还原区形成较强的还原性气氛，同样会生成H</a:t>
            </a:r>
            <a:r>
              <a:rPr sz="1725" baseline="-16908" dirty="0">
                <a:solidFill>
                  <a:srgbClr val="03060B"/>
                </a:solidFill>
                <a:latin typeface="黑体"/>
                <a:cs typeface="黑体"/>
              </a:rPr>
              <a:t>2</a:t>
            </a:r>
            <a:r>
              <a:rPr sz="1800" dirty="0">
                <a:solidFill>
                  <a:srgbClr val="03060B"/>
                </a:solidFill>
                <a:latin typeface="黑体"/>
                <a:cs typeface="黑体"/>
              </a:rPr>
              <a:t>S气体对水冷壁造成高温腐蚀。</a:t>
            </a:r>
            <a:endParaRPr sz="1800">
              <a:latin typeface="黑体"/>
              <a:cs typeface="黑体"/>
            </a:endParaRPr>
          </a:p>
          <a:p>
            <a:pPr marL="339090" indent="-301625">
              <a:lnSpc>
                <a:spcPct val="100000"/>
              </a:lnSpc>
              <a:spcBef>
                <a:spcPts val="1345"/>
              </a:spcBef>
              <a:buSzPct val="95833"/>
              <a:buFont typeface="Wingdings"/>
              <a:buChar char=""/>
              <a:tabLst>
                <a:tab pos="339725" algn="l"/>
              </a:tabLst>
            </a:pPr>
            <a:r>
              <a:rPr sz="2400" dirty="0">
                <a:solidFill>
                  <a:srgbClr val="FF0000"/>
                </a:solidFill>
                <a:latin typeface="黑体"/>
                <a:cs typeface="黑体"/>
              </a:rPr>
              <a:t>解决方案</a:t>
            </a:r>
            <a:endParaRPr sz="2400">
              <a:latin typeface="黑体"/>
              <a:cs typeface="黑体"/>
            </a:endParaRPr>
          </a:p>
          <a:p>
            <a:pPr marL="495300">
              <a:lnSpc>
                <a:spcPct val="100000"/>
              </a:lnSpc>
              <a:spcBef>
                <a:spcPts val="1175"/>
              </a:spcBef>
            </a:pPr>
            <a:r>
              <a:rPr sz="1800" dirty="0">
                <a:solidFill>
                  <a:srgbClr val="03060B"/>
                </a:solidFill>
                <a:latin typeface="黑体"/>
                <a:cs typeface="黑体"/>
              </a:rPr>
              <a:t>减轻锅炉水冷壁高温腐蚀、提高运行安全性，主要思路有三种：</a:t>
            </a:r>
            <a:endParaRPr sz="1800">
              <a:latin typeface="黑体"/>
              <a:cs typeface="黑体"/>
            </a:endParaRPr>
          </a:p>
          <a:p>
            <a:pPr marL="781050" marR="30480" indent="-285750">
              <a:lnSpc>
                <a:spcPct val="150000"/>
              </a:lnSpc>
              <a:buFont typeface="Wingdings"/>
              <a:buChar char=""/>
              <a:tabLst>
                <a:tab pos="781050" algn="l"/>
              </a:tabLst>
            </a:pPr>
            <a:r>
              <a:rPr sz="1800" dirty="0">
                <a:solidFill>
                  <a:srgbClr val="1F487C"/>
                </a:solidFill>
                <a:latin typeface="黑体"/>
                <a:cs typeface="黑体"/>
              </a:rPr>
              <a:t>燃烧调整：直流燃烧器适当提高一次风速和周界风量，旋流燃烧器降低靠两侧 墙燃烧器的旋流强度</a:t>
            </a:r>
            <a:endParaRPr sz="1800">
              <a:latin typeface="黑体"/>
              <a:cs typeface="黑体"/>
            </a:endParaRPr>
          </a:p>
          <a:p>
            <a:pPr marL="781050" indent="-285750">
              <a:lnSpc>
                <a:spcPct val="100000"/>
              </a:lnSpc>
              <a:spcBef>
                <a:spcPts val="1080"/>
              </a:spcBef>
              <a:buFont typeface="Wingdings"/>
              <a:buChar char=""/>
              <a:tabLst>
                <a:tab pos="781050" algn="l"/>
              </a:tabLst>
            </a:pPr>
            <a:r>
              <a:rPr sz="1800" dirty="0">
                <a:solidFill>
                  <a:srgbClr val="1F487C"/>
                </a:solidFill>
                <a:latin typeface="黑体"/>
                <a:cs typeface="黑体"/>
              </a:rPr>
              <a:t>配煤掺烧：确定安全的入炉煤硫含量</a:t>
            </a:r>
            <a:endParaRPr sz="1800">
              <a:latin typeface="黑体"/>
              <a:cs typeface="黑体"/>
            </a:endParaRPr>
          </a:p>
          <a:p>
            <a:pPr marL="781050" indent="-285750">
              <a:lnSpc>
                <a:spcPct val="100000"/>
              </a:lnSpc>
              <a:spcBef>
                <a:spcPts val="1080"/>
              </a:spcBef>
              <a:buFont typeface="Wingdings"/>
              <a:buChar char=""/>
              <a:tabLst>
                <a:tab pos="781050" algn="l"/>
              </a:tabLst>
            </a:pPr>
            <a:r>
              <a:rPr sz="1800" dirty="0">
                <a:solidFill>
                  <a:srgbClr val="1F487C"/>
                </a:solidFill>
                <a:latin typeface="黑体"/>
                <a:cs typeface="黑体"/>
              </a:rPr>
              <a:t>设备改造：水冷壁喷涂和贴壁风改造</a:t>
            </a:r>
            <a:endParaRPr sz="1800">
              <a:latin typeface="黑体"/>
              <a:cs typeface="黑体"/>
            </a:endParaRPr>
          </a:p>
        </p:txBody>
      </p:sp>
      <p:sp>
        <p:nvSpPr>
          <p:cNvPr id="3" name="object 3"/>
          <p:cNvSpPr/>
          <p:nvPr/>
        </p:nvSpPr>
        <p:spPr>
          <a:xfrm>
            <a:off x="0" y="53975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187700" y="680720"/>
            <a:ext cx="2768600" cy="391160"/>
          </a:xfrm>
          <a:prstGeom prst="rect">
            <a:avLst/>
          </a:prstGeom>
        </p:spPr>
        <p:txBody>
          <a:bodyPr vert="horz" wrap="square" lIns="0" tIns="12700" rIns="0" bIns="0" rtlCol="0">
            <a:spAutoFit/>
          </a:bodyPr>
          <a:lstStyle/>
          <a:p>
            <a:pPr marL="12700">
              <a:lnSpc>
                <a:spcPct val="100000"/>
              </a:lnSpc>
              <a:spcBef>
                <a:spcPts val="100"/>
              </a:spcBef>
            </a:pPr>
            <a:r>
              <a:rPr sz="2400" dirty="0"/>
              <a:t>燃煤锅炉掺烧高硫煤</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2730500" y="680720"/>
            <a:ext cx="3683000" cy="391160"/>
          </a:xfrm>
          <a:prstGeom prst="rect">
            <a:avLst/>
          </a:prstGeom>
        </p:spPr>
        <p:txBody>
          <a:bodyPr vert="horz" wrap="square" lIns="0" tIns="12700" rIns="0" bIns="0" rtlCol="0">
            <a:spAutoFit/>
          </a:bodyPr>
          <a:lstStyle/>
          <a:p>
            <a:pPr marL="12700">
              <a:lnSpc>
                <a:spcPct val="100000"/>
              </a:lnSpc>
              <a:spcBef>
                <a:spcPts val="100"/>
              </a:spcBef>
            </a:pPr>
            <a:r>
              <a:rPr sz="2400" dirty="0"/>
              <a:t>电站锅炉燃料耦合掺烧定义</a:t>
            </a:r>
            <a:endParaRPr sz="2400"/>
          </a:p>
        </p:txBody>
      </p:sp>
      <p:sp>
        <p:nvSpPr>
          <p:cNvPr id="4" name="object 4"/>
          <p:cNvSpPr/>
          <p:nvPr/>
        </p:nvSpPr>
        <p:spPr>
          <a:xfrm>
            <a:off x="461962" y="1354137"/>
            <a:ext cx="8220075" cy="4692650"/>
          </a:xfrm>
          <a:custGeom>
            <a:avLst/>
            <a:gdLst/>
            <a:ahLst/>
            <a:cxnLst/>
            <a:rect l="l" t="t" r="r" b="b"/>
            <a:pathLst>
              <a:path w="8220075" h="4692650">
                <a:moveTo>
                  <a:pt x="8220075" y="4692650"/>
                </a:moveTo>
                <a:lnTo>
                  <a:pt x="0" y="4692650"/>
                </a:lnTo>
                <a:lnTo>
                  <a:pt x="0" y="0"/>
                </a:lnTo>
                <a:lnTo>
                  <a:pt x="8220075" y="0"/>
                </a:lnTo>
                <a:lnTo>
                  <a:pt x="8220075" y="6350"/>
                </a:lnTo>
                <a:lnTo>
                  <a:pt x="12700" y="6350"/>
                </a:lnTo>
                <a:lnTo>
                  <a:pt x="6350" y="12700"/>
                </a:lnTo>
                <a:lnTo>
                  <a:pt x="12700" y="12700"/>
                </a:lnTo>
                <a:lnTo>
                  <a:pt x="12700" y="4679950"/>
                </a:lnTo>
                <a:lnTo>
                  <a:pt x="6350" y="4679950"/>
                </a:lnTo>
                <a:lnTo>
                  <a:pt x="12700" y="4686300"/>
                </a:lnTo>
                <a:lnTo>
                  <a:pt x="8220075" y="4686300"/>
                </a:lnTo>
                <a:lnTo>
                  <a:pt x="8220075" y="4692650"/>
                </a:lnTo>
                <a:close/>
              </a:path>
              <a:path w="8220075" h="4692650">
                <a:moveTo>
                  <a:pt x="12700" y="12700"/>
                </a:moveTo>
                <a:lnTo>
                  <a:pt x="6350" y="12700"/>
                </a:lnTo>
                <a:lnTo>
                  <a:pt x="12700" y="6350"/>
                </a:lnTo>
                <a:lnTo>
                  <a:pt x="12700" y="12700"/>
                </a:lnTo>
                <a:close/>
              </a:path>
              <a:path w="8220075" h="4692650">
                <a:moveTo>
                  <a:pt x="8207375" y="12700"/>
                </a:moveTo>
                <a:lnTo>
                  <a:pt x="12700" y="12700"/>
                </a:lnTo>
                <a:lnTo>
                  <a:pt x="12700" y="6350"/>
                </a:lnTo>
                <a:lnTo>
                  <a:pt x="8207375" y="6350"/>
                </a:lnTo>
                <a:lnTo>
                  <a:pt x="8207375" y="12700"/>
                </a:lnTo>
                <a:close/>
              </a:path>
              <a:path w="8220075" h="4692650">
                <a:moveTo>
                  <a:pt x="8207375" y="4686300"/>
                </a:moveTo>
                <a:lnTo>
                  <a:pt x="8207375" y="6350"/>
                </a:lnTo>
                <a:lnTo>
                  <a:pt x="8213725" y="12700"/>
                </a:lnTo>
                <a:lnTo>
                  <a:pt x="8220075" y="12700"/>
                </a:lnTo>
                <a:lnTo>
                  <a:pt x="8220075" y="4679950"/>
                </a:lnTo>
                <a:lnTo>
                  <a:pt x="8213725" y="4679950"/>
                </a:lnTo>
                <a:lnTo>
                  <a:pt x="8207375" y="4686300"/>
                </a:lnTo>
                <a:close/>
              </a:path>
              <a:path w="8220075" h="4692650">
                <a:moveTo>
                  <a:pt x="8220075" y="12700"/>
                </a:moveTo>
                <a:lnTo>
                  <a:pt x="8213725" y="12700"/>
                </a:lnTo>
                <a:lnTo>
                  <a:pt x="8207375" y="6350"/>
                </a:lnTo>
                <a:lnTo>
                  <a:pt x="8220075" y="6350"/>
                </a:lnTo>
                <a:lnTo>
                  <a:pt x="8220075" y="12700"/>
                </a:lnTo>
                <a:close/>
              </a:path>
              <a:path w="8220075" h="4692650">
                <a:moveTo>
                  <a:pt x="12700" y="4686300"/>
                </a:moveTo>
                <a:lnTo>
                  <a:pt x="6350" y="4679950"/>
                </a:lnTo>
                <a:lnTo>
                  <a:pt x="12700" y="4679950"/>
                </a:lnTo>
                <a:lnTo>
                  <a:pt x="12700" y="4686300"/>
                </a:lnTo>
                <a:close/>
              </a:path>
              <a:path w="8220075" h="4692650">
                <a:moveTo>
                  <a:pt x="8207375" y="4686300"/>
                </a:moveTo>
                <a:lnTo>
                  <a:pt x="12700" y="4686300"/>
                </a:lnTo>
                <a:lnTo>
                  <a:pt x="12700" y="4679950"/>
                </a:lnTo>
                <a:lnTo>
                  <a:pt x="8207375" y="4679950"/>
                </a:lnTo>
                <a:lnTo>
                  <a:pt x="8207375" y="4686300"/>
                </a:lnTo>
                <a:close/>
              </a:path>
              <a:path w="8220075" h="4692650">
                <a:moveTo>
                  <a:pt x="8220075" y="4686300"/>
                </a:moveTo>
                <a:lnTo>
                  <a:pt x="8207375" y="4686300"/>
                </a:lnTo>
                <a:lnTo>
                  <a:pt x="8213725" y="4679950"/>
                </a:lnTo>
                <a:lnTo>
                  <a:pt x="8220075" y="4679950"/>
                </a:lnTo>
                <a:lnTo>
                  <a:pt x="8220075" y="4686300"/>
                </a:lnTo>
                <a:close/>
              </a:path>
            </a:pathLst>
          </a:custGeom>
          <a:solidFill>
            <a:srgbClr val="7BDB05">
              <a:alpha val="98799"/>
            </a:srgbClr>
          </a:solidFill>
        </p:spPr>
        <p:txBody>
          <a:bodyPr wrap="square" lIns="0" tIns="0" rIns="0" bIns="0" rtlCol="0"/>
          <a:lstStyle/>
          <a:p>
            <a:endParaRPr/>
          </a:p>
        </p:txBody>
      </p:sp>
      <p:sp>
        <p:nvSpPr>
          <p:cNvPr id="5" name="object 5"/>
          <p:cNvSpPr txBox="1"/>
          <p:nvPr/>
        </p:nvSpPr>
        <p:spPr>
          <a:xfrm>
            <a:off x="547052" y="1354264"/>
            <a:ext cx="7988934" cy="4201160"/>
          </a:xfrm>
          <a:prstGeom prst="rect">
            <a:avLst/>
          </a:prstGeom>
        </p:spPr>
        <p:txBody>
          <a:bodyPr vert="horz" wrap="square" lIns="0" tIns="165100" rIns="0" bIns="0" rtlCol="0">
            <a:spAutoFit/>
          </a:bodyPr>
          <a:lstStyle/>
          <a:p>
            <a:pPr marL="355600" indent="-342900" algn="just">
              <a:lnSpc>
                <a:spcPct val="100000"/>
              </a:lnSpc>
              <a:spcBef>
                <a:spcPts val="1300"/>
              </a:spcBef>
              <a:buFont typeface="Wingdings"/>
              <a:buChar char=""/>
              <a:tabLst>
                <a:tab pos="355600" algn="l"/>
              </a:tabLst>
            </a:pPr>
            <a:r>
              <a:rPr sz="2000" dirty="0">
                <a:latin typeface="黑体"/>
                <a:cs typeface="黑体"/>
              </a:rPr>
              <a:t>传统意义上的电站锅炉燃料掺烧主要指的是燃煤掺烧，是将不同类</a:t>
            </a:r>
            <a:r>
              <a:rPr sz="2000" spc="5" dirty="0">
                <a:latin typeface="黑体"/>
                <a:cs typeface="黑体"/>
              </a:rPr>
              <a:t>型</a:t>
            </a:r>
            <a:endParaRPr sz="2000" dirty="0">
              <a:latin typeface="黑体"/>
              <a:cs typeface="黑体"/>
            </a:endParaRPr>
          </a:p>
          <a:p>
            <a:pPr marL="355600" marR="5080" algn="just">
              <a:lnSpc>
                <a:spcPct val="150000"/>
              </a:lnSpc>
            </a:pPr>
            <a:r>
              <a:rPr sz="2000" dirty="0">
                <a:latin typeface="黑体"/>
                <a:cs typeface="黑体"/>
              </a:rPr>
              <a:t>、不同品质的动力煤按科学比例掺配的过程，通过燃料掺烧改变入炉 燃料的化学组成、物理特性和燃烧特性，实现燃料互补，使入炉燃料 满足锅炉设备及辅机的要求</a:t>
            </a:r>
            <a:r>
              <a:rPr sz="2000" spc="5" dirty="0">
                <a:latin typeface="黑体"/>
                <a:cs typeface="黑体"/>
              </a:rPr>
              <a:t>。</a:t>
            </a:r>
            <a:endParaRPr sz="2000" dirty="0">
              <a:latin typeface="黑体"/>
              <a:cs typeface="黑体"/>
            </a:endParaRPr>
          </a:p>
          <a:p>
            <a:pPr marL="355600" marR="5080" indent="-342900" algn="just">
              <a:lnSpc>
                <a:spcPct val="150000"/>
              </a:lnSpc>
              <a:spcBef>
                <a:spcPts val="480"/>
              </a:spcBef>
              <a:buFont typeface="Wingdings"/>
              <a:buChar char=""/>
              <a:tabLst>
                <a:tab pos="355600" algn="l"/>
              </a:tabLst>
            </a:pPr>
            <a:r>
              <a:rPr sz="2000" dirty="0">
                <a:latin typeface="黑体"/>
                <a:cs typeface="黑体"/>
              </a:rPr>
              <a:t>电站锅炉进行燃煤掺烧主要是我国煤炭资源分布不均、种类繁多（动 力煤中烟煤、无烟煤、褐煤、贫煤均大量使用），煤炭供应市场受国 内和国际双重影响，动力用煤价格波动大。火力发电企业普遍盈利困 难，降低燃煤采购成本是绝大部分火力发电企业降本增效的主要手</a:t>
            </a:r>
            <a:r>
              <a:rPr sz="2000" spc="5" dirty="0">
                <a:latin typeface="黑体"/>
                <a:cs typeface="黑体"/>
              </a:rPr>
              <a:t>段</a:t>
            </a:r>
            <a:endParaRPr sz="2000" dirty="0">
              <a:latin typeface="黑体"/>
              <a:cs typeface="黑体"/>
            </a:endParaRPr>
          </a:p>
          <a:p>
            <a:pPr marL="355600">
              <a:lnSpc>
                <a:spcPct val="100000"/>
              </a:lnSpc>
              <a:spcBef>
                <a:spcPts val="1200"/>
              </a:spcBef>
            </a:pPr>
            <a:r>
              <a:rPr sz="2000" dirty="0">
                <a:latin typeface="黑体"/>
                <a:cs typeface="黑体"/>
              </a:rPr>
              <a:t>，很少有电厂能燃用设计煤，基本都主动或被动地要进行燃煤掺烧</a:t>
            </a:r>
            <a:r>
              <a:rPr sz="2000" spc="5" dirty="0">
                <a:latin typeface="黑体"/>
                <a:cs typeface="黑体"/>
              </a:rPr>
              <a:t>。</a:t>
            </a:r>
            <a:endParaRPr sz="2000" dirty="0">
              <a:latin typeface="黑体"/>
              <a:cs typeface="黑体"/>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039" y="1542732"/>
            <a:ext cx="7480934" cy="3865879"/>
          </a:xfrm>
          <a:prstGeom prst="rect">
            <a:avLst/>
          </a:prstGeom>
        </p:spPr>
        <p:txBody>
          <a:bodyPr vert="horz" wrap="square" lIns="0" tIns="12700" rIns="0" bIns="0" rtlCol="0">
            <a:spAutoFit/>
          </a:bodyPr>
          <a:lstStyle/>
          <a:p>
            <a:pPr marL="38100" marR="30480" algn="just">
              <a:lnSpc>
                <a:spcPct val="150000"/>
              </a:lnSpc>
              <a:spcBef>
                <a:spcPts val="100"/>
              </a:spcBef>
              <a:buSzPct val="95833"/>
              <a:buFont typeface="Wingdings"/>
              <a:buChar char=""/>
              <a:tabLst>
                <a:tab pos="281305" algn="l"/>
              </a:tabLst>
            </a:pPr>
            <a:r>
              <a:rPr sz="2400" dirty="0">
                <a:solidFill>
                  <a:srgbClr val="03060B"/>
                </a:solidFill>
                <a:latin typeface="黑体"/>
                <a:cs typeface="黑体"/>
              </a:rPr>
              <a:t>某电厂300MW贫煤切圆燃烧锅炉掺烧St,d为1.8%左右的 高硫煤，因高温腐蚀问题，水冷壁曾换管四百多根，给 电厂造成较大损失。</a:t>
            </a:r>
            <a:endParaRPr sz="2400">
              <a:latin typeface="黑体"/>
              <a:cs typeface="黑体"/>
            </a:endParaRPr>
          </a:p>
          <a:p>
            <a:pPr marL="38100" marR="120650">
              <a:lnSpc>
                <a:spcPct val="150000"/>
              </a:lnSpc>
              <a:buSzPct val="95833"/>
              <a:buFont typeface="Wingdings"/>
              <a:buChar char=""/>
              <a:tabLst>
                <a:tab pos="281305" algn="l"/>
              </a:tabLst>
            </a:pPr>
            <a:r>
              <a:rPr sz="2400" dirty="0">
                <a:solidFill>
                  <a:srgbClr val="03060B"/>
                </a:solidFill>
                <a:latin typeface="黑体"/>
                <a:cs typeface="黑体"/>
              </a:rPr>
              <a:t>为解决该问题，进行了燃烧调整试验，期间通过提高 一次风量、降低煤粉细度、提高周界风门开度、实行均 等配风等手段，大幅度降低了水冷壁贴壁气氛中的H</a:t>
            </a:r>
            <a:r>
              <a:rPr sz="2325" baseline="-17921" dirty="0">
                <a:solidFill>
                  <a:srgbClr val="03060B"/>
                </a:solidFill>
                <a:latin typeface="黑体"/>
                <a:cs typeface="黑体"/>
              </a:rPr>
              <a:t>2</a:t>
            </a:r>
            <a:r>
              <a:rPr sz="2400" dirty="0">
                <a:solidFill>
                  <a:srgbClr val="03060B"/>
                </a:solidFill>
                <a:latin typeface="黑体"/>
                <a:cs typeface="黑体"/>
              </a:rPr>
              <a:t>S  含量，消除了水冷壁高温腐蚀风险。</a:t>
            </a:r>
            <a:endParaRPr sz="2400">
              <a:latin typeface="黑体"/>
              <a:cs typeface="黑体"/>
            </a:endParaRPr>
          </a:p>
        </p:txBody>
      </p:sp>
      <p:sp>
        <p:nvSpPr>
          <p:cNvPr id="3" name="object 3"/>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692400" y="784225"/>
            <a:ext cx="3758565" cy="451484"/>
          </a:xfrm>
          <a:prstGeom prst="rect">
            <a:avLst/>
          </a:prstGeom>
        </p:spPr>
        <p:txBody>
          <a:bodyPr vert="horz" wrap="square" lIns="0" tIns="12065" rIns="0" bIns="0" rtlCol="0">
            <a:spAutoFit/>
          </a:bodyPr>
          <a:lstStyle/>
          <a:p>
            <a:pPr marL="12700">
              <a:lnSpc>
                <a:spcPct val="100000"/>
              </a:lnSpc>
              <a:spcBef>
                <a:spcPts val="95"/>
              </a:spcBef>
            </a:pPr>
            <a:r>
              <a:rPr sz="2800" dirty="0"/>
              <a:t>案例</a:t>
            </a:r>
            <a:r>
              <a:rPr sz="2800" spc="-5" dirty="0"/>
              <a:t>1</a:t>
            </a:r>
            <a:r>
              <a:rPr sz="2800" dirty="0"/>
              <a:t>——燃烧调整优</a:t>
            </a:r>
            <a:r>
              <a:rPr sz="2800" spc="-5" dirty="0"/>
              <a:t>化</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7552" y="1708276"/>
            <a:ext cx="7696834" cy="3683000"/>
          </a:xfrm>
          <a:prstGeom prst="rect">
            <a:avLst/>
          </a:prstGeom>
        </p:spPr>
        <p:txBody>
          <a:bodyPr vert="horz" wrap="square" lIns="0" tIns="12700" rIns="0" bIns="0" rtlCol="0">
            <a:spAutoFit/>
          </a:bodyPr>
          <a:lstStyle/>
          <a:p>
            <a:pPr marL="38100" marR="74930" algn="just">
              <a:lnSpc>
                <a:spcPct val="150000"/>
              </a:lnSpc>
              <a:spcBef>
                <a:spcPts val="100"/>
              </a:spcBef>
              <a:buSzPct val="95000"/>
              <a:buFont typeface="Wingdings"/>
              <a:buChar char=""/>
              <a:tabLst>
                <a:tab pos="241300" algn="l"/>
              </a:tabLst>
            </a:pPr>
            <a:r>
              <a:rPr sz="2000" spc="-5" dirty="0">
                <a:solidFill>
                  <a:srgbClr val="03060B"/>
                </a:solidFill>
                <a:latin typeface="黑体"/>
                <a:cs typeface="黑体"/>
              </a:rPr>
              <a:t>榆能横山电厂1000MW高效超超临界前后墙对冲燃烧锅炉掺烧St,d</a:t>
            </a:r>
            <a:r>
              <a:rPr sz="2000" dirty="0">
                <a:solidFill>
                  <a:srgbClr val="03060B"/>
                </a:solidFill>
                <a:latin typeface="黑体"/>
                <a:cs typeface="黑体"/>
              </a:rPr>
              <a:t>为  </a:t>
            </a:r>
            <a:r>
              <a:rPr sz="2000" spc="-5" dirty="0">
                <a:solidFill>
                  <a:srgbClr val="03060B"/>
                </a:solidFill>
                <a:latin typeface="黑体"/>
                <a:cs typeface="黑体"/>
              </a:rPr>
              <a:t>2.2-2.7%左右的高硫煤，NOx设计值为160mg/Nm</a:t>
            </a:r>
            <a:r>
              <a:rPr sz="1950" spc="-7" baseline="21367" dirty="0">
                <a:solidFill>
                  <a:srgbClr val="03060B"/>
                </a:solidFill>
                <a:latin typeface="黑体"/>
                <a:cs typeface="黑体"/>
              </a:rPr>
              <a:t>3</a:t>
            </a:r>
            <a:r>
              <a:rPr sz="2000" dirty="0">
                <a:solidFill>
                  <a:srgbClr val="03060B"/>
                </a:solidFill>
                <a:latin typeface="黑体"/>
                <a:cs typeface="黑体"/>
              </a:rPr>
              <a:t>，存在较高的水冷壁 高温腐蚀风险</a:t>
            </a:r>
            <a:r>
              <a:rPr sz="2000" spc="5" dirty="0">
                <a:solidFill>
                  <a:srgbClr val="03060B"/>
                </a:solidFill>
                <a:latin typeface="黑体"/>
                <a:cs typeface="黑体"/>
              </a:rPr>
              <a:t>。</a:t>
            </a:r>
            <a:endParaRPr sz="2000">
              <a:latin typeface="黑体"/>
              <a:cs typeface="黑体"/>
            </a:endParaRPr>
          </a:p>
          <a:p>
            <a:pPr marL="38100" marR="30480" algn="just">
              <a:lnSpc>
                <a:spcPct val="150000"/>
              </a:lnSpc>
              <a:buSzPct val="95000"/>
              <a:buFont typeface="Wingdings"/>
              <a:buChar char=""/>
              <a:tabLst>
                <a:tab pos="241300" algn="l"/>
              </a:tabLst>
            </a:pPr>
            <a:r>
              <a:rPr sz="2000" dirty="0">
                <a:solidFill>
                  <a:srgbClr val="03060B"/>
                </a:solidFill>
                <a:latin typeface="黑体"/>
                <a:cs typeface="黑体"/>
              </a:rPr>
              <a:t>为提高运行安全性，进行了燃烧调整试验，通过调平一次风速和</a:t>
            </a:r>
            <a:r>
              <a:rPr sz="2000" spc="5" dirty="0">
                <a:solidFill>
                  <a:srgbClr val="03060B"/>
                </a:solidFill>
                <a:latin typeface="黑体"/>
                <a:cs typeface="黑体"/>
              </a:rPr>
              <a:t>煤 </a:t>
            </a:r>
            <a:r>
              <a:rPr sz="2000" dirty="0">
                <a:solidFill>
                  <a:srgbClr val="03060B"/>
                </a:solidFill>
                <a:latin typeface="黑体"/>
                <a:cs typeface="黑体"/>
              </a:rPr>
              <a:t>粉浓度、降低靠近两侧墙燃烧器外二次风旋流强度、全开贴壁风门等 手段，改善了水冷壁贴壁气氛，降低了水冷壁高温腐蚀风险</a:t>
            </a:r>
            <a:r>
              <a:rPr sz="2000" spc="5" dirty="0">
                <a:solidFill>
                  <a:srgbClr val="03060B"/>
                </a:solidFill>
                <a:latin typeface="黑体"/>
                <a:cs typeface="黑体"/>
              </a:rPr>
              <a:t>。</a:t>
            </a:r>
            <a:endParaRPr sz="2000">
              <a:latin typeface="黑体"/>
              <a:cs typeface="黑体"/>
            </a:endParaRPr>
          </a:p>
          <a:p>
            <a:pPr marL="38100" marR="82550">
              <a:lnSpc>
                <a:spcPct val="150000"/>
              </a:lnSpc>
              <a:buSzPct val="95000"/>
              <a:buFont typeface="Wingdings"/>
              <a:buChar char=""/>
              <a:tabLst>
                <a:tab pos="241300" algn="l"/>
              </a:tabLst>
            </a:pPr>
            <a:r>
              <a:rPr sz="2000" dirty="0">
                <a:solidFill>
                  <a:srgbClr val="03060B"/>
                </a:solidFill>
                <a:latin typeface="黑体"/>
                <a:cs typeface="黑体"/>
              </a:rPr>
              <a:t>此外，电厂对中上层燃烧器区、还原区至折焰角下部的水冷壁均进 行了防高温腐蚀喷涂</a:t>
            </a:r>
            <a:r>
              <a:rPr sz="2000" spc="5" dirty="0">
                <a:solidFill>
                  <a:srgbClr val="03060B"/>
                </a:solidFill>
                <a:latin typeface="黑体"/>
                <a:cs typeface="黑体"/>
              </a:rPr>
              <a:t>。</a:t>
            </a:r>
            <a:endParaRPr sz="2000">
              <a:latin typeface="黑体"/>
              <a:cs typeface="黑体"/>
            </a:endParaRPr>
          </a:p>
        </p:txBody>
      </p:sp>
      <p:sp>
        <p:nvSpPr>
          <p:cNvPr id="3" name="object 3"/>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070100" y="784225"/>
            <a:ext cx="5003165" cy="451484"/>
          </a:xfrm>
          <a:prstGeom prst="rect">
            <a:avLst/>
          </a:prstGeom>
        </p:spPr>
        <p:txBody>
          <a:bodyPr vert="horz" wrap="square" lIns="0" tIns="12065" rIns="0" bIns="0" rtlCol="0">
            <a:spAutoFit/>
          </a:bodyPr>
          <a:lstStyle/>
          <a:p>
            <a:pPr marL="12700">
              <a:lnSpc>
                <a:spcPct val="100000"/>
              </a:lnSpc>
              <a:spcBef>
                <a:spcPts val="95"/>
              </a:spcBef>
            </a:pPr>
            <a:r>
              <a:rPr sz="2800" dirty="0"/>
              <a:t>案例</a:t>
            </a:r>
            <a:r>
              <a:rPr sz="2800" spc="-5" dirty="0"/>
              <a:t>2</a:t>
            </a:r>
            <a:r>
              <a:rPr sz="2800" dirty="0"/>
              <a:t>——燃烧优化</a:t>
            </a:r>
            <a:r>
              <a:rPr sz="2800" spc="-5" dirty="0"/>
              <a:t>+</a:t>
            </a:r>
            <a:r>
              <a:rPr sz="2800" dirty="0"/>
              <a:t>防腐蚀喷</a:t>
            </a:r>
            <a:r>
              <a:rPr sz="2800" spc="-5" dirty="0"/>
              <a:t>涂</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638175"/>
          </a:xfrm>
          <a:custGeom>
            <a:avLst/>
            <a:gdLst/>
            <a:ahLst/>
            <a:cxnLst/>
            <a:rect l="l" t="t" r="r" b="b"/>
            <a:pathLst>
              <a:path w="9144000" h="638175">
                <a:moveTo>
                  <a:pt x="0" y="0"/>
                </a:moveTo>
                <a:lnTo>
                  <a:pt x="9144000" y="0"/>
                </a:lnTo>
                <a:lnTo>
                  <a:pt x="9144000" y="638175"/>
                </a:lnTo>
                <a:lnTo>
                  <a:pt x="0" y="638175"/>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2950210" y="708659"/>
            <a:ext cx="3242945" cy="391160"/>
          </a:xfrm>
          <a:prstGeom prst="rect">
            <a:avLst/>
          </a:prstGeom>
        </p:spPr>
        <p:txBody>
          <a:bodyPr vert="horz" wrap="square" lIns="0" tIns="12700" rIns="0" bIns="0" rtlCol="0">
            <a:spAutoFit/>
          </a:bodyPr>
          <a:lstStyle/>
          <a:p>
            <a:pPr marL="12700">
              <a:lnSpc>
                <a:spcPct val="100000"/>
              </a:lnSpc>
              <a:spcBef>
                <a:spcPts val="100"/>
              </a:spcBef>
            </a:pPr>
            <a:r>
              <a:rPr sz="2400" dirty="0"/>
              <a:t>案例</a:t>
            </a:r>
            <a:r>
              <a:rPr sz="2400" dirty="0">
                <a:latin typeface="Arial"/>
                <a:cs typeface="Arial"/>
              </a:rPr>
              <a:t>3——</a:t>
            </a:r>
            <a:r>
              <a:rPr sz="2400" dirty="0"/>
              <a:t>设备优化改造</a:t>
            </a:r>
            <a:endParaRPr sz="2400">
              <a:latin typeface="Arial"/>
              <a:cs typeface="Arial"/>
            </a:endParaRPr>
          </a:p>
        </p:txBody>
      </p:sp>
      <p:sp>
        <p:nvSpPr>
          <p:cNvPr id="4" name="object 4"/>
          <p:cNvSpPr/>
          <p:nvPr/>
        </p:nvSpPr>
        <p:spPr>
          <a:xfrm>
            <a:off x="166687" y="1541462"/>
            <a:ext cx="2878455" cy="4254500"/>
          </a:xfrm>
          <a:custGeom>
            <a:avLst/>
            <a:gdLst/>
            <a:ahLst/>
            <a:cxnLst/>
            <a:rect l="l" t="t" r="r" b="b"/>
            <a:pathLst>
              <a:path w="2878455" h="4254500">
                <a:moveTo>
                  <a:pt x="2512110" y="12700"/>
                </a:moveTo>
                <a:lnTo>
                  <a:pt x="366331" y="12700"/>
                </a:lnTo>
                <a:lnTo>
                  <a:pt x="377774" y="0"/>
                </a:lnTo>
                <a:lnTo>
                  <a:pt x="2500363" y="0"/>
                </a:lnTo>
                <a:lnTo>
                  <a:pt x="2512110" y="12700"/>
                </a:lnTo>
                <a:close/>
              </a:path>
              <a:path w="2878455" h="4254500">
                <a:moveTo>
                  <a:pt x="2546680" y="25400"/>
                </a:moveTo>
                <a:lnTo>
                  <a:pt x="331749" y="25400"/>
                </a:lnTo>
                <a:lnTo>
                  <a:pt x="343154" y="12700"/>
                </a:lnTo>
                <a:lnTo>
                  <a:pt x="2535288" y="12700"/>
                </a:lnTo>
                <a:lnTo>
                  <a:pt x="2546680" y="25400"/>
                </a:lnTo>
                <a:close/>
              </a:path>
              <a:path w="2878455" h="4254500">
                <a:moveTo>
                  <a:pt x="372351" y="38100"/>
                </a:moveTo>
                <a:lnTo>
                  <a:pt x="298284" y="38100"/>
                </a:lnTo>
                <a:lnTo>
                  <a:pt x="309308" y="25400"/>
                </a:lnTo>
                <a:lnTo>
                  <a:pt x="383794" y="25400"/>
                </a:lnTo>
                <a:lnTo>
                  <a:pt x="372351" y="38100"/>
                </a:lnTo>
                <a:close/>
              </a:path>
              <a:path w="2878455" h="4254500">
                <a:moveTo>
                  <a:pt x="2580132" y="38100"/>
                </a:moveTo>
                <a:lnTo>
                  <a:pt x="2505786" y="38100"/>
                </a:lnTo>
                <a:lnTo>
                  <a:pt x="2494343" y="25400"/>
                </a:lnTo>
                <a:lnTo>
                  <a:pt x="2569121" y="25400"/>
                </a:lnTo>
                <a:lnTo>
                  <a:pt x="2580132" y="38100"/>
                </a:lnTo>
                <a:close/>
              </a:path>
              <a:path w="2878455" h="4254500">
                <a:moveTo>
                  <a:pt x="328904" y="50800"/>
                </a:moveTo>
                <a:lnTo>
                  <a:pt x="266052" y="50800"/>
                </a:lnTo>
                <a:lnTo>
                  <a:pt x="276656" y="38100"/>
                </a:lnTo>
                <a:lnTo>
                  <a:pt x="339890" y="38100"/>
                </a:lnTo>
                <a:lnTo>
                  <a:pt x="328904" y="50800"/>
                </a:lnTo>
                <a:close/>
              </a:path>
              <a:path w="2878455" h="4254500">
                <a:moveTo>
                  <a:pt x="2612351" y="50800"/>
                </a:moveTo>
                <a:lnTo>
                  <a:pt x="2549232" y="50800"/>
                </a:lnTo>
                <a:lnTo>
                  <a:pt x="2538247" y="38100"/>
                </a:lnTo>
                <a:lnTo>
                  <a:pt x="2601760" y="38100"/>
                </a:lnTo>
                <a:lnTo>
                  <a:pt x="2612351" y="50800"/>
                </a:lnTo>
                <a:close/>
              </a:path>
              <a:path w="2878455" h="4254500">
                <a:moveTo>
                  <a:pt x="297586" y="63500"/>
                </a:moveTo>
                <a:lnTo>
                  <a:pt x="245300" y="63500"/>
                </a:lnTo>
                <a:lnTo>
                  <a:pt x="255600" y="50800"/>
                </a:lnTo>
                <a:lnTo>
                  <a:pt x="308178" y="50800"/>
                </a:lnTo>
                <a:lnTo>
                  <a:pt x="297586" y="63500"/>
                </a:lnTo>
                <a:close/>
              </a:path>
              <a:path w="2878455" h="4254500">
                <a:moveTo>
                  <a:pt x="2633103" y="63500"/>
                </a:moveTo>
                <a:lnTo>
                  <a:pt x="2580551" y="63500"/>
                </a:lnTo>
                <a:lnTo>
                  <a:pt x="2569959" y="50800"/>
                </a:lnTo>
                <a:lnTo>
                  <a:pt x="2622804" y="50800"/>
                </a:lnTo>
                <a:lnTo>
                  <a:pt x="2633103" y="63500"/>
                </a:lnTo>
                <a:close/>
              </a:path>
              <a:path w="2878455" h="4254500">
                <a:moveTo>
                  <a:pt x="267462" y="76200"/>
                </a:moveTo>
                <a:lnTo>
                  <a:pt x="225171" y="76200"/>
                </a:lnTo>
                <a:lnTo>
                  <a:pt x="235153" y="63500"/>
                </a:lnTo>
                <a:lnTo>
                  <a:pt x="277634" y="63500"/>
                </a:lnTo>
                <a:lnTo>
                  <a:pt x="267462" y="76200"/>
                </a:lnTo>
                <a:close/>
              </a:path>
              <a:path w="2878455" h="4254500">
                <a:moveTo>
                  <a:pt x="2653220" y="76200"/>
                </a:moveTo>
                <a:lnTo>
                  <a:pt x="2610675" y="76200"/>
                </a:lnTo>
                <a:lnTo>
                  <a:pt x="2600502" y="63500"/>
                </a:lnTo>
                <a:lnTo>
                  <a:pt x="2643238" y="63500"/>
                </a:lnTo>
                <a:lnTo>
                  <a:pt x="2653220" y="76200"/>
                </a:lnTo>
                <a:close/>
              </a:path>
              <a:path w="2878455" h="4254500">
                <a:moveTo>
                  <a:pt x="248081" y="88900"/>
                </a:moveTo>
                <a:lnTo>
                  <a:pt x="205689" y="88900"/>
                </a:lnTo>
                <a:lnTo>
                  <a:pt x="215341" y="76200"/>
                </a:lnTo>
                <a:lnTo>
                  <a:pt x="257962" y="76200"/>
                </a:lnTo>
                <a:lnTo>
                  <a:pt x="248081" y="88900"/>
                </a:lnTo>
                <a:close/>
              </a:path>
              <a:path w="2878455" h="4254500">
                <a:moveTo>
                  <a:pt x="2672702" y="88900"/>
                </a:moveTo>
                <a:lnTo>
                  <a:pt x="2630055" y="88900"/>
                </a:lnTo>
                <a:lnTo>
                  <a:pt x="2620175" y="76200"/>
                </a:lnTo>
                <a:lnTo>
                  <a:pt x="2663050" y="76200"/>
                </a:lnTo>
                <a:lnTo>
                  <a:pt x="2672702" y="88900"/>
                </a:lnTo>
                <a:close/>
              </a:path>
              <a:path w="2878455" h="4254500">
                <a:moveTo>
                  <a:pt x="229311" y="101600"/>
                </a:moveTo>
                <a:lnTo>
                  <a:pt x="186893" y="101600"/>
                </a:lnTo>
                <a:lnTo>
                  <a:pt x="196202" y="88900"/>
                </a:lnTo>
                <a:lnTo>
                  <a:pt x="238874" y="88900"/>
                </a:lnTo>
                <a:lnTo>
                  <a:pt x="229311" y="101600"/>
                </a:lnTo>
                <a:close/>
              </a:path>
              <a:path w="2878455" h="4254500">
                <a:moveTo>
                  <a:pt x="2691485" y="101600"/>
                </a:moveTo>
                <a:lnTo>
                  <a:pt x="2648826" y="101600"/>
                </a:lnTo>
                <a:lnTo>
                  <a:pt x="2639263" y="88900"/>
                </a:lnTo>
                <a:lnTo>
                  <a:pt x="2682176" y="88900"/>
                </a:lnTo>
                <a:lnTo>
                  <a:pt x="2691485" y="101600"/>
                </a:lnTo>
                <a:close/>
              </a:path>
              <a:path w="2878455" h="4254500">
                <a:moveTo>
                  <a:pt x="211175" y="114300"/>
                </a:moveTo>
                <a:lnTo>
                  <a:pt x="168808" y="114300"/>
                </a:lnTo>
                <a:lnTo>
                  <a:pt x="177761" y="101600"/>
                </a:lnTo>
                <a:lnTo>
                  <a:pt x="220408" y="101600"/>
                </a:lnTo>
                <a:lnTo>
                  <a:pt x="211175" y="114300"/>
                </a:lnTo>
                <a:close/>
              </a:path>
              <a:path w="2878455" h="4254500">
                <a:moveTo>
                  <a:pt x="2709557" y="114300"/>
                </a:moveTo>
                <a:lnTo>
                  <a:pt x="2666961" y="114300"/>
                </a:lnTo>
                <a:lnTo>
                  <a:pt x="2657729" y="101600"/>
                </a:lnTo>
                <a:lnTo>
                  <a:pt x="2700616" y="101600"/>
                </a:lnTo>
                <a:lnTo>
                  <a:pt x="2709557" y="114300"/>
                </a:lnTo>
                <a:close/>
              </a:path>
              <a:path w="2878455" h="4254500">
                <a:moveTo>
                  <a:pt x="176898" y="139700"/>
                </a:moveTo>
                <a:lnTo>
                  <a:pt x="143090" y="139700"/>
                </a:lnTo>
                <a:lnTo>
                  <a:pt x="151244" y="127000"/>
                </a:lnTo>
                <a:lnTo>
                  <a:pt x="160045" y="114300"/>
                </a:lnTo>
                <a:lnTo>
                  <a:pt x="202590" y="114300"/>
                </a:lnTo>
                <a:lnTo>
                  <a:pt x="193687" y="127000"/>
                </a:lnTo>
                <a:lnTo>
                  <a:pt x="185432" y="127000"/>
                </a:lnTo>
                <a:lnTo>
                  <a:pt x="176898" y="139700"/>
                </a:lnTo>
                <a:close/>
              </a:path>
              <a:path w="2878455" h="4254500">
                <a:moveTo>
                  <a:pt x="2735262" y="139700"/>
                </a:moveTo>
                <a:lnTo>
                  <a:pt x="2701239" y="139700"/>
                </a:lnTo>
                <a:lnTo>
                  <a:pt x="2692704" y="127000"/>
                </a:lnTo>
                <a:lnTo>
                  <a:pt x="2684449" y="127000"/>
                </a:lnTo>
                <a:lnTo>
                  <a:pt x="2675547" y="114300"/>
                </a:lnTo>
                <a:lnTo>
                  <a:pt x="2718320" y="114300"/>
                </a:lnTo>
                <a:lnTo>
                  <a:pt x="2726893" y="127000"/>
                </a:lnTo>
                <a:lnTo>
                  <a:pt x="2735262" y="139700"/>
                </a:lnTo>
                <a:close/>
              </a:path>
              <a:path w="2878455" h="4254500">
                <a:moveTo>
                  <a:pt x="153073" y="165100"/>
                </a:moveTo>
                <a:lnTo>
                  <a:pt x="119138" y="165100"/>
                </a:lnTo>
                <a:lnTo>
                  <a:pt x="126923" y="152400"/>
                </a:lnTo>
                <a:lnTo>
                  <a:pt x="134899" y="139700"/>
                </a:lnTo>
                <a:lnTo>
                  <a:pt x="177126" y="139700"/>
                </a:lnTo>
                <a:lnTo>
                  <a:pt x="168770" y="152400"/>
                </a:lnTo>
                <a:lnTo>
                  <a:pt x="161048" y="152400"/>
                </a:lnTo>
                <a:lnTo>
                  <a:pt x="153073" y="165100"/>
                </a:lnTo>
                <a:close/>
              </a:path>
              <a:path w="2878455" h="4254500">
                <a:moveTo>
                  <a:pt x="2759189" y="165100"/>
                </a:moveTo>
                <a:lnTo>
                  <a:pt x="2725064" y="165100"/>
                </a:lnTo>
                <a:lnTo>
                  <a:pt x="2717088" y="152400"/>
                </a:lnTo>
                <a:lnTo>
                  <a:pt x="2709367" y="152400"/>
                </a:lnTo>
                <a:lnTo>
                  <a:pt x="2701010" y="139700"/>
                </a:lnTo>
                <a:lnTo>
                  <a:pt x="2743441" y="139700"/>
                </a:lnTo>
                <a:lnTo>
                  <a:pt x="2751416" y="152400"/>
                </a:lnTo>
                <a:lnTo>
                  <a:pt x="2759189" y="165100"/>
                </a:lnTo>
                <a:close/>
              </a:path>
              <a:path w="2878455" h="4254500">
                <a:moveTo>
                  <a:pt x="117233" y="203200"/>
                </a:moveTo>
                <a:lnTo>
                  <a:pt x="90157" y="203200"/>
                </a:lnTo>
                <a:lnTo>
                  <a:pt x="97078" y="190500"/>
                </a:lnTo>
                <a:lnTo>
                  <a:pt x="104216" y="177800"/>
                </a:lnTo>
                <a:lnTo>
                  <a:pt x="111569" y="165100"/>
                </a:lnTo>
                <a:lnTo>
                  <a:pt x="145719" y="165100"/>
                </a:lnTo>
                <a:lnTo>
                  <a:pt x="138137" y="177800"/>
                </a:lnTo>
                <a:lnTo>
                  <a:pt x="138341" y="177800"/>
                </a:lnTo>
                <a:lnTo>
                  <a:pt x="130975" y="190500"/>
                </a:lnTo>
                <a:lnTo>
                  <a:pt x="124193" y="190500"/>
                </a:lnTo>
                <a:lnTo>
                  <a:pt x="117233" y="203200"/>
                </a:lnTo>
                <a:close/>
              </a:path>
              <a:path w="2878455" h="4254500">
                <a:moveTo>
                  <a:pt x="2788158" y="203200"/>
                </a:moveTo>
                <a:lnTo>
                  <a:pt x="2760903" y="203200"/>
                </a:lnTo>
                <a:lnTo>
                  <a:pt x="2753944" y="190500"/>
                </a:lnTo>
                <a:lnTo>
                  <a:pt x="2747162" y="190500"/>
                </a:lnTo>
                <a:lnTo>
                  <a:pt x="2739796" y="177800"/>
                </a:lnTo>
                <a:lnTo>
                  <a:pt x="2739999" y="177800"/>
                </a:lnTo>
                <a:lnTo>
                  <a:pt x="2732417" y="165100"/>
                </a:lnTo>
                <a:lnTo>
                  <a:pt x="2766758" y="165100"/>
                </a:lnTo>
                <a:lnTo>
                  <a:pt x="2774111" y="177800"/>
                </a:lnTo>
                <a:lnTo>
                  <a:pt x="2781236" y="190500"/>
                </a:lnTo>
                <a:lnTo>
                  <a:pt x="2788158" y="203200"/>
                </a:lnTo>
                <a:close/>
              </a:path>
              <a:path w="2878455" h="4254500">
                <a:moveTo>
                  <a:pt x="86626" y="254000"/>
                </a:moveTo>
                <a:lnTo>
                  <a:pt x="59004" y="254000"/>
                </a:lnTo>
                <a:lnTo>
                  <a:pt x="64757" y="241300"/>
                </a:lnTo>
                <a:lnTo>
                  <a:pt x="70764" y="228600"/>
                </a:lnTo>
                <a:lnTo>
                  <a:pt x="77000" y="215900"/>
                </a:lnTo>
                <a:lnTo>
                  <a:pt x="83464" y="203200"/>
                </a:lnTo>
                <a:lnTo>
                  <a:pt x="117424" y="203200"/>
                </a:lnTo>
                <a:lnTo>
                  <a:pt x="110680" y="215900"/>
                </a:lnTo>
                <a:lnTo>
                  <a:pt x="110858" y="215900"/>
                </a:lnTo>
                <a:lnTo>
                  <a:pt x="104343" y="228600"/>
                </a:lnTo>
                <a:lnTo>
                  <a:pt x="98374" y="228600"/>
                </a:lnTo>
                <a:lnTo>
                  <a:pt x="92303" y="241300"/>
                </a:lnTo>
                <a:lnTo>
                  <a:pt x="92468" y="241300"/>
                </a:lnTo>
                <a:lnTo>
                  <a:pt x="86626" y="254000"/>
                </a:lnTo>
                <a:close/>
              </a:path>
              <a:path w="2878455" h="4254500">
                <a:moveTo>
                  <a:pt x="2819285" y="254000"/>
                </a:moveTo>
                <a:lnTo>
                  <a:pt x="2791510" y="254000"/>
                </a:lnTo>
                <a:lnTo>
                  <a:pt x="2785668" y="241300"/>
                </a:lnTo>
                <a:lnTo>
                  <a:pt x="2785833" y="241300"/>
                </a:lnTo>
                <a:lnTo>
                  <a:pt x="2779763" y="228600"/>
                </a:lnTo>
                <a:lnTo>
                  <a:pt x="2773794" y="228600"/>
                </a:lnTo>
                <a:lnTo>
                  <a:pt x="2767279" y="215900"/>
                </a:lnTo>
                <a:lnTo>
                  <a:pt x="2767457" y="215900"/>
                </a:lnTo>
                <a:lnTo>
                  <a:pt x="2760713" y="203200"/>
                </a:lnTo>
                <a:lnTo>
                  <a:pt x="2794838" y="203200"/>
                </a:lnTo>
                <a:lnTo>
                  <a:pt x="2801302" y="215900"/>
                </a:lnTo>
                <a:lnTo>
                  <a:pt x="2807538" y="228600"/>
                </a:lnTo>
                <a:lnTo>
                  <a:pt x="2813532" y="241300"/>
                </a:lnTo>
                <a:lnTo>
                  <a:pt x="2819285" y="254000"/>
                </a:lnTo>
                <a:close/>
              </a:path>
              <a:path w="2878455" h="4254500">
                <a:moveTo>
                  <a:pt x="49657" y="330200"/>
                </a:moveTo>
                <a:lnTo>
                  <a:pt x="25704" y="330200"/>
                </a:lnTo>
                <a:lnTo>
                  <a:pt x="29679" y="317500"/>
                </a:lnTo>
                <a:lnTo>
                  <a:pt x="43192" y="279400"/>
                </a:lnTo>
                <a:lnTo>
                  <a:pt x="53479" y="254000"/>
                </a:lnTo>
                <a:lnTo>
                  <a:pt x="86779" y="254000"/>
                </a:lnTo>
                <a:lnTo>
                  <a:pt x="81178" y="266700"/>
                </a:lnTo>
                <a:lnTo>
                  <a:pt x="76085" y="266700"/>
                </a:lnTo>
                <a:lnTo>
                  <a:pt x="70954" y="279400"/>
                </a:lnTo>
                <a:lnTo>
                  <a:pt x="71094" y="279400"/>
                </a:lnTo>
                <a:lnTo>
                  <a:pt x="66205" y="292100"/>
                </a:lnTo>
                <a:lnTo>
                  <a:pt x="61696" y="304800"/>
                </a:lnTo>
                <a:lnTo>
                  <a:pt x="57442" y="317500"/>
                </a:lnTo>
                <a:lnTo>
                  <a:pt x="53530" y="317500"/>
                </a:lnTo>
                <a:lnTo>
                  <a:pt x="49657" y="330200"/>
                </a:lnTo>
                <a:close/>
              </a:path>
              <a:path w="2878455" h="4254500">
                <a:moveTo>
                  <a:pt x="2856230" y="342900"/>
                </a:moveTo>
                <a:lnTo>
                  <a:pt x="2831985" y="342900"/>
                </a:lnTo>
                <a:lnTo>
                  <a:pt x="2828378" y="330200"/>
                </a:lnTo>
                <a:lnTo>
                  <a:pt x="2824607" y="317500"/>
                </a:lnTo>
                <a:lnTo>
                  <a:pt x="2820695" y="317500"/>
                </a:lnTo>
                <a:lnTo>
                  <a:pt x="2816313" y="304800"/>
                </a:lnTo>
                <a:lnTo>
                  <a:pt x="2811805" y="292100"/>
                </a:lnTo>
                <a:lnTo>
                  <a:pt x="2811932" y="292100"/>
                </a:lnTo>
                <a:lnTo>
                  <a:pt x="2807042" y="279400"/>
                </a:lnTo>
                <a:lnTo>
                  <a:pt x="2807182" y="279400"/>
                </a:lnTo>
                <a:lnTo>
                  <a:pt x="2802051" y="266700"/>
                </a:lnTo>
                <a:lnTo>
                  <a:pt x="2796971" y="266700"/>
                </a:lnTo>
                <a:lnTo>
                  <a:pt x="2791358" y="254000"/>
                </a:lnTo>
                <a:lnTo>
                  <a:pt x="2824797" y="254000"/>
                </a:lnTo>
                <a:lnTo>
                  <a:pt x="2830055" y="266700"/>
                </a:lnTo>
                <a:lnTo>
                  <a:pt x="2844330" y="304800"/>
                </a:lnTo>
                <a:lnTo>
                  <a:pt x="2852534" y="330200"/>
                </a:lnTo>
                <a:lnTo>
                  <a:pt x="2856230" y="342900"/>
                </a:lnTo>
                <a:close/>
              </a:path>
              <a:path w="2878455" h="4254500">
                <a:moveTo>
                  <a:pt x="61823" y="3949700"/>
                </a:moveTo>
                <a:lnTo>
                  <a:pt x="33807" y="3949700"/>
                </a:lnTo>
                <a:lnTo>
                  <a:pt x="29679" y="3937000"/>
                </a:lnTo>
                <a:lnTo>
                  <a:pt x="18478" y="3898900"/>
                </a:lnTo>
                <a:lnTo>
                  <a:pt x="9893" y="3860800"/>
                </a:lnTo>
                <a:lnTo>
                  <a:pt x="3898" y="3822700"/>
                </a:lnTo>
                <a:lnTo>
                  <a:pt x="622" y="3784600"/>
                </a:lnTo>
                <a:lnTo>
                  <a:pt x="0" y="3759200"/>
                </a:lnTo>
                <a:lnTo>
                  <a:pt x="0" y="482600"/>
                </a:lnTo>
                <a:lnTo>
                  <a:pt x="1435" y="444500"/>
                </a:lnTo>
                <a:lnTo>
                  <a:pt x="5651" y="406400"/>
                </a:lnTo>
                <a:lnTo>
                  <a:pt x="12534" y="368300"/>
                </a:lnTo>
                <a:lnTo>
                  <a:pt x="21996" y="330200"/>
                </a:lnTo>
                <a:lnTo>
                  <a:pt x="49758" y="330200"/>
                </a:lnTo>
                <a:lnTo>
                  <a:pt x="46151" y="342900"/>
                </a:lnTo>
                <a:lnTo>
                  <a:pt x="42913" y="355600"/>
                </a:lnTo>
                <a:lnTo>
                  <a:pt x="39928" y="368300"/>
                </a:lnTo>
                <a:lnTo>
                  <a:pt x="37211" y="381000"/>
                </a:lnTo>
                <a:lnTo>
                  <a:pt x="34772" y="393700"/>
                </a:lnTo>
                <a:lnTo>
                  <a:pt x="32651" y="393700"/>
                </a:lnTo>
                <a:lnTo>
                  <a:pt x="30708" y="406400"/>
                </a:lnTo>
                <a:lnTo>
                  <a:pt x="29095" y="419100"/>
                </a:lnTo>
                <a:lnTo>
                  <a:pt x="27774" y="431800"/>
                </a:lnTo>
                <a:lnTo>
                  <a:pt x="26733" y="444500"/>
                </a:lnTo>
                <a:lnTo>
                  <a:pt x="25996" y="457200"/>
                </a:lnTo>
                <a:lnTo>
                  <a:pt x="25552" y="469900"/>
                </a:lnTo>
                <a:lnTo>
                  <a:pt x="25400" y="482600"/>
                </a:lnTo>
                <a:lnTo>
                  <a:pt x="25400" y="3759200"/>
                </a:lnTo>
                <a:lnTo>
                  <a:pt x="25552" y="3771900"/>
                </a:lnTo>
                <a:lnTo>
                  <a:pt x="26009" y="3784600"/>
                </a:lnTo>
                <a:lnTo>
                  <a:pt x="26758" y="3797300"/>
                </a:lnTo>
                <a:lnTo>
                  <a:pt x="27800" y="3810000"/>
                </a:lnTo>
                <a:lnTo>
                  <a:pt x="29133" y="3822700"/>
                </a:lnTo>
                <a:lnTo>
                  <a:pt x="30759" y="3835400"/>
                </a:lnTo>
                <a:lnTo>
                  <a:pt x="32651" y="3848100"/>
                </a:lnTo>
                <a:lnTo>
                  <a:pt x="34836" y="3860800"/>
                </a:lnTo>
                <a:lnTo>
                  <a:pt x="37287" y="3873500"/>
                </a:lnTo>
                <a:lnTo>
                  <a:pt x="40004" y="3886200"/>
                </a:lnTo>
                <a:lnTo>
                  <a:pt x="42913" y="3886200"/>
                </a:lnTo>
                <a:lnTo>
                  <a:pt x="46253" y="3898900"/>
                </a:lnTo>
                <a:lnTo>
                  <a:pt x="49758" y="3911600"/>
                </a:lnTo>
                <a:lnTo>
                  <a:pt x="53530" y="3924300"/>
                </a:lnTo>
                <a:lnTo>
                  <a:pt x="57556" y="3937000"/>
                </a:lnTo>
                <a:lnTo>
                  <a:pt x="61823" y="3949700"/>
                </a:lnTo>
                <a:close/>
              </a:path>
              <a:path w="2878455" h="4254500">
                <a:moveTo>
                  <a:pt x="2844215" y="3949700"/>
                </a:moveTo>
                <a:lnTo>
                  <a:pt x="2816313" y="3949700"/>
                </a:lnTo>
                <a:lnTo>
                  <a:pt x="2820695" y="3937000"/>
                </a:lnTo>
                <a:lnTo>
                  <a:pt x="2824721" y="3924300"/>
                </a:lnTo>
                <a:lnTo>
                  <a:pt x="2828480" y="3911600"/>
                </a:lnTo>
                <a:lnTo>
                  <a:pt x="2831985" y="3898900"/>
                </a:lnTo>
                <a:lnTo>
                  <a:pt x="2835224" y="3886200"/>
                </a:lnTo>
                <a:lnTo>
                  <a:pt x="2838132" y="3886200"/>
                </a:lnTo>
                <a:lnTo>
                  <a:pt x="2840926" y="3873500"/>
                </a:lnTo>
                <a:lnTo>
                  <a:pt x="2843364" y="3860800"/>
                </a:lnTo>
                <a:lnTo>
                  <a:pt x="2845536" y="3848100"/>
                </a:lnTo>
                <a:lnTo>
                  <a:pt x="2847428" y="3835400"/>
                </a:lnTo>
                <a:lnTo>
                  <a:pt x="2849041" y="3822700"/>
                </a:lnTo>
                <a:lnTo>
                  <a:pt x="2850362" y="3810000"/>
                </a:lnTo>
                <a:lnTo>
                  <a:pt x="2851404" y="3797300"/>
                </a:lnTo>
                <a:lnTo>
                  <a:pt x="2852140" y="3784600"/>
                </a:lnTo>
                <a:lnTo>
                  <a:pt x="2852585" y="3771900"/>
                </a:lnTo>
                <a:lnTo>
                  <a:pt x="2852737" y="3759200"/>
                </a:lnTo>
                <a:lnTo>
                  <a:pt x="2852737" y="482600"/>
                </a:lnTo>
                <a:lnTo>
                  <a:pt x="2852585" y="469900"/>
                </a:lnTo>
                <a:lnTo>
                  <a:pt x="2852127" y="457200"/>
                </a:lnTo>
                <a:lnTo>
                  <a:pt x="2851378" y="444500"/>
                </a:lnTo>
                <a:lnTo>
                  <a:pt x="2850337" y="431800"/>
                </a:lnTo>
                <a:lnTo>
                  <a:pt x="2849003" y="419100"/>
                </a:lnTo>
                <a:lnTo>
                  <a:pt x="2847378" y="406400"/>
                </a:lnTo>
                <a:lnTo>
                  <a:pt x="2845485" y="393700"/>
                </a:lnTo>
                <a:lnTo>
                  <a:pt x="2843364" y="393700"/>
                </a:lnTo>
                <a:lnTo>
                  <a:pt x="2840850" y="381000"/>
                </a:lnTo>
                <a:lnTo>
                  <a:pt x="2838132" y="368300"/>
                </a:lnTo>
                <a:lnTo>
                  <a:pt x="2835135" y="355600"/>
                </a:lnTo>
                <a:lnTo>
                  <a:pt x="2831884" y="342900"/>
                </a:lnTo>
                <a:lnTo>
                  <a:pt x="2859659" y="342900"/>
                </a:lnTo>
                <a:lnTo>
                  <a:pt x="2868256" y="381000"/>
                </a:lnTo>
                <a:lnTo>
                  <a:pt x="2874238" y="419100"/>
                </a:lnTo>
                <a:lnTo>
                  <a:pt x="2877515" y="457200"/>
                </a:lnTo>
                <a:lnTo>
                  <a:pt x="2878137" y="482600"/>
                </a:lnTo>
                <a:lnTo>
                  <a:pt x="2878137" y="3759200"/>
                </a:lnTo>
                <a:lnTo>
                  <a:pt x="2876702" y="3797300"/>
                </a:lnTo>
                <a:lnTo>
                  <a:pt x="2872486" y="3835400"/>
                </a:lnTo>
                <a:lnTo>
                  <a:pt x="2865602" y="3873500"/>
                </a:lnTo>
                <a:lnTo>
                  <a:pt x="2856141" y="3911600"/>
                </a:lnTo>
                <a:lnTo>
                  <a:pt x="2848457" y="3937000"/>
                </a:lnTo>
                <a:lnTo>
                  <a:pt x="2844215" y="3949700"/>
                </a:lnTo>
                <a:close/>
              </a:path>
              <a:path w="2878455" h="4254500">
                <a:moveTo>
                  <a:pt x="98374" y="4013200"/>
                </a:moveTo>
                <a:lnTo>
                  <a:pt x="64604" y="4013200"/>
                </a:lnTo>
                <a:lnTo>
                  <a:pt x="58851" y="4000500"/>
                </a:lnTo>
                <a:lnTo>
                  <a:pt x="53339" y="3987800"/>
                </a:lnTo>
                <a:lnTo>
                  <a:pt x="48082" y="3975100"/>
                </a:lnTo>
                <a:lnTo>
                  <a:pt x="43065" y="3962400"/>
                </a:lnTo>
                <a:lnTo>
                  <a:pt x="38303" y="3949700"/>
                </a:lnTo>
                <a:lnTo>
                  <a:pt x="66205" y="3949700"/>
                </a:lnTo>
                <a:lnTo>
                  <a:pt x="71094" y="3962400"/>
                </a:lnTo>
                <a:lnTo>
                  <a:pt x="70954" y="3962400"/>
                </a:lnTo>
                <a:lnTo>
                  <a:pt x="76085" y="3975100"/>
                </a:lnTo>
                <a:lnTo>
                  <a:pt x="75946" y="3975100"/>
                </a:lnTo>
                <a:lnTo>
                  <a:pt x="81318" y="3987800"/>
                </a:lnTo>
                <a:lnTo>
                  <a:pt x="81178" y="3987800"/>
                </a:lnTo>
                <a:lnTo>
                  <a:pt x="86779" y="4000500"/>
                </a:lnTo>
                <a:lnTo>
                  <a:pt x="92303" y="4000500"/>
                </a:lnTo>
                <a:lnTo>
                  <a:pt x="98374" y="4013200"/>
                </a:lnTo>
                <a:close/>
              </a:path>
              <a:path w="2878455" h="4254500">
                <a:moveTo>
                  <a:pt x="2813380" y="4013200"/>
                </a:moveTo>
                <a:lnTo>
                  <a:pt x="2779763" y="4013200"/>
                </a:lnTo>
                <a:lnTo>
                  <a:pt x="2785833" y="4000500"/>
                </a:lnTo>
                <a:lnTo>
                  <a:pt x="2791358" y="4000500"/>
                </a:lnTo>
                <a:lnTo>
                  <a:pt x="2796971" y="3987800"/>
                </a:lnTo>
                <a:lnTo>
                  <a:pt x="2796819" y="3987800"/>
                </a:lnTo>
                <a:lnTo>
                  <a:pt x="2802191" y="3975100"/>
                </a:lnTo>
                <a:lnTo>
                  <a:pt x="2802051" y="3975100"/>
                </a:lnTo>
                <a:lnTo>
                  <a:pt x="2807182" y="3962400"/>
                </a:lnTo>
                <a:lnTo>
                  <a:pt x="2807042" y="3962400"/>
                </a:lnTo>
                <a:lnTo>
                  <a:pt x="2811932" y="3949700"/>
                </a:lnTo>
                <a:lnTo>
                  <a:pt x="2839707" y="3949700"/>
                </a:lnTo>
                <a:lnTo>
                  <a:pt x="2834944" y="3962400"/>
                </a:lnTo>
                <a:lnTo>
                  <a:pt x="2829928" y="3975100"/>
                </a:lnTo>
                <a:lnTo>
                  <a:pt x="2824657" y="3987800"/>
                </a:lnTo>
                <a:lnTo>
                  <a:pt x="2819133" y="4000500"/>
                </a:lnTo>
                <a:lnTo>
                  <a:pt x="2813380" y="4013200"/>
                </a:lnTo>
                <a:close/>
              </a:path>
              <a:path w="2878455" h="4254500">
                <a:moveTo>
                  <a:pt x="124193" y="4051300"/>
                </a:moveTo>
                <a:lnTo>
                  <a:pt x="89979" y="4051300"/>
                </a:lnTo>
                <a:lnTo>
                  <a:pt x="83299" y="4038600"/>
                </a:lnTo>
                <a:lnTo>
                  <a:pt x="76835" y="4025900"/>
                </a:lnTo>
                <a:lnTo>
                  <a:pt x="70599" y="4013200"/>
                </a:lnTo>
                <a:lnTo>
                  <a:pt x="98209" y="4013200"/>
                </a:lnTo>
                <a:lnTo>
                  <a:pt x="104508" y="4025900"/>
                </a:lnTo>
                <a:lnTo>
                  <a:pt x="104343" y="4025900"/>
                </a:lnTo>
                <a:lnTo>
                  <a:pt x="110858" y="4038600"/>
                </a:lnTo>
                <a:lnTo>
                  <a:pt x="117233" y="4038600"/>
                </a:lnTo>
                <a:lnTo>
                  <a:pt x="124193" y="4051300"/>
                </a:lnTo>
                <a:close/>
              </a:path>
              <a:path w="2878455" h="4254500">
                <a:moveTo>
                  <a:pt x="2787980" y="4051300"/>
                </a:moveTo>
                <a:lnTo>
                  <a:pt x="2753944" y="4051300"/>
                </a:lnTo>
                <a:lnTo>
                  <a:pt x="2760903" y="4038600"/>
                </a:lnTo>
                <a:lnTo>
                  <a:pt x="2767279" y="4038600"/>
                </a:lnTo>
                <a:lnTo>
                  <a:pt x="2773794" y="4025900"/>
                </a:lnTo>
                <a:lnTo>
                  <a:pt x="2773629" y="4025900"/>
                </a:lnTo>
                <a:lnTo>
                  <a:pt x="2779928" y="4013200"/>
                </a:lnTo>
                <a:lnTo>
                  <a:pt x="2807373" y="4013200"/>
                </a:lnTo>
                <a:lnTo>
                  <a:pt x="2801137" y="4025900"/>
                </a:lnTo>
                <a:lnTo>
                  <a:pt x="2794673" y="4038600"/>
                </a:lnTo>
                <a:lnTo>
                  <a:pt x="2787980" y="4051300"/>
                </a:lnTo>
                <a:close/>
              </a:path>
              <a:path w="2878455" h="4254500">
                <a:moveTo>
                  <a:pt x="153289" y="4089400"/>
                </a:moveTo>
                <a:lnTo>
                  <a:pt x="118948" y="4089400"/>
                </a:lnTo>
                <a:lnTo>
                  <a:pt x="111379" y="4076700"/>
                </a:lnTo>
                <a:lnTo>
                  <a:pt x="104025" y="4064000"/>
                </a:lnTo>
                <a:lnTo>
                  <a:pt x="96900" y="4051300"/>
                </a:lnTo>
                <a:lnTo>
                  <a:pt x="124002" y="4051300"/>
                </a:lnTo>
                <a:lnTo>
                  <a:pt x="131165" y="4064000"/>
                </a:lnTo>
                <a:lnTo>
                  <a:pt x="138137" y="4064000"/>
                </a:lnTo>
                <a:lnTo>
                  <a:pt x="145719" y="4076700"/>
                </a:lnTo>
                <a:lnTo>
                  <a:pt x="145516" y="4076700"/>
                </a:lnTo>
                <a:lnTo>
                  <a:pt x="153289" y="4089400"/>
                </a:lnTo>
                <a:close/>
              </a:path>
              <a:path w="2878455" h="4254500">
                <a:moveTo>
                  <a:pt x="2758998" y="4089400"/>
                </a:moveTo>
                <a:lnTo>
                  <a:pt x="2724848" y="4089400"/>
                </a:lnTo>
                <a:lnTo>
                  <a:pt x="2732620" y="4076700"/>
                </a:lnTo>
                <a:lnTo>
                  <a:pt x="2732417" y="4076700"/>
                </a:lnTo>
                <a:lnTo>
                  <a:pt x="2739999" y="4064000"/>
                </a:lnTo>
                <a:lnTo>
                  <a:pt x="2746971" y="4064000"/>
                </a:lnTo>
                <a:lnTo>
                  <a:pt x="2754134" y="4051300"/>
                </a:lnTo>
                <a:lnTo>
                  <a:pt x="2781058" y="4051300"/>
                </a:lnTo>
                <a:lnTo>
                  <a:pt x="2773921" y="4064000"/>
                </a:lnTo>
                <a:lnTo>
                  <a:pt x="2766568" y="4076700"/>
                </a:lnTo>
                <a:lnTo>
                  <a:pt x="2758998" y="4089400"/>
                </a:lnTo>
                <a:close/>
              </a:path>
              <a:path w="2878455" h="4254500">
                <a:moveTo>
                  <a:pt x="185432" y="4114800"/>
                </a:moveTo>
                <a:lnTo>
                  <a:pt x="142875" y="4114800"/>
                </a:lnTo>
                <a:lnTo>
                  <a:pt x="134899" y="4102100"/>
                </a:lnTo>
                <a:lnTo>
                  <a:pt x="126720" y="4089400"/>
                </a:lnTo>
                <a:lnTo>
                  <a:pt x="160832" y="4089400"/>
                </a:lnTo>
                <a:lnTo>
                  <a:pt x="168998" y="4102100"/>
                </a:lnTo>
                <a:lnTo>
                  <a:pt x="176898" y="4102100"/>
                </a:lnTo>
                <a:lnTo>
                  <a:pt x="185432" y="4114800"/>
                </a:lnTo>
                <a:close/>
              </a:path>
              <a:path w="2878455" h="4254500">
                <a:moveTo>
                  <a:pt x="2735046" y="4114800"/>
                </a:moveTo>
                <a:lnTo>
                  <a:pt x="2692704" y="4114800"/>
                </a:lnTo>
                <a:lnTo>
                  <a:pt x="2701239" y="4102100"/>
                </a:lnTo>
                <a:lnTo>
                  <a:pt x="2709138" y="4102100"/>
                </a:lnTo>
                <a:lnTo>
                  <a:pt x="2717304" y="4089400"/>
                </a:lnTo>
                <a:lnTo>
                  <a:pt x="2751213" y="4089400"/>
                </a:lnTo>
                <a:lnTo>
                  <a:pt x="2743238" y="4102100"/>
                </a:lnTo>
                <a:lnTo>
                  <a:pt x="2735046" y="4114800"/>
                </a:lnTo>
                <a:close/>
              </a:path>
              <a:path w="2878455" h="4254500">
                <a:moveTo>
                  <a:pt x="193929" y="4127500"/>
                </a:moveTo>
                <a:lnTo>
                  <a:pt x="159816" y="4127500"/>
                </a:lnTo>
                <a:lnTo>
                  <a:pt x="151244" y="4114800"/>
                </a:lnTo>
                <a:lnTo>
                  <a:pt x="185204" y="4114800"/>
                </a:lnTo>
                <a:lnTo>
                  <a:pt x="193929" y="4127500"/>
                </a:lnTo>
                <a:close/>
              </a:path>
              <a:path w="2878455" h="4254500">
                <a:moveTo>
                  <a:pt x="2709329" y="4140200"/>
                </a:moveTo>
                <a:lnTo>
                  <a:pt x="2666720" y="4140200"/>
                </a:lnTo>
                <a:lnTo>
                  <a:pt x="2675788" y="4127500"/>
                </a:lnTo>
                <a:lnTo>
                  <a:pt x="2684208" y="4127500"/>
                </a:lnTo>
                <a:lnTo>
                  <a:pt x="2692933" y="4114800"/>
                </a:lnTo>
                <a:lnTo>
                  <a:pt x="2726893" y="4114800"/>
                </a:lnTo>
                <a:lnTo>
                  <a:pt x="2709329" y="4140200"/>
                </a:lnTo>
                <a:close/>
              </a:path>
              <a:path w="2878455" h="4254500">
                <a:moveTo>
                  <a:pt x="229565" y="4152900"/>
                </a:moveTo>
                <a:lnTo>
                  <a:pt x="186651" y="4152900"/>
                </a:lnTo>
                <a:lnTo>
                  <a:pt x="177520" y="4140200"/>
                </a:lnTo>
                <a:lnTo>
                  <a:pt x="168579" y="4127500"/>
                </a:lnTo>
                <a:lnTo>
                  <a:pt x="202349" y="4127500"/>
                </a:lnTo>
                <a:lnTo>
                  <a:pt x="211416" y="4140200"/>
                </a:lnTo>
                <a:lnTo>
                  <a:pt x="220154" y="4140200"/>
                </a:lnTo>
                <a:lnTo>
                  <a:pt x="229565" y="4152900"/>
                </a:lnTo>
                <a:close/>
              </a:path>
              <a:path w="2878455" h="4254500">
                <a:moveTo>
                  <a:pt x="2691244" y="4152900"/>
                </a:moveTo>
                <a:lnTo>
                  <a:pt x="2648572" y="4152900"/>
                </a:lnTo>
                <a:lnTo>
                  <a:pt x="2657983" y="4140200"/>
                </a:lnTo>
                <a:lnTo>
                  <a:pt x="2700375" y="4140200"/>
                </a:lnTo>
                <a:lnTo>
                  <a:pt x="2691244" y="4152900"/>
                </a:lnTo>
                <a:close/>
              </a:path>
              <a:path w="2878455" h="4254500">
                <a:moveTo>
                  <a:pt x="248348" y="4165600"/>
                </a:moveTo>
                <a:lnTo>
                  <a:pt x="205435" y="4165600"/>
                </a:lnTo>
                <a:lnTo>
                  <a:pt x="195961" y="4152900"/>
                </a:lnTo>
                <a:lnTo>
                  <a:pt x="238620" y="4152900"/>
                </a:lnTo>
                <a:lnTo>
                  <a:pt x="248348" y="4165600"/>
                </a:lnTo>
                <a:close/>
              </a:path>
              <a:path w="2878455" h="4254500">
                <a:moveTo>
                  <a:pt x="2672448" y="4165600"/>
                </a:moveTo>
                <a:lnTo>
                  <a:pt x="2629789" y="4165600"/>
                </a:lnTo>
                <a:lnTo>
                  <a:pt x="2639517" y="4152900"/>
                </a:lnTo>
                <a:lnTo>
                  <a:pt x="2681935" y="4152900"/>
                </a:lnTo>
                <a:lnTo>
                  <a:pt x="2672448" y="4165600"/>
                </a:lnTo>
                <a:close/>
              </a:path>
              <a:path w="2878455" h="4254500">
                <a:moveTo>
                  <a:pt x="277634" y="4178300"/>
                </a:moveTo>
                <a:lnTo>
                  <a:pt x="224917" y="4178300"/>
                </a:lnTo>
                <a:lnTo>
                  <a:pt x="215087" y="4165600"/>
                </a:lnTo>
                <a:lnTo>
                  <a:pt x="267462" y="4165600"/>
                </a:lnTo>
                <a:lnTo>
                  <a:pt x="277634" y="4178300"/>
                </a:lnTo>
                <a:close/>
              </a:path>
              <a:path w="2878455" h="4254500">
                <a:moveTo>
                  <a:pt x="2652966" y="4178300"/>
                </a:moveTo>
                <a:lnTo>
                  <a:pt x="2600502" y="4178300"/>
                </a:lnTo>
                <a:lnTo>
                  <a:pt x="2610675" y="4165600"/>
                </a:lnTo>
                <a:lnTo>
                  <a:pt x="2662796" y="4165600"/>
                </a:lnTo>
                <a:lnTo>
                  <a:pt x="2652966" y="4178300"/>
                </a:lnTo>
                <a:close/>
              </a:path>
              <a:path w="2878455" h="4254500">
                <a:moveTo>
                  <a:pt x="297865" y="4191000"/>
                </a:moveTo>
                <a:lnTo>
                  <a:pt x="245033" y="4191000"/>
                </a:lnTo>
                <a:lnTo>
                  <a:pt x="234899" y="4178300"/>
                </a:lnTo>
                <a:lnTo>
                  <a:pt x="287401" y="4178300"/>
                </a:lnTo>
                <a:lnTo>
                  <a:pt x="297865" y="4191000"/>
                </a:lnTo>
                <a:close/>
              </a:path>
              <a:path w="2878455" h="4254500">
                <a:moveTo>
                  <a:pt x="2632837" y="4191000"/>
                </a:moveTo>
                <a:lnTo>
                  <a:pt x="2580271" y="4191000"/>
                </a:lnTo>
                <a:lnTo>
                  <a:pt x="2590736" y="4178300"/>
                </a:lnTo>
                <a:lnTo>
                  <a:pt x="2642984" y="4178300"/>
                </a:lnTo>
                <a:lnTo>
                  <a:pt x="2632837" y="4191000"/>
                </a:lnTo>
                <a:close/>
              </a:path>
              <a:path w="2878455" h="4254500">
                <a:moveTo>
                  <a:pt x="329196" y="4203700"/>
                </a:moveTo>
                <a:lnTo>
                  <a:pt x="265785" y="4203700"/>
                </a:lnTo>
                <a:lnTo>
                  <a:pt x="255333" y="4191000"/>
                </a:lnTo>
                <a:lnTo>
                  <a:pt x="318338" y="4191000"/>
                </a:lnTo>
                <a:lnTo>
                  <a:pt x="329196" y="4203700"/>
                </a:lnTo>
                <a:close/>
              </a:path>
              <a:path w="2878455" h="4254500">
                <a:moveTo>
                  <a:pt x="2612085" y="4203700"/>
                </a:moveTo>
                <a:lnTo>
                  <a:pt x="2548940" y="4203700"/>
                </a:lnTo>
                <a:lnTo>
                  <a:pt x="2559799" y="4191000"/>
                </a:lnTo>
                <a:lnTo>
                  <a:pt x="2622537" y="4191000"/>
                </a:lnTo>
                <a:lnTo>
                  <a:pt x="2612085" y="4203700"/>
                </a:lnTo>
                <a:close/>
              </a:path>
              <a:path w="2878455" h="4254500">
                <a:moveTo>
                  <a:pt x="372656" y="4216400"/>
                </a:moveTo>
                <a:lnTo>
                  <a:pt x="298005" y="4216400"/>
                </a:lnTo>
                <a:lnTo>
                  <a:pt x="287121" y="4203700"/>
                </a:lnTo>
                <a:lnTo>
                  <a:pt x="361315" y="4203700"/>
                </a:lnTo>
                <a:lnTo>
                  <a:pt x="372656" y="4216400"/>
                </a:lnTo>
                <a:close/>
              </a:path>
              <a:path w="2878455" h="4254500">
                <a:moveTo>
                  <a:pt x="2579852" y="4216400"/>
                </a:moveTo>
                <a:lnTo>
                  <a:pt x="2505481" y="4216400"/>
                </a:lnTo>
                <a:lnTo>
                  <a:pt x="2516822" y="4203700"/>
                </a:lnTo>
                <a:lnTo>
                  <a:pt x="2590736" y="4203700"/>
                </a:lnTo>
                <a:lnTo>
                  <a:pt x="2579852" y="4216400"/>
                </a:lnTo>
                <a:close/>
              </a:path>
              <a:path w="2878455" h="4254500">
                <a:moveTo>
                  <a:pt x="429374" y="4229100"/>
                </a:moveTo>
                <a:lnTo>
                  <a:pt x="320167" y="4229100"/>
                </a:lnTo>
                <a:lnTo>
                  <a:pt x="309016" y="4216400"/>
                </a:lnTo>
                <a:lnTo>
                  <a:pt x="417512" y="4216400"/>
                </a:lnTo>
                <a:lnTo>
                  <a:pt x="429374" y="4229100"/>
                </a:lnTo>
                <a:close/>
              </a:path>
              <a:path w="2878455" h="4254500">
                <a:moveTo>
                  <a:pt x="2557970" y="4229100"/>
                </a:moveTo>
                <a:lnTo>
                  <a:pt x="2448763" y="4229100"/>
                </a:lnTo>
                <a:lnTo>
                  <a:pt x="2460625" y="4216400"/>
                </a:lnTo>
                <a:lnTo>
                  <a:pt x="2568829" y="4216400"/>
                </a:lnTo>
                <a:lnTo>
                  <a:pt x="2557970" y="4229100"/>
                </a:lnTo>
                <a:close/>
              </a:path>
              <a:path w="2878455" h="4254500">
                <a:moveTo>
                  <a:pt x="2511806" y="4241800"/>
                </a:moveTo>
                <a:lnTo>
                  <a:pt x="366026" y="4241800"/>
                </a:lnTo>
                <a:lnTo>
                  <a:pt x="354380" y="4229100"/>
                </a:lnTo>
                <a:lnTo>
                  <a:pt x="2523451" y="4229100"/>
                </a:lnTo>
                <a:lnTo>
                  <a:pt x="2511806" y="4241800"/>
                </a:lnTo>
                <a:close/>
              </a:path>
              <a:path w="2878455" h="4254500">
                <a:moveTo>
                  <a:pt x="2451976" y="4254500"/>
                </a:moveTo>
                <a:lnTo>
                  <a:pt x="425843" y="4254500"/>
                </a:lnTo>
                <a:lnTo>
                  <a:pt x="413677" y="4241800"/>
                </a:lnTo>
                <a:lnTo>
                  <a:pt x="2464142" y="4241800"/>
                </a:lnTo>
                <a:lnTo>
                  <a:pt x="2451976" y="4254500"/>
                </a:lnTo>
                <a:close/>
              </a:path>
            </a:pathLst>
          </a:custGeom>
          <a:solidFill>
            <a:srgbClr val="375F92"/>
          </a:solidFill>
        </p:spPr>
        <p:txBody>
          <a:bodyPr wrap="square" lIns="0" tIns="0" rIns="0" bIns="0" rtlCol="0"/>
          <a:lstStyle/>
          <a:p>
            <a:endParaRPr/>
          </a:p>
        </p:txBody>
      </p:sp>
      <p:sp>
        <p:nvSpPr>
          <p:cNvPr id="5" name="object 5"/>
          <p:cNvSpPr txBox="1"/>
          <p:nvPr/>
        </p:nvSpPr>
        <p:spPr>
          <a:xfrm>
            <a:off x="330568" y="3774465"/>
            <a:ext cx="2549525" cy="268605"/>
          </a:xfrm>
          <a:prstGeom prst="rect">
            <a:avLst/>
          </a:prstGeom>
        </p:spPr>
        <p:txBody>
          <a:bodyPr vert="horz" wrap="square" lIns="0" tIns="12065" rIns="0" bIns="0" rtlCol="0">
            <a:spAutoFit/>
          </a:bodyPr>
          <a:lstStyle/>
          <a:p>
            <a:pPr marL="12700">
              <a:lnSpc>
                <a:spcPct val="100000"/>
              </a:lnSpc>
              <a:spcBef>
                <a:spcPts val="95"/>
              </a:spcBef>
            </a:pPr>
            <a:r>
              <a:rPr sz="1600" spc="60" dirty="0">
                <a:solidFill>
                  <a:srgbClr val="FF0000"/>
                </a:solidFill>
                <a:latin typeface="黑体"/>
                <a:cs typeface="黑体"/>
              </a:rPr>
              <a:t>燃烧调整：</a:t>
            </a:r>
            <a:r>
              <a:rPr sz="1600" spc="60" dirty="0">
                <a:latin typeface="黑体"/>
                <a:cs typeface="黑体"/>
              </a:rPr>
              <a:t>加强</a:t>
            </a:r>
            <a:r>
              <a:rPr sz="1600" spc="65" dirty="0">
                <a:latin typeface="黑体"/>
                <a:cs typeface="黑体"/>
              </a:rPr>
              <a:t>燃烧配风</a:t>
            </a:r>
            <a:r>
              <a:rPr sz="1600" spc="-5" dirty="0">
                <a:latin typeface="黑体"/>
                <a:cs typeface="黑体"/>
              </a:rPr>
              <a:t>，</a:t>
            </a:r>
            <a:endParaRPr sz="1600">
              <a:latin typeface="黑体"/>
              <a:cs typeface="黑体"/>
            </a:endParaRPr>
          </a:p>
        </p:txBody>
      </p:sp>
      <p:sp>
        <p:nvSpPr>
          <p:cNvPr id="6" name="object 6"/>
          <p:cNvSpPr/>
          <p:nvPr/>
        </p:nvSpPr>
        <p:spPr>
          <a:xfrm>
            <a:off x="343268" y="4013225"/>
            <a:ext cx="843280" cy="0"/>
          </a:xfrm>
          <a:custGeom>
            <a:avLst/>
            <a:gdLst/>
            <a:ahLst/>
            <a:cxnLst/>
            <a:rect l="l" t="t" r="r" b="b"/>
            <a:pathLst>
              <a:path w="843280">
                <a:moveTo>
                  <a:pt x="0" y="0"/>
                </a:moveTo>
                <a:lnTo>
                  <a:pt x="843280" y="0"/>
                </a:lnTo>
              </a:path>
            </a:pathLst>
          </a:custGeom>
          <a:ln w="10668">
            <a:solidFill>
              <a:srgbClr val="FF0000"/>
            </a:solidFill>
          </a:ln>
        </p:spPr>
        <p:txBody>
          <a:bodyPr wrap="square" lIns="0" tIns="0" rIns="0" bIns="0" rtlCol="0"/>
          <a:lstStyle/>
          <a:p>
            <a:endParaRPr/>
          </a:p>
        </p:txBody>
      </p:sp>
      <p:sp>
        <p:nvSpPr>
          <p:cNvPr id="7" name="object 7"/>
          <p:cNvSpPr txBox="1"/>
          <p:nvPr/>
        </p:nvSpPr>
        <p:spPr>
          <a:xfrm>
            <a:off x="330568" y="4017543"/>
            <a:ext cx="2411730" cy="756920"/>
          </a:xfrm>
          <a:prstGeom prst="rect">
            <a:avLst/>
          </a:prstGeom>
        </p:spPr>
        <p:txBody>
          <a:bodyPr vert="horz" wrap="square" lIns="0" tIns="134620" rIns="0" bIns="0" rtlCol="0">
            <a:spAutoFit/>
          </a:bodyPr>
          <a:lstStyle/>
          <a:p>
            <a:pPr marL="12700">
              <a:lnSpc>
                <a:spcPct val="100000"/>
              </a:lnSpc>
              <a:spcBef>
                <a:spcPts val="1060"/>
              </a:spcBef>
            </a:pPr>
            <a:r>
              <a:rPr sz="1600" dirty="0">
                <a:latin typeface="黑体"/>
                <a:cs typeface="黑体"/>
              </a:rPr>
              <a:t>提高燃烧氧</a:t>
            </a:r>
            <a:r>
              <a:rPr sz="1600" spc="-5" dirty="0">
                <a:latin typeface="黑体"/>
                <a:cs typeface="黑体"/>
              </a:rPr>
              <a:t>量</a:t>
            </a:r>
            <a:endParaRPr sz="1600">
              <a:latin typeface="黑体"/>
              <a:cs typeface="黑体"/>
            </a:endParaRPr>
          </a:p>
          <a:p>
            <a:pPr marL="164465" indent="-152400">
              <a:lnSpc>
                <a:spcPct val="100000"/>
              </a:lnSpc>
              <a:spcBef>
                <a:spcPts val="960"/>
              </a:spcBef>
              <a:buSzPct val="93750"/>
              <a:buFont typeface="Wingdings"/>
              <a:buChar char=""/>
              <a:tabLst>
                <a:tab pos="165100" algn="l"/>
              </a:tabLst>
            </a:pPr>
            <a:r>
              <a:rPr sz="1600" dirty="0">
                <a:latin typeface="黑体"/>
                <a:cs typeface="黑体"/>
              </a:rPr>
              <a:t>局部缓解，无法根本治</a:t>
            </a:r>
            <a:r>
              <a:rPr sz="1600" spc="-5" dirty="0">
                <a:latin typeface="黑体"/>
                <a:cs typeface="黑体"/>
              </a:rPr>
              <a:t>理</a:t>
            </a:r>
            <a:endParaRPr sz="1600">
              <a:latin typeface="黑体"/>
              <a:cs typeface="黑体"/>
            </a:endParaRPr>
          </a:p>
        </p:txBody>
      </p:sp>
      <p:sp>
        <p:nvSpPr>
          <p:cNvPr id="8" name="object 8"/>
          <p:cNvSpPr txBox="1"/>
          <p:nvPr/>
        </p:nvSpPr>
        <p:spPr>
          <a:xfrm>
            <a:off x="330568" y="4947945"/>
            <a:ext cx="1598930" cy="268605"/>
          </a:xfrm>
          <a:prstGeom prst="rect">
            <a:avLst/>
          </a:prstGeom>
        </p:spPr>
        <p:txBody>
          <a:bodyPr vert="horz" wrap="square" lIns="0" tIns="12065" rIns="0" bIns="0" rtlCol="0">
            <a:spAutoFit/>
          </a:bodyPr>
          <a:lstStyle/>
          <a:p>
            <a:pPr marL="164465" indent="-152400">
              <a:lnSpc>
                <a:spcPct val="100000"/>
              </a:lnSpc>
              <a:spcBef>
                <a:spcPts val="95"/>
              </a:spcBef>
              <a:buSzPct val="93750"/>
              <a:buFont typeface="Wingdings"/>
              <a:buChar char=""/>
              <a:tabLst>
                <a:tab pos="165100" algn="l"/>
              </a:tabLst>
            </a:pPr>
            <a:r>
              <a:rPr sz="1600" dirty="0">
                <a:latin typeface="黑体"/>
                <a:cs typeface="黑体"/>
              </a:rPr>
              <a:t>不利于低氮燃</a:t>
            </a:r>
            <a:r>
              <a:rPr sz="1600" spc="-5" dirty="0">
                <a:latin typeface="黑体"/>
                <a:cs typeface="黑体"/>
              </a:rPr>
              <a:t>烧</a:t>
            </a:r>
            <a:endParaRPr sz="1600">
              <a:latin typeface="黑体"/>
              <a:cs typeface="黑体"/>
            </a:endParaRPr>
          </a:p>
        </p:txBody>
      </p:sp>
      <p:sp>
        <p:nvSpPr>
          <p:cNvPr id="9" name="object 9"/>
          <p:cNvSpPr/>
          <p:nvPr/>
        </p:nvSpPr>
        <p:spPr>
          <a:xfrm>
            <a:off x="3381375" y="1592262"/>
            <a:ext cx="2711450" cy="4279900"/>
          </a:xfrm>
          <a:custGeom>
            <a:avLst/>
            <a:gdLst/>
            <a:ahLst/>
            <a:cxnLst/>
            <a:rect l="l" t="t" r="r" b="b"/>
            <a:pathLst>
              <a:path w="2711450" h="4279900">
                <a:moveTo>
                  <a:pt x="2365959" y="12700"/>
                </a:moveTo>
                <a:lnTo>
                  <a:pt x="345490" y="12700"/>
                </a:lnTo>
                <a:lnTo>
                  <a:pt x="356577" y="0"/>
                </a:lnTo>
                <a:lnTo>
                  <a:pt x="2355176" y="0"/>
                </a:lnTo>
                <a:lnTo>
                  <a:pt x="2365959" y="12700"/>
                </a:lnTo>
                <a:close/>
              </a:path>
              <a:path w="2711450" h="4279900">
                <a:moveTo>
                  <a:pt x="2409507" y="25400"/>
                </a:moveTo>
                <a:lnTo>
                  <a:pt x="302234" y="25400"/>
                </a:lnTo>
                <a:lnTo>
                  <a:pt x="312877" y="12700"/>
                </a:lnTo>
                <a:lnTo>
                  <a:pt x="2398864" y="12700"/>
                </a:lnTo>
                <a:lnTo>
                  <a:pt x="2409507" y="25400"/>
                </a:lnTo>
                <a:close/>
              </a:path>
              <a:path w="2711450" h="4279900">
                <a:moveTo>
                  <a:pt x="351510" y="38100"/>
                </a:moveTo>
                <a:lnTo>
                  <a:pt x="271056" y="38100"/>
                </a:lnTo>
                <a:lnTo>
                  <a:pt x="281317" y="25400"/>
                </a:lnTo>
                <a:lnTo>
                  <a:pt x="362292" y="25400"/>
                </a:lnTo>
                <a:lnTo>
                  <a:pt x="351510" y="38100"/>
                </a:lnTo>
                <a:close/>
              </a:path>
              <a:path w="2711450" h="4279900">
                <a:moveTo>
                  <a:pt x="2440673" y="38100"/>
                </a:moveTo>
                <a:lnTo>
                  <a:pt x="2359939" y="38100"/>
                </a:lnTo>
                <a:lnTo>
                  <a:pt x="2349157" y="25400"/>
                </a:lnTo>
                <a:lnTo>
                  <a:pt x="2430411" y="25400"/>
                </a:lnTo>
                <a:lnTo>
                  <a:pt x="2440673" y="38100"/>
                </a:lnTo>
                <a:close/>
              </a:path>
              <a:path w="2711450" h="4279900">
                <a:moveTo>
                  <a:pt x="310680" y="50800"/>
                </a:moveTo>
                <a:lnTo>
                  <a:pt x="241058" y="50800"/>
                </a:lnTo>
                <a:lnTo>
                  <a:pt x="250926" y="38100"/>
                </a:lnTo>
                <a:lnTo>
                  <a:pt x="321017" y="38100"/>
                </a:lnTo>
                <a:lnTo>
                  <a:pt x="310680" y="50800"/>
                </a:lnTo>
                <a:close/>
              </a:path>
              <a:path w="2711450" h="4279900">
                <a:moveTo>
                  <a:pt x="2470658" y="50800"/>
                </a:moveTo>
                <a:lnTo>
                  <a:pt x="2400769" y="50800"/>
                </a:lnTo>
                <a:lnTo>
                  <a:pt x="2390432" y="38100"/>
                </a:lnTo>
                <a:lnTo>
                  <a:pt x="2460802" y="38100"/>
                </a:lnTo>
                <a:lnTo>
                  <a:pt x="2470658" y="50800"/>
                </a:lnTo>
                <a:close/>
              </a:path>
              <a:path w="2711450" h="4279900">
                <a:moveTo>
                  <a:pt x="281241" y="63500"/>
                </a:moveTo>
                <a:lnTo>
                  <a:pt x="221780" y="63500"/>
                </a:lnTo>
                <a:lnTo>
                  <a:pt x="231343" y="50800"/>
                </a:lnTo>
                <a:lnTo>
                  <a:pt x="291211" y="50800"/>
                </a:lnTo>
                <a:lnTo>
                  <a:pt x="281241" y="63500"/>
                </a:lnTo>
                <a:close/>
              </a:path>
              <a:path w="2711450" h="4279900">
                <a:moveTo>
                  <a:pt x="2489936" y="63500"/>
                </a:moveTo>
                <a:lnTo>
                  <a:pt x="2430208" y="63500"/>
                </a:lnTo>
                <a:lnTo>
                  <a:pt x="2420239" y="50800"/>
                </a:lnTo>
                <a:lnTo>
                  <a:pt x="2480094" y="50800"/>
                </a:lnTo>
                <a:lnTo>
                  <a:pt x="2489936" y="63500"/>
                </a:lnTo>
                <a:close/>
              </a:path>
              <a:path w="2711450" h="4279900">
                <a:moveTo>
                  <a:pt x="252920" y="76200"/>
                </a:moveTo>
                <a:lnTo>
                  <a:pt x="203098" y="76200"/>
                </a:lnTo>
                <a:lnTo>
                  <a:pt x="212356" y="63500"/>
                </a:lnTo>
                <a:lnTo>
                  <a:pt x="262496" y="63500"/>
                </a:lnTo>
                <a:lnTo>
                  <a:pt x="252920" y="76200"/>
                </a:lnTo>
                <a:close/>
              </a:path>
              <a:path w="2711450" h="4279900">
                <a:moveTo>
                  <a:pt x="2508605" y="76200"/>
                </a:moveTo>
                <a:lnTo>
                  <a:pt x="2458529" y="76200"/>
                </a:lnTo>
                <a:lnTo>
                  <a:pt x="2448953" y="63500"/>
                </a:lnTo>
                <a:lnTo>
                  <a:pt x="2499347" y="63500"/>
                </a:lnTo>
                <a:lnTo>
                  <a:pt x="2508605" y="76200"/>
                </a:lnTo>
                <a:close/>
              </a:path>
              <a:path w="2711450" h="4279900">
                <a:moveTo>
                  <a:pt x="225805" y="88900"/>
                </a:moveTo>
                <a:lnTo>
                  <a:pt x="185038" y="88900"/>
                </a:lnTo>
                <a:lnTo>
                  <a:pt x="193992" y="76200"/>
                </a:lnTo>
                <a:lnTo>
                  <a:pt x="234962" y="76200"/>
                </a:lnTo>
                <a:lnTo>
                  <a:pt x="225805" y="88900"/>
                </a:lnTo>
                <a:close/>
              </a:path>
              <a:path w="2711450" h="4279900">
                <a:moveTo>
                  <a:pt x="2526652" y="88900"/>
                </a:moveTo>
                <a:lnTo>
                  <a:pt x="2485631" y="88900"/>
                </a:lnTo>
                <a:lnTo>
                  <a:pt x="2476487" y="76200"/>
                </a:lnTo>
                <a:lnTo>
                  <a:pt x="2517711" y="76200"/>
                </a:lnTo>
                <a:lnTo>
                  <a:pt x="2526652" y="88900"/>
                </a:lnTo>
                <a:close/>
              </a:path>
              <a:path w="2711450" h="4279900">
                <a:moveTo>
                  <a:pt x="208457" y="101600"/>
                </a:moveTo>
                <a:lnTo>
                  <a:pt x="167652" y="101600"/>
                </a:lnTo>
                <a:lnTo>
                  <a:pt x="176263" y="88900"/>
                </a:lnTo>
                <a:lnTo>
                  <a:pt x="217309" y="88900"/>
                </a:lnTo>
                <a:lnTo>
                  <a:pt x="208457" y="101600"/>
                </a:lnTo>
                <a:close/>
              </a:path>
              <a:path w="2711450" h="4279900">
                <a:moveTo>
                  <a:pt x="2544038" y="101600"/>
                </a:moveTo>
                <a:lnTo>
                  <a:pt x="2502992" y="101600"/>
                </a:lnTo>
                <a:lnTo>
                  <a:pt x="2494140" y="88900"/>
                </a:lnTo>
                <a:lnTo>
                  <a:pt x="2535428" y="88900"/>
                </a:lnTo>
                <a:lnTo>
                  <a:pt x="2544038" y="101600"/>
                </a:lnTo>
                <a:close/>
              </a:path>
              <a:path w="2711450" h="4279900">
                <a:moveTo>
                  <a:pt x="175602" y="127000"/>
                </a:moveTo>
                <a:lnTo>
                  <a:pt x="142849" y="127000"/>
                </a:lnTo>
                <a:lnTo>
                  <a:pt x="150939" y="114300"/>
                </a:lnTo>
                <a:lnTo>
                  <a:pt x="159207" y="101600"/>
                </a:lnTo>
                <a:lnTo>
                  <a:pt x="200253" y="101600"/>
                </a:lnTo>
                <a:lnTo>
                  <a:pt x="191719" y="114300"/>
                </a:lnTo>
                <a:lnTo>
                  <a:pt x="183819" y="114300"/>
                </a:lnTo>
                <a:lnTo>
                  <a:pt x="175602" y="127000"/>
                </a:lnTo>
                <a:close/>
              </a:path>
              <a:path w="2711450" h="4279900">
                <a:moveTo>
                  <a:pt x="2568816" y="127000"/>
                </a:moveTo>
                <a:lnTo>
                  <a:pt x="2535847" y="127000"/>
                </a:lnTo>
                <a:lnTo>
                  <a:pt x="2527630" y="114300"/>
                </a:lnTo>
                <a:lnTo>
                  <a:pt x="2519730" y="114300"/>
                </a:lnTo>
                <a:lnTo>
                  <a:pt x="2511196" y="101600"/>
                </a:lnTo>
                <a:lnTo>
                  <a:pt x="2552471" y="101600"/>
                </a:lnTo>
                <a:lnTo>
                  <a:pt x="2560726" y="114300"/>
                </a:lnTo>
                <a:lnTo>
                  <a:pt x="2568816" y="127000"/>
                </a:lnTo>
                <a:close/>
              </a:path>
              <a:path w="2711450" h="4279900">
                <a:moveTo>
                  <a:pt x="160159" y="139700"/>
                </a:moveTo>
                <a:lnTo>
                  <a:pt x="127228" y="139700"/>
                </a:lnTo>
                <a:lnTo>
                  <a:pt x="134950" y="127000"/>
                </a:lnTo>
                <a:lnTo>
                  <a:pt x="168021" y="127000"/>
                </a:lnTo>
                <a:lnTo>
                  <a:pt x="160159" y="139700"/>
                </a:lnTo>
                <a:close/>
              </a:path>
              <a:path w="2711450" h="4279900">
                <a:moveTo>
                  <a:pt x="2584424" y="139700"/>
                </a:moveTo>
                <a:lnTo>
                  <a:pt x="2551290" y="139700"/>
                </a:lnTo>
                <a:lnTo>
                  <a:pt x="2543429" y="127000"/>
                </a:lnTo>
                <a:lnTo>
                  <a:pt x="2576715" y="127000"/>
                </a:lnTo>
                <a:lnTo>
                  <a:pt x="2584424" y="139700"/>
                </a:lnTo>
                <a:close/>
              </a:path>
              <a:path w="2711450" h="4279900">
                <a:moveTo>
                  <a:pt x="138290" y="165100"/>
                </a:moveTo>
                <a:lnTo>
                  <a:pt x="105232" y="165100"/>
                </a:lnTo>
                <a:lnTo>
                  <a:pt x="119494" y="139700"/>
                </a:lnTo>
                <a:lnTo>
                  <a:pt x="160375" y="139700"/>
                </a:lnTo>
                <a:lnTo>
                  <a:pt x="152692" y="152400"/>
                </a:lnTo>
                <a:lnTo>
                  <a:pt x="145618" y="152400"/>
                </a:lnTo>
                <a:lnTo>
                  <a:pt x="138290" y="165100"/>
                </a:lnTo>
                <a:close/>
              </a:path>
              <a:path w="2711450" h="4279900">
                <a:moveTo>
                  <a:pt x="2606408" y="165100"/>
                </a:moveTo>
                <a:lnTo>
                  <a:pt x="2573159" y="165100"/>
                </a:lnTo>
                <a:lnTo>
                  <a:pt x="2565831" y="152400"/>
                </a:lnTo>
                <a:lnTo>
                  <a:pt x="2558757" y="152400"/>
                </a:lnTo>
                <a:lnTo>
                  <a:pt x="2551074" y="139700"/>
                </a:lnTo>
                <a:lnTo>
                  <a:pt x="2591942" y="139700"/>
                </a:lnTo>
                <a:lnTo>
                  <a:pt x="2599283" y="152400"/>
                </a:lnTo>
                <a:lnTo>
                  <a:pt x="2606408" y="165100"/>
                </a:lnTo>
                <a:close/>
              </a:path>
              <a:path w="2711450" h="4279900">
                <a:moveTo>
                  <a:pt x="118071" y="190500"/>
                </a:moveTo>
                <a:lnTo>
                  <a:pt x="85039" y="190500"/>
                </a:lnTo>
                <a:lnTo>
                  <a:pt x="91554" y="177800"/>
                </a:lnTo>
                <a:lnTo>
                  <a:pt x="98298" y="165100"/>
                </a:lnTo>
                <a:lnTo>
                  <a:pt x="131572" y="165100"/>
                </a:lnTo>
                <a:lnTo>
                  <a:pt x="124625" y="177800"/>
                </a:lnTo>
                <a:lnTo>
                  <a:pt x="124815" y="177800"/>
                </a:lnTo>
                <a:lnTo>
                  <a:pt x="118071" y="190500"/>
                </a:lnTo>
                <a:close/>
              </a:path>
              <a:path w="2711450" h="4279900">
                <a:moveTo>
                  <a:pt x="2626588" y="190500"/>
                </a:moveTo>
                <a:lnTo>
                  <a:pt x="2593378" y="190500"/>
                </a:lnTo>
                <a:lnTo>
                  <a:pt x="2586634" y="177800"/>
                </a:lnTo>
                <a:lnTo>
                  <a:pt x="2586824" y="177800"/>
                </a:lnTo>
                <a:lnTo>
                  <a:pt x="2579878" y="165100"/>
                </a:lnTo>
                <a:lnTo>
                  <a:pt x="2613342" y="165100"/>
                </a:lnTo>
                <a:lnTo>
                  <a:pt x="2620073" y="177800"/>
                </a:lnTo>
                <a:lnTo>
                  <a:pt x="2626588" y="190500"/>
                </a:lnTo>
                <a:close/>
              </a:path>
              <a:path w="2711450" h="4279900">
                <a:moveTo>
                  <a:pt x="88290" y="228600"/>
                </a:moveTo>
                <a:lnTo>
                  <a:pt x="61074" y="228600"/>
                </a:lnTo>
                <a:lnTo>
                  <a:pt x="66738" y="215900"/>
                </a:lnTo>
                <a:lnTo>
                  <a:pt x="72618" y="203200"/>
                </a:lnTo>
                <a:lnTo>
                  <a:pt x="78714" y="190500"/>
                </a:lnTo>
                <a:lnTo>
                  <a:pt x="111899" y="190500"/>
                </a:lnTo>
                <a:lnTo>
                  <a:pt x="105549" y="203200"/>
                </a:lnTo>
                <a:lnTo>
                  <a:pt x="105727" y="203200"/>
                </a:lnTo>
                <a:lnTo>
                  <a:pt x="99593" y="215900"/>
                </a:lnTo>
                <a:lnTo>
                  <a:pt x="94005" y="215900"/>
                </a:lnTo>
                <a:lnTo>
                  <a:pt x="88290" y="228600"/>
                </a:lnTo>
                <a:close/>
              </a:path>
              <a:path w="2711450" h="4279900">
                <a:moveTo>
                  <a:pt x="2650528" y="228600"/>
                </a:moveTo>
                <a:lnTo>
                  <a:pt x="2623159" y="228600"/>
                </a:lnTo>
                <a:lnTo>
                  <a:pt x="2617444" y="215900"/>
                </a:lnTo>
                <a:lnTo>
                  <a:pt x="2611856" y="215900"/>
                </a:lnTo>
                <a:lnTo>
                  <a:pt x="2605722" y="203200"/>
                </a:lnTo>
                <a:lnTo>
                  <a:pt x="2605887" y="203200"/>
                </a:lnTo>
                <a:lnTo>
                  <a:pt x="2599550" y="190500"/>
                </a:lnTo>
                <a:lnTo>
                  <a:pt x="2632900" y="190500"/>
                </a:lnTo>
                <a:lnTo>
                  <a:pt x="2638996" y="203200"/>
                </a:lnTo>
                <a:lnTo>
                  <a:pt x="2644863" y="215900"/>
                </a:lnTo>
                <a:lnTo>
                  <a:pt x="2650528" y="228600"/>
                </a:lnTo>
                <a:close/>
              </a:path>
              <a:path w="2711450" h="4279900">
                <a:moveTo>
                  <a:pt x="63753" y="279400"/>
                </a:moveTo>
                <a:lnTo>
                  <a:pt x="36245" y="279400"/>
                </a:lnTo>
                <a:lnTo>
                  <a:pt x="40741" y="266700"/>
                </a:lnTo>
                <a:lnTo>
                  <a:pt x="45478" y="254000"/>
                </a:lnTo>
                <a:lnTo>
                  <a:pt x="50444" y="241300"/>
                </a:lnTo>
                <a:lnTo>
                  <a:pt x="55651" y="228600"/>
                </a:lnTo>
                <a:lnTo>
                  <a:pt x="88442" y="228600"/>
                </a:lnTo>
                <a:lnTo>
                  <a:pt x="82943" y="241300"/>
                </a:lnTo>
                <a:lnTo>
                  <a:pt x="77965" y="241300"/>
                </a:lnTo>
                <a:lnTo>
                  <a:pt x="72910" y="254000"/>
                </a:lnTo>
                <a:lnTo>
                  <a:pt x="73050" y="254000"/>
                </a:lnTo>
                <a:lnTo>
                  <a:pt x="68224" y="266700"/>
                </a:lnTo>
                <a:lnTo>
                  <a:pt x="63753" y="279400"/>
                </a:lnTo>
                <a:close/>
              </a:path>
              <a:path w="2711450" h="4279900">
                <a:moveTo>
                  <a:pt x="2675318" y="279400"/>
                </a:moveTo>
                <a:lnTo>
                  <a:pt x="2647696" y="279400"/>
                </a:lnTo>
                <a:lnTo>
                  <a:pt x="2643098" y="266700"/>
                </a:lnTo>
                <a:lnTo>
                  <a:pt x="2638399" y="254000"/>
                </a:lnTo>
                <a:lnTo>
                  <a:pt x="2638539" y="254000"/>
                </a:lnTo>
                <a:lnTo>
                  <a:pt x="2633484" y="241300"/>
                </a:lnTo>
                <a:lnTo>
                  <a:pt x="2628506" y="241300"/>
                </a:lnTo>
                <a:lnTo>
                  <a:pt x="2623007" y="228600"/>
                </a:lnTo>
                <a:lnTo>
                  <a:pt x="2655951" y="228600"/>
                </a:lnTo>
                <a:lnTo>
                  <a:pt x="2661145" y="241300"/>
                </a:lnTo>
                <a:lnTo>
                  <a:pt x="2666111" y="254000"/>
                </a:lnTo>
                <a:lnTo>
                  <a:pt x="2670835" y="266700"/>
                </a:lnTo>
                <a:lnTo>
                  <a:pt x="2675318" y="279400"/>
                </a:lnTo>
                <a:close/>
              </a:path>
              <a:path w="2711450" h="4279900">
                <a:moveTo>
                  <a:pt x="36499" y="355600"/>
                </a:moveTo>
                <a:lnTo>
                  <a:pt x="11823" y="355600"/>
                </a:lnTo>
                <a:lnTo>
                  <a:pt x="14528" y="342900"/>
                </a:lnTo>
                <a:lnTo>
                  <a:pt x="24244" y="304800"/>
                </a:lnTo>
                <a:lnTo>
                  <a:pt x="31991" y="279400"/>
                </a:lnTo>
                <a:lnTo>
                  <a:pt x="59639" y="279400"/>
                </a:lnTo>
                <a:lnTo>
                  <a:pt x="55511" y="292100"/>
                </a:lnTo>
                <a:lnTo>
                  <a:pt x="51739" y="304800"/>
                </a:lnTo>
                <a:lnTo>
                  <a:pt x="48196" y="317500"/>
                </a:lnTo>
                <a:lnTo>
                  <a:pt x="44907" y="330200"/>
                </a:lnTo>
                <a:lnTo>
                  <a:pt x="41948" y="330200"/>
                </a:lnTo>
                <a:lnTo>
                  <a:pt x="39052" y="342900"/>
                </a:lnTo>
                <a:lnTo>
                  <a:pt x="36499" y="355600"/>
                </a:lnTo>
                <a:close/>
              </a:path>
              <a:path w="2711450" h="4279900">
                <a:moveTo>
                  <a:pt x="2699689" y="355600"/>
                </a:moveTo>
                <a:lnTo>
                  <a:pt x="2674950" y="355600"/>
                </a:lnTo>
                <a:lnTo>
                  <a:pt x="2672321" y="342900"/>
                </a:lnTo>
                <a:lnTo>
                  <a:pt x="2669501" y="330200"/>
                </a:lnTo>
                <a:lnTo>
                  <a:pt x="2666542" y="330200"/>
                </a:lnTo>
                <a:lnTo>
                  <a:pt x="2663151" y="317500"/>
                </a:lnTo>
                <a:lnTo>
                  <a:pt x="2659608" y="304800"/>
                </a:lnTo>
                <a:lnTo>
                  <a:pt x="2655824" y="292100"/>
                </a:lnTo>
                <a:lnTo>
                  <a:pt x="2651810" y="279400"/>
                </a:lnTo>
                <a:lnTo>
                  <a:pt x="2679573" y="279400"/>
                </a:lnTo>
                <a:lnTo>
                  <a:pt x="2690799" y="317500"/>
                </a:lnTo>
                <a:lnTo>
                  <a:pt x="2696997" y="342900"/>
                </a:lnTo>
                <a:lnTo>
                  <a:pt x="2699689" y="355600"/>
                </a:lnTo>
                <a:close/>
              </a:path>
              <a:path w="2711450" h="4279900">
                <a:moveTo>
                  <a:pt x="36575" y="3911600"/>
                </a:moveTo>
                <a:lnTo>
                  <a:pt x="9321" y="3911600"/>
                </a:lnTo>
                <a:lnTo>
                  <a:pt x="7162" y="3898900"/>
                </a:lnTo>
                <a:lnTo>
                  <a:pt x="2362" y="3860800"/>
                </a:lnTo>
                <a:lnTo>
                  <a:pt x="152" y="3822700"/>
                </a:lnTo>
                <a:lnTo>
                  <a:pt x="0" y="3810000"/>
                </a:lnTo>
                <a:lnTo>
                  <a:pt x="0" y="457200"/>
                </a:lnTo>
                <a:lnTo>
                  <a:pt x="1358" y="419100"/>
                </a:lnTo>
                <a:lnTo>
                  <a:pt x="5334" y="381000"/>
                </a:lnTo>
                <a:lnTo>
                  <a:pt x="9385" y="355600"/>
                </a:lnTo>
                <a:lnTo>
                  <a:pt x="36575" y="355600"/>
                </a:lnTo>
                <a:lnTo>
                  <a:pt x="34201" y="368300"/>
                </a:lnTo>
                <a:lnTo>
                  <a:pt x="32169" y="381000"/>
                </a:lnTo>
                <a:lnTo>
                  <a:pt x="30391" y="393700"/>
                </a:lnTo>
                <a:lnTo>
                  <a:pt x="28917" y="393700"/>
                </a:lnTo>
                <a:lnTo>
                  <a:pt x="27635" y="406400"/>
                </a:lnTo>
                <a:lnTo>
                  <a:pt x="26657" y="419100"/>
                </a:lnTo>
                <a:lnTo>
                  <a:pt x="25958" y="431800"/>
                </a:lnTo>
                <a:lnTo>
                  <a:pt x="25539" y="444500"/>
                </a:lnTo>
                <a:lnTo>
                  <a:pt x="25400" y="457200"/>
                </a:lnTo>
                <a:lnTo>
                  <a:pt x="25400" y="3810000"/>
                </a:lnTo>
                <a:lnTo>
                  <a:pt x="25539" y="3822700"/>
                </a:lnTo>
                <a:lnTo>
                  <a:pt x="25971" y="3835400"/>
                </a:lnTo>
                <a:lnTo>
                  <a:pt x="26682" y="3848100"/>
                </a:lnTo>
                <a:lnTo>
                  <a:pt x="27660" y="3860800"/>
                </a:lnTo>
                <a:lnTo>
                  <a:pt x="28917" y="3873500"/>
                </a:lnTo>
                <a:lnTo>
                  <a:pt x="30391" y="3873500"/>
                </a:lnTo>
                <a:lnTo>
                  <a:pt x="32219" y="3886200"/>
                </a:lnTo>
                <a:lnTo>
                  <a:pt x="34264" y="3898900"/>
                </a:lnTo>
                <a:lnTo>
                  <a:pt x="36575" y="3911600"/>
                </a:lnTo>
                <a:close/>
              </a:path>
              <a:path w="2711450" h="4279900">
                <a:moveTo>
                  <a:pt x="2702064" y="3911600"/>
                </a:moveTo>
                <a:lnTo>
                  <a:pt x="2674874" y="3911600"/>
                </a:lnTo>
                <a:lnTo>
                  <a:pt x="2677248" y="3898900"/>
                </a:lnTo>
                <a:lnTo>
                  <a:pt x="2679280" y="3886200"/>
                </a:lnTo>
                <a:lnTo>
                  <a:pt x="2681058" y="3873500"/>
                </a:lnTo>
                <a:lnTo>
                  <a:pt x="2682532" y="3873500"/>
                </a:lnTo>
                <a:lnTo>
                  <a:pt x="2683814" y="3860800"/>
                </a:lnTo>
                <a:lnTo>
                  <a:pt x="2684792" y="3848100"/>
                </a:lnTo>
                <a:lnTo>
                  <a:pt x="2685491" y="3835400"/>
                </a:lnTo>
                <a:lnTo>
                  <a:pt x="2685910" y="3822700"/>
                </a:lnTo>
                <a:lnTo>
                  <a:pt x="2686050" y="3810000"/>
                </a:lnTo>
                <a:lnTo>
                  <a:pt x="2686050" y="457200"/>
                </a:lnTo>
                <a:lnTo>
                  <a:pt x="2685910" y="444500"/>
                </a:lnTo>
                <a:lnTo>
                  <a:pt x="2685478" y="431800"/>
                </a:lnTo>
                <a:lnTo>
                  <a:pt x="2684767" y="419100"/>
                </a:lnTo>
                <a:lnTo>
                  <a:pt x="2683789" y="406400"/>
                </a:lnTo>
                <a:lnTo>
                  <a:pt x="2682532" y="393700"/>
                </a:lnTo>
                <a:lnTo>
                  <a:pt x="2681058" y="393700"/>
                </a:lnTo>
                <a:lnTo>
                  <a:pt x="2679230" y="381000"/>
                </a:lnTo>
                <a:lnTo>
                  <a:pt x="2677185" y="368300"/>
                </a:lnTo>
                <a:lnTo>
                  <a:pt x="2674874" y="355600"/>
                </a:lnTo>
                <a:lnTo>
                  <a:pt x="2702128" y="355600"/>
                </a:lnTo>
                <a:lnTo>
                  <a:pt x="2707766" y="393700"/>
                </a:lnTo>
                <a:lnTo>
                  <a:pt x="2710853" y="431800"/>
                </a:lnTo>
                <a:lnTo>
                  <a:pt x="2711450" y="457200"/>
                </a:lnTo>
                <a:lnTo>
                  <a:pt x="2711450" y="3810000"/>
                </a:lnTo>
                <a:lnTo>
                  <a:pt x="2710091" y="3848100"/>
                </a:lnTo>
                <a:lnTo>
                  <a:pt x="2706116" y="3886200"/>
                </a:lnTo>
                <a:lnTo>
                  <a:pt x="2704236" y="3898900"/>
                </a:lnTo>
                <a:lnTo>
                  <a:pt x="2702064" y="3911600"/>
                </a:lnTo>
                <a:close/>
              </a:path>
              <a:path w="2711450" h="4279900">
                <a:moveTo>
                  <a:pt x="59639" y="3987800"/>
                </a:moveTo>
                <a:lnTo>
                  <a:pt x="31876" y="3987800"/>
                </a:lnTo>
                <a:lnTo>
                  <a:pt x="27889" y="3975100"/>
                </a:lnTo>
                <a:lnTo>
                  <a:pt x="17424" y="3937000"/>
                </a:lnTo>
                <a:lnTo>
                  <a:pt x="11760" y="3911600"/>
                </a:lnTo>
                <a:lnTo>
                  <a:pt x="36499" y="3911600"/>
                </a:lnTo>
                <a:lnTo>
                  <a:pt x="39128" y="3924300"/>
                </a:lnTo>
                <a:lnTo>
                  <a:pt x="41948" y="3937000"/>
                </a:lnTo>
                <a:lnTo>
                  <a:pt x="44907" y="3937000"/>
                </a:lnTo>
                <a:lnTo>
                  <a:pt x="48298" y="3949700"/>
                </a:lnTo>
                <a:lnTo>
                  <a:pt x="51841" y="3962400"/>
                </a:lnTo>
                <a:lnTo>
                  <a:pt x="55625" y="3975100"/>
                </a:lnTo>
                <a:lnTo>
                  <a:pt x="59639" y="3987800"/>
                </a:lnTo>
                <a:close/>
              </a:path>
              <a:path w="2711450" h="4279900">
                <a:moveTo>
                  <a:pt x="2679458" y="3987800"/>
                </a:moveTo>
                <a:lnTo>
                  <a:pt x="2651810" y="3987800"/>
                </a:lnTo>
                <a:lnTo>
                  <a:pt x="2655938" y="3975100"/>
                </a:lnTo>
                <a:lnTo>
                  <a:pt x="2659710" y="3962400"/>
                </a:lnTo>
                <a:lnTo>
                  <a:pt x="2663253" y="3949700"/>
                </a:lnTo>
                <a:lnTo>
                  <a:pt x="2666542" y="3937000"/>
                </a:lnTo>
                <a:lnTo>
                  <a:pt x="2669501" y="3937000"/>
                </a:lnTo>
                <a:lnTo>
                  <a:pt x="2672397" y="3924300"/>
                </a:lnTo>
                <a:lnTo>
                  <a:pt x="2674950" y="3911600"/>
                </a:lnTo>
                <a:lnTo>
                  <a:pt x="2699626" y="3911600"/>
                </a:lnTo>
                <a:lnTo>
                  <a:pt x="2690698" y="3949700"/>
                </a:lnTo>
                <a:lnTo>
                  <a:pt x="2683459" y="3975100"/>
                </a:lnTo>
                <a:lnTo>
                  <a:pt x="2679458" y="3987800"/>
                </a:lnTo>
                <a:close/>
              </a:path>
              <a:path w="2711450" h="4279900">
                <a:moveTo>
                  <a:pt x="88442" y="4038600"/>
                </a:moveTo>
                <a:lnTo>
                  <a:pt x="55499" y="4038600"/>
                </a:lnTo>
                <a:lnTo>
                  <a:pt x="50304" y="4025900"/>
                </a:lnTo>
                <a:lnTo>
                  <a:pt x="45338" y="4013200"/>
                </a:lnTo>
                <a:lnTo>
                  <a:pt x="40614" y="4000500"/>
                </a:lnTo>
                <a:lnTo>
                  <a:pt x="36118" y="3987800"/>
                </a:lnTo>
                <a:lnTo>
                  <a:pt x="63753" y="3987800"/>
                </a:lnTo>
                <a:lnTo>
                  <a:pt x="68351" y="4000500"/>
                </a:lnTo>
                <a:lnTo>
                  <a:pt x="73050" y="4013200"/>
                </a:lnTo>
                <a:lnTo>
                  <a:pt x="72910" y="4013200"/>
                </a:lnTo>
                <a:lnTo>
                  <a:pt x="77965" y="4025900"/>
                </a:lnTo>
                <a:lnTo>
                  <a:pt x="82943" y="4025900"/>
                </a:lnTo>
                <a:lnTo>
                  <a:pt x="88442" y="4038600"/>
                </a:lnTo>
                <a:close/>
              </a:path>
              <a:path w="2711450" h="4279900">
                <a:moveTo>
                  <a:pt x="2655798" y="4038600"/>
                </a:moveTo>
                <a:lnTo>
                  <a:pt x="2623007" y="4038600"/>
                </a:lnTo>
                <a:lnTo>
                  <a:pt x="2628506" y="4025900"/>
                </a:lnTo>
                <a:lnTo>
                  <a:pt x="2633484" y="4025900"/>
                </a:lnTo>
                <a:lnTo>
                  <a:pt x="2638539" y="4013200"/>
                </a:lnTo>
                <a:lnTo>
                  <a:pt x="2638399" y="4013200"/>
                </a:lnTo>
                <a:lnTo>
                  <a:pt x="2643225" y="4000500"/>
                </a:lnTo>
                <a:lnTo>
                  <a:pt x="2647696" y="3987800"/>
                </a:lnTo>
                <a:lnTo>
                  <a:pt x="2675204" y="3987800"/>
                </a:lnTo>
                <a:lnTo>
                  <a:pt x="2670708" y="4000500"/>
                </a:lnTo>
                <a:lnTo>
                  <a:pt x="2665971" y="4013200"/>
                </a:lnTo>
                <a:lnTo>
                  <a:pt x="2661005" y="4025900"/>
                </a:lnTo>
                <a:lnTo>
                  <a:pt x="2655798" y="4038600"/>
                </a:lnTo>
                <a:close/>
              </a:path>
              <a:path w="2711450" h="4279900">
                <a:moveTo>
                  <a:pt x="111899" y="4076700"/>
                </a:moveTo>
                <a:lnTo>
                  <a:pt x="78549" y="4076700"/>
                </a:lnTo>
                <a:lnTo>
                  <a:pt x="72453" y="4064000"/>
                </a:lnTo>
                <a:lnTo>
                  <a:pt x="66586" y="4051300"/>
                </a:lnTo>
                <a:lnTo>
                  <a:pt x="60921" y="4038600"/>
                </a:lnTo>
                <a:lnTo>
                  <a:pt x="88290" y="4038600"/>
                </a:lnTo>
                <a:lnTo>
                  <a:pt x="94005" y="4051300"/>
                </a:lnTo>
                <a:lnTo>
                  <a:pt x="99593" y="4051300"/>
                </a:lnTo>
                <a:lnTo>
                  <a:pt x="105727" y="4064000"/>
                </a:lnTo>
                <a:lnTo>
                  <a:pt x="105549" y="4064000"/>
                </a:lnTo>
                <a:lnTo>
                  <a:pt x="111899" y="4076700"/>
                </a:lnTo>
                <a:close/>
              </a:path>
              <a:path w="2711450" h="4279900">
                <a:moveTo>
                  <a:pt x="2632735" y="4076700"/>
                </a:moveTo>
                <a:lnTo>
                  <a:pt x="2599550" y="4076700"/>
                </a:lnTo>
                <a:lnTo>
                  <a:pt x="2605887" y="4064000"/>
                </a:lnTo>
                <a:lnTo>
                  <a:pt x="2605722" y="4064000"/>
                </a:lnTo>
                <a:lnTo>
                  <a:pt x="2611856" y="4051300"/>
                </a:lnTo>
                <a:lnTo>
                  <a:pt x="2617444" y="4051300"/>
                </a:lnTo>
                <a:lnTo>
                  <a:pt x="2623159" y="4038600"/>
                </a:lnTo>
                <a:lnTo>
                  <a:pt x="2650528" y="4038600"/>
                </a:lnTo>
                <a:lnTo>
                  <a:pt x="2644711" y="4051300"/>
                </a:lnTo>
                <a:lnTo>
                  <a:pt x="2638831" y="4064000"/>
                </a:lnTo>
                <a:lnTo>
                  <a:pt x="2632735" y="4076700"/>
                </a:lnTo>
                <a:close/>
              </a:path>
              <a:path w="2711450" h="4279900">
                <a:moveTo>
                  <a:pt x="131572" y="4102100"/>
                </a:moveTo>
                <a:lnTo>
                  <a:pt x="98107" y="4102100"/>
                </a:lnTo>
                <a:lnTo>
                  <a:pt x="91376" y="4089400"/>
                </a:lnTo>
                <a:lnTo>
                  <a:pt x="84861" y="4076700"/>
                </a:lnTo>
                <a:lnTo>
                  <a:pt x="118071" y="4076700"/>
                </a:lnTo>
                <a:lnTo>
                  <a:pt x="124815" y="4089400"/>
                </a:lnTo>
                <a:lnTo>
                  <a:pt x="124625" y="4089400"/>
                </a:lnTo>
                <a:lnTo>
                  <a:pt x="131572" y="4102100"/>
                </a:lnTo>
                <a:close/>
              </a:path>
              <a:path w="2711450" h="4279900">
                <a:moveTo>
                  <a:pt x="2613152" y="4102100"/>
                </a:moveTo>
                <a:lnTo>
                  <a:pt x="2579878" y="4102100"/>
                </a:lnTo>
                <a:lnTo>
                  <a:pt x="2586824" y="4089400"/>
                </a:lnTo>
                <a:lnTo>
                  <a:pt x="2586634" y="4089400"/>
                </a:lnTo>
                <a:lnTo>
                  <a:pt x="2593378" y="4076700"/>
                </a:lnTo>
                <a:lnTo>
                  <a:pt x="2626410" y="4076700"/>
                </a:lnTo>
                <a:lnTo>
                  <a:pt x="2619883" y="4089400"/>
                </a:lnTo>
                <a:lnTo>
                  <a:pt x="2613152" y="4102100"/>
                </a:lnTo>
                <a:close/>
              </a:path>
              <a:path w="2711450" h="4279900">
                <a:moveTo>
                  <a:pt x="160375" y="4127500"/>
                </a:moveTo>
                <a:lnTo>
                  <a:pt x="119494" y="4127500"/>
                </a:lnTo>
                <a:lnTo>
                  <a:pt x="112166" y="4114800"/>
                </a:lnTo>
                <a:lnTo>
                  <a:pt x="105041" y="4102100"/>
                </a:lnTo>
                <a:lnTo>
                  <a:pt x="138290" y="4102100"/>
                </a:lnTo>
                <a:lnTo>
                  <a:pt x="145618" y="4114800"/>
                </a:lnTo>
                <a:lnTo>
                  <a:pt x="152692" y="4114800"/>
                </a:lnTo>
                <a:lnTo>
                  <a:pt x="160375" y="4127500"/>
                </a:lnTo>
                <a:close/>
              </a:path>
              <a:path w="2711450" h="4279900">
                <a:moveTo>
                  <a:pt x="2591739" y="4127500"/>
                </a:moveTo>
                <a:lnTo>
                  <a:pt x="2551074" y="4127500"/>
                </a:lnTo>
                <a:lnTo>
                  <a:pt x="2558757" y="4114800"/>
                </a:lnTo>
                <a:lnTo>
                  <a:pt x="2565831" y="4114800"/>
                </a:lnTo>
                <a:lnTo>
                  <a:pt x="2573159" y="4102100"/>
                </a:lnTo>
                <a:lnTo>
                  <a:pt x="2606217" y="4102100"/>
                </a:lnTo>
                <a:lnTo>
                  <a:pt x="2599080" y="4114800"/>
                </a:lnTo>
                <a:lnTo>
                  <a:pt x="2591739" y="4127500"/>
                </a:lnTo>
                <a:close/>
              </a:path>
              <a:path w="2711450" h="4279900">
                <a:moveTo>
                  <a:pt x="168021" y="4140200"/>
                </a:moveTo>
                <a:lnTo>
                  <a:pt x="134734" y="4140200"/>
                </a:lnTo>
                <a:lnTo>
                  <a:pt x="127025" y="4127500"/>
                </a:lnTo>
                <a:lnTo>
                  <a:pt x="160159" y="4127500"/>
                </a:lnTo>
                <a:lnTo>
                  <a:pt x="168021" y="4140200"/>
                </a:lnTo>
                <a:close/>
              </a:path>
              <a:path w="2711450" h="4279900">
                <a:moveTo>
                  <a:pt x="2576499" y="4140200"/>
                </a:moveTo>
                <a:lnTo>
                  <a:pt x="2543429" y="4140200"/>
                </a:lnTo>
                <a:lnTo>
                  <a:pt x="2551290" y="4127500"/>
                </a:lnTo>
                <a:lnTo>
                  <a:pt x="2584221" y="4127500"/>
                </a:lnTo>
                <a:lnTo>
                  <a:pt x="2576499" y="4140200"/>
                </a:lnTo>
                <a:close/>
              </a:path>
              <a:path w="2711450" h="4279900">
                <a:moveTo>
                  <a:pt x="200253" y="4165600"/>
                </a:moveTo>
                <a:lnTo>
                  <a:pt x="158978" y="4165600"/>
                </a:lnTo>
                <a:lnTo>
                  <a:pt x="150939" y="4152900"/>
                </a:lnTo>
                <a:lnTo>
                  <a:pt x="142633" y="4140200"/>
                </a:lnTo>
                <a:lnTo>
                  <a:pt x="175602" y="4140200"/>
                </a:lnTo>
                <a:lnTo>
                  <a:pt x="183819" y="4152900"/>
                </a:lnTo>
                <a:lnTo>
                  <a:pt x="191719" y="4152900"/>
                </a:lnTo>
                <a:lnTo>
                  <a:pt x="200253" y="4165600"/>
                </a:lnTo>
                <a:close/>
              </a:path>
              <a:path w="2711450" h="4279900">
                <a:moveTo>
                  <a:pt x="2552242" y="4165600"/>
                </a:moveTo>
                <a:lnTo>
                  <a:pt x="2511196" y="4165600"/>
                </a:lnTo>
                <a:lnTo>
                  <a:pt x="2519730" y="4152900"/>
                </a:lnTo>
                <a:lnTo>
                  <a:pt x="2527630" y="4152900"/>
                </a:lnTo>
                <a:lnTo>
                  <a:pt x="2535847" y="4140200"/>
                </a:lnTo>
                <a:lnTo>
                  <a:pt x="2568816" y="4140200"/>
                </a:lnTo>
                <a:lnTo>
                  <a:pt x="2552242" y="4165600"/>
                </a:lnTo>
                <a:close/>
              </a:path>
              <a:path w="2711450" h="4279900">
                <a:moveTo>
                  <a:pt x="217309" y="4178300"/>
                </a:moveTo>
                <a:lnTo>
                  <a:pt x="176022" y="4178300"/>
                </a:lnTo>
                <a:lnTo>
                  <a:pt x="167411" y="4165600"/>
                </a:lnTo>
                <a:lnTo>
                  <a:pt x="208457" y="4165600"/>
                </a:lnTo>
                <a:lnTo>
                  <a:pt x="217309" y="4178300"/>
                </a:lnTo>
                <a:close/>
              </a:path>
              <a:path w="2711450" h="4279900">
                <a:moveTo>
                  <a:pt x="2535186" y="4178300"/>
                </a:moveTo>
                <a:lnTo>
                  <a:pt x="2494140" y="4178300"/>
                </a:lnTo>
                <a:lnTo>
                  <a:pt x="2502992" y="4165600"/>
                </a:lnTo>
                <a:lnTo>
                  <a:pt x="2543797" y="4165600"/>
                </a:lnTo>
                <a:lnTo>
                  <a:pt x="2535186" y="4178300"/>
                </a:lnTo>
                <a:close/>
              </a:path>
              <a:path w="2711450" h="4279900">
                <a:moveTo>
                  <a:pt x="234962" y="4191000"/>
                </a:moveTo>
                <a:lnTo>
                  <a:pt x="193738" y="4191000"/>
                </a:lnTo>
                <a:lnTo>
                  <a:pt x="184797" y="4178300"/>
                </a:lnTo>
                <a:lnTo>
                  <a:pt x="225805" y="4178300"/>
                </a:lnTo>
                <a:lnTo>
                  <a:pt x="234962" y="4191000"/>
                </a:lnTo>
                <a:close/>
              </a:path>
              <a:path w="2711450" h="4279900">
                <a:moveTo>
                  <a:pt x="2517457" y="4191000"/>
                </a:moveTo>
                <a:lnTo>
                  <a:pt x="2476487" y="4191000"/>
                </a:lnTo>
                <a:lnTo>
                  <a:pt x="2485631" y="4178300"/>
                </a:lnTo>
                <a:lnTo>
                  <a:pt x="2526411" y="4178300"/>
                </a:lnTo>
                <a:lnTo>
                  <a:pt x="2517457" y="4191000"/>
                </a:lnTo>
                <a:close/>
              </a:path>
              <a:path w="2711450" h="4279900">
                <a:moveTo>
                  <a:pt x="262496" y="4203700"/>
                </a:moveTo>
                <a:lnTo>
                  <a:pt x="212102" y="4203700"/>
                </a:lnTo>
                <a:lnTo>
                  <a:pt x="202844" y="4191000"/>
                </a:lnTo>
                <a:lnTo>
                  <a:pt x="252920" y="4191000"/>
                </a:lnTo>
                <a:lnTo>
                  <a:pt x="262496" y="4203700"/>
                </a:lnTo>
                <a:close/>
              </a:path>
              <a:path w="2711450" h="4279900">
                <a:moveTo>
                  <a:pt x="2499093" y="4203700"/>
                </a:moveTo>
                <a:lnTo>
                  <a:pt x="2448953" y="4203700"/>
                </a:lnTo>
                <a:lnTo>
                  <a:pt x="2458529" y="4191000"/>
                </a:lnTo>
                <a:lnTo>
                  <a:pt x="2508351" y="4191000"/>
                </a:lnTo>
                <a:lnTo>
                  <a:pt x="2499093" y="4203700"/>
                </a:lnTo>
                <a:close/>
              </a:path>
              <a:path w="2711450" h="4279900">
                <a:moveTo>
                  <a:pt x="291211" y="4216400"/>
                </a:moveTo>
                <a:lnTo>
                  <a:pt x="231076" y="4216400"/>
                </a:lnTo>
                <a:lnTo>
                  <a:pt x="221513" y="4203700"/>
                </a:lnTo>
                <a:lnTo>
                  <a:pt x="281241" y="4203700"/>
                </a:lnTo>
                <a:lnTo>
                  <a:pt x="291211" y="4216400"/>
                </a:lnTo>
                <a:close/>
              </a:path>
              <a:path w="2711450" h="4279900">
                <a:moveTo>
                  <a:pt x="2480094" y="4216400"/>
                </a:moveTo>
                <a:lnTo>
                  <a:pt x="2420239" y="4216400"/>
                </a:lnTo>
                <a:lnTo>
                  <a:pt x="2430208" y="4203700"/>
                </a:lnTo>
                <a:lnTo>
                  <a:pt x="2489669" y="4203700"/>
                </a:lnTo>
                <a:lnTo>
                  <a:pt x="2480094" y="4216400"/>
                </a:lnTo>
                <a:close/>
              </a:path>
              <a:path w="2711450" h="4279900">
                <a:moveTo>
                  <a:pt x="321017" y="4229100"/>
                </a:moveTo>
                <a:lnTo>
                  <a:pt x="250647" y="4229100"/>
                </a:lnTo>
                <a:lnTo>
                  <a:pt x="240791" y="4216400"/>
                </a:lnTo>
                <a:lnTo>
                  <a:pt x="310680" y="4216400"/>
                </a:lnTo>
                <a:lnTo>
                  <a:pt x="321017" y="4229100"/>
                </a:lnTo>
                <a:close/>
              </a:path>
              <a:path w="2711450" h="4279900">
                <a:moveTo>
                  <a:pt x="2460523" y="4229100"/>
                </a:moveTo>
                <a:lnTo>
                  <a:pt x="2390432" y="4229100"/>
                </a:lnTo>
                <a:lnTo>
                  <a:pt x="2400769" y="4216400"/>
                </a:lnTo>
                <a:lnTo>
                  <a:pt x="2470378" y="4216400"/>
                </a:lnTo>
                <a:lnTo>
                  <a:pt x="2460523" y="4229100"/>
                </a:lnTo>
                <a:close/>
              </a:path>
              <a:path w="2711450" h="4279900">
                <a:moveTo>
                  <a:pt x="362292" y="4241800"/>
                </a:moveTo>
                <a:lnTo>
                  <a:pt x="281038" y="4241800"/>
                </a:lnTo>
                <a:lnTo>
                  <a:pt x="270776" y="4229100"/>
                </a:lnTo>
                <a:lnTo>
                  <a:pt x="351510" y="4229100"/>
                </a:lnTo>
                <a:lnTo>
                  <a:pt x="362292" y="4241800"/>
                </a:lnTo>
                <a:close/>
              </a:path>
              <a:path w="2711450" h="4279900">
                <a:moveTo>
                  <a:pt x="2430132" y="4241800"/>
                </a:moveTo>
                <a:lnTo>
                  <a:pt x="2349157" y="4241800"/>
                </a:lnTo>
                <a:lnTo>
                  <a:pt x="2359939" y="4229100"/>
                </a:lnTo>
                <a:lnTo>
                  <a:pt x="2440393" y="4229100"/>
                </a:lnTo>
                <a:lnTo>
                  <a:pt x="2430132" y="4241800"/>
                </a:lnTo>
                <a:close/>
              </a:path>
              <a:path w="2711450" h="4279900">
                <a:moveTo>
                  <a:pt x="460540" y="4254500"/>
                </a:moveTo>
                <a:lnTo>
                  <a:pt x="312585" y="4254500"/>
                </a:lnTo>
                <a:lnTo>
                  <a:pt x="301942" y="4241800"/>
                </a:lnTo>
                <a:lnTo>
                  <a:pt x="448983" y="4241800"/>
                </a:lnTo>
                <a:lnTo>
                  <a:pt x="460540" y="4254500"/>
                </a:lnTo>
                <a:close/>
              </a:path>
              <a:path w="2711450" h="4279900">
                <a:moveTo>
                  <a:pt x="2398572" y="4254500"/>
                </a:moveTo>
                <a:lnTo>
                  <a:pt x="2250909" y="4254500"/>
                </a:lnTo>
                <a:lnTo>
                  <a:pt x="2262454" y="4241800"/>
                </a:lnTo>
                <a:lnTo>
                  <a:pt x="2409215" y="4241800"/>
                </a:lnTo>
                <a:lnTo>
                  <a:pt x="2398572" y="4254500"/>
                </a:lnTo>
                <a:close/>
              </a:path>
              <a:path w="2711450" h="4279900">
                <a:moveTo>
                  <a:pt x="2354872" y="4267200"/>
                </a:moveTo>
                <a:lnTo>
                  <a:pt x="356273" y="4267200"/>
                </a:lnTo>
                <a:lnTo>
                  <a:pt x="345490" y="4254500"/>
                </a:lnTo>
                <a:lnTo>
                  <a:pt x="2365959" y="4254500"/>
                </a:lnTo>
                <a:lnTo>
                  <a:pt x="2354872" y="4267200"/>
                </a:lnTo>
                <a:close/>
              </a:path>
              <a:path w="2711450" h="4279900">
                <a:moveTo>
                  <a:pt x="2251227" y="4279900"/>
                </a:moveTo>
                <a:lnTo>
                  <a:pt x="460222" y="4279900"/>
                </a:lnTo>
                <a:lnTo>
                  <a:pt x="448665" y="4267200"/>
                </a:lnTo>
                <a:lnTo>
                  <a:pt x="2263101" y="4267200"/>
                </a:lnTo>
                <a:lnTo>
                  <a:pt x="2251227" y="4279900"/>
                </a:lnTo>
                <a:close/>
              </a:path>
            </a:pathLst>
          </a:custGeom>
          <a:solidFill>
            <a:srgbClr val="375F92"/>
          </a:solidFill>
        </p:spPr>
        <p:txBody>
          <a:bodyPr wrap="square" lIns="0" tIns="0" rIns="0" bIns="0" rtlCol="0"/>
          <a:lstStyle/>
          <a:p>
            <a:endParaRPr/>
          </a:p>
        </p:txBody>
      </p:sp>
      <p:sp>
        <p:nvSpPr>
          <p:cNvPr id="10" name="object 10"/>
          <p:cNvSpPr txBox="1"/>
          <p:nvPr/>
        </p:nvSpPr>
        <p:spPr>
          <a:xfrm>
            <a:off x="3477895" y="3354742"/>
            <a:ext cx="2477770" cy="2219960"/>
          </a:xfrm>
          <a:prstGeom prst="rect">
            <a:avLst/>
          </a:prstGeom>
        </p:spPr>
        <p:txBody>
          <a:bodyPr vert="horz" wrap="square" lIns="0" tIns="12700" rIns="0" bIns="0" rtlCol="0">
            <a:spAutoFit/>
          </a:bodyPr>
          <a:lstStyle/>
          <a:p>
            <a:pPr marL="12700" marR="5080" algn="just">
              <a:lnSpc>
                <a:spcPct val="150000"/>
              </a:lnSpc>
              <a:spcBef>
                <a:spcPts val="100"/>
              </a:spcBef>
            </a:pPr>
            <a:r>
              <a:rPr sz="1600" u="sng" spc="10" dirty="0">
                <a:solidFill>
                  <a:srgbClr val="FF0000"/>
                </a:solidFill>
                <a:uFill>
                  <a:solidFill>
                    <a:srgbClr val="FF0000"/>
                  </a:solidFill>
                </a:uFill>
                <a:latin typeface="黑体"/>
                <a:cs typeface="黑体"/>
              </a:rPr>
              <a:t>管壁喷涂</a:t>
            </a:r>
            <a:r>
              <a:rPr sz="1600" spc="10" dirty="0">
                <a:solidFill>
                  <a:srgbClr val="FF0000"/>
                </a:solidFill>
                <a:latin typeface="黑体"/>
                <a:cs typeface="黑体"/>
              </a:rPr>
              <a:t>：</a:t>
            </a:r>
            <a:r>
              <a:rPr sz="1600" spc="10" dirty="0">
                <a:latin typeface="黑体"/>
                <a:cs typeface="黑体"/>
              </a:rPr>
              <a:t>喷涂耐腐蚀材</a:t>
            </a:r>
            <a:r>
              <a:rPr sz="1600" spc="-5" dirty="0">
                <a:latin typeface="黑体"/>
                <a:cs typeface="黑体"/>
              </a:rPr>
              <a:t>料 </a:t>
            </a:r>
            <a:r>
              <a:rPr sz="1600" spc="5" dirty="0">
                <a:latin typeface="黑体"/>
                <a:cs typeface="黑体"/>
              </a:rPr>
              <a:t>将腐</a:t>
            </a:r>
            <a:r>
              <a:rPr sz="1600" spc="10" dirty="0">
                <a:latin typeface="黑体"/>
                <a:cs typeface="黑体"/>
              </a:rPr>
              <a:t>蚀性气氛与管材基体</a:t>
            </a:r>
            <a:r>
              <a:rPr sz="1600" spc="5" dirty="0">
                <a:latin typeface="黑体"/>
                <a:cs typeface="黑体"/>
              </a:rPr>
              <a:t>F</a:t>
            </a:r>
            <a:r>
              <a:rPr sz="1600" spc="-5" dirty="0">
                <a:latin typeface="黑体"/>
                <a:cs typeface="黑体"/>
              </a:rPr>
              <a:t>e </a:t>
            </a:r>
            <a:r>
              <a:rPr sz="1600" dirty="0">
                <a:latin typeface="黑体"/>
                <a:cs typeface="黑体"/>
              </a:rPr>
              <a:t>隔</a:t>
            </a:r>
            <a:r>
              <a:rPr sz="1600" spc="-5" dirty="0">
                <a:latin typeface="黑体"/>
                <a:cs typeface="黑体"/>
              </a:rPr>
              <a:t>离</a:t>
            </a:r>
            <a:endParaRPr sz="1600">
              <a:latin typeface="黑体"/>
              <a:cs typeface="黑体"/>
            </a:endParaRPr>
          </a:p>
          <a:p>
            <a:pPr marL="164465" indent="-152400">
              <a:lnSpc>
                <a:spcPct val="100000"/>
              </a:lnSpc>
              <a:spcBef>
                <a:spcPts val="960"/>
              </a:spcBef>
              <a:buSzPct val="93750"/>
              <a:buFont typeface="Wingdings"/>
              <a:buChar char=""/>
              <a:tabLst>
                <a:tab pos="165100" algn="l"/>
              </a:tabLst>
            </a:pPr>
            <a:r>
              <a:rPr sz="1600" spc="50" dirty="0">
                <a:latin typeface="黑体"/>
                <a:cs typeface="黑体"/>
              </a:rPr>
              <a:t>被动措施，存在</a:t>
            </a:r>
            <a:r>
              <a:rPr sz="1600" spc="55" dirty="0">
                <a:latin typeface="黑体"/>
                <a:cs typeface="黑体"/>
              </a:rPr>
              <a:t>使用期</a:t>
            </a:r>
            <a:r>
              <a:rPr sz="1600" spc="-5" dirty="0">
                <a:latin typeface="黑体"/>
                <a:cs typeface="黑体"/>
              </a:rPr>
              <a:t>限</a:t>
            </a:r>
            <a:endParaRPr sz="1600">
              <a:latin typeface="黑体"/>
              <a:cs typeface="黑体"/>
            </a:endParaRPr>
          </a:p>
          <a:p>
            <a:pPr marL="12700" algn="just">
              <a:lnSpc>
                <a:spcPct val="100000"/>
              </a:lnSpc>
              <a:spcBef>
                <a:spcPts val="960"/>
              </a:spcBef>
            </a:pPr>
            <a:r>
              <a:rPr sz="1600" dirty="0">
                <a:latin typeface="黑体"/>
                <a:cs typeface="黑体"/>
              </a:rPr>
              <a:t>，检</a:t>
            </a:r>
            <a:r>
              <a:rPr sz="1600" spc="-5" dirty="0">
                <a:latin typeface="黑体"/>
                <a:cs typeface="黑体"/>
              </a:rPr>
              <a:t>修</a:t>
            </a:r>
            <a:r>
              <a:rPr sz="1600" spc="-15" dirty="0">
                <a:latin typeface="黑体"/>
                <a:cs typeface="黑体"/>
              </a:rPr>
              <a:t> </a:t>
            </a:r>
            <a:r>
              <a:rPr sz="1600" dirty="0">
                <a:latin typeface="黑体"/>
                <a:cs typeface="黑体"/>
              </a:rPr>
              <a:t>维护工作量</a:t>
            </a:r>
            <a:r>
              <a:rPr sz="1600" spc="-5" dirty="0">
                <a:latin typeface="黑体"/>
                <a:cs typeface="黑体"/>
              </a:rPr>
              <a:t>大</a:t>
            </a:r>
            <a:endParaRPr sz="1600">
              <a:latin typeface="黑体"/>
              <a:cs typeface="黑体"/>
            </a:endParaRPr>
          </a:p>
          <a:p>
            <a:pPr marL="164465" indent="-152400">
              <a:lnSpc>
                <a:spcPct val="100000"/>
              </a:lnSpc>
              <a:spcBef>
                <a:spcPts val="960"/>
              </a:spcBef>
              <a:buSzPct val="93750"/>
              <a:buFont typeface="Wingdings"/>
              <a:buChar char=""/>
              <a:tabLst>
                <a:tab pos="165100" algn="l"/>
              </a:tabLst>
            </a:pPr>
            <a:r>
              <a:rPr sz="1600" dirty="0">
                <a:latin typeface="黑体"/>
                <a:cs typeface="黑体"/>
              </a:rPr>
              <a:t>单次投入费用</a:t>
            </a:r>
            <a:r>
              <a:rPr sz="1600" spc="-5" dirty="0">
                <a:latin typeface="黑体"/>
                <a:cs typeface="黑体"/>
              </a:rPr>
              <a:t>高</a:t>
            </a:r>
            <a:endParaRPr sz="1600">
              <a:latin typeface="黑体"/>
              <a:cs typeface="黑体"/>
            </a:endParaRPr>
          </a:p>
        </p:txBody>
      </p:sp>
      <p:sp>
        <p:nvSpPr>
          <p:cNvPr id="11" name="object 11"/>
          <p:cNvSpPr/>
          <p:nvPr/>
        </p:nvSpPr>
        <p:spPr>
          <a:xfrm>
            <a:off x="6453187" y="1592262"/>
            <a:ext cx="2545080" cy="4279900"/>
          </a:xfrm>
          <a:custGeom>
            <a:avLst/>
            <a:gdLst/>
            <a:ahLst/>
            <a:cxnLst/>
            <a:rect l="l" t="t" r="r" b="b"/>
            <a:pathLst>
              <a:path w="2545079" h="4279900">
                <a:moveTo>
                  <a:pt x="2220112" y="12700"/>
                </a:moveTo>
                <a:lnTo>
                  <a:pt x="324650" y="12700"/>
                </a:lnTo>
                <a:lnTo>
                  <a:pt x="334759" y="0"/>
                </a:lnTo>
                <a:lnTo>
                  <a:pt x="2210003" y="0"/>
                </a:lnTo>
                <a:lnTo>
                  <a:pt x="2220112" y="12700"/>
                </a:lnTo>
                <a:close/>
              </a:path>
              <a:path w="2545079" h="4279900">
                <a:moveTo>
                  <a:pt x="2261044" y="25400"/>
                </a:moveTo>
                <a:lnTo>
                  <a:pt x="284010" y="25400"/>
                </a:lnTo>
                <a:lnTo>
                  <a:pt x="294004" y="12700"/>
                </a:lnTo>
                <a:lnTo>
                  <a:pt x="2251049" y="12700"/>
                </a:lnTo>
                <a:lnTo>
                  <a:pt x="2261044" y="25400"/>
                </a:lnTo>
                <a:close/>
              </a:path>
              <a:path w="2545079" h="4279900">
                <a:moveTo>
                  <a:pt x="330669" y="38100"/>
                </a:moveTo>
                <a:lnTo>
                  <a:pt x="254711" y="38100"/>
                </a:lnTo>
                <a:lnTo>
                  <a:pt x="264350" y="25400"/>
                </a:lnTo>
                <a:lnTo>
                  <a:pt x="340779" y="25400"/>
                </a:lnTo>
                <a:lnTo>
                  <a:pt x="330669" y="38100"/>
                </a:lnTo>
                <a:close/>
              </a:path>
              <a:path w="2545079" h="4279900">
                <a:moveTo>
                  <a:pt x="2290343" y="38100"/>
                </a:moveTo>
                <a:lnTo>
                  <a:pt x="2214092" y="38100"/>
                </a:lnTo>
                <a:lnTo>
                  <a:pt x="2203983" y="25400"/>
                </a:lnTo>
                <a:lnTo>
                  <a:pt x="2280691" y="25400"/>
                </a:lnTo>
                <a:lnTo>
                  <a:pt x="2290343" y="38100"/>
                </a:lnTo>
                <a:close/>
              </a:path>
              <a:path w="2545079" h="4279900">
                <a:moveTo>
                  <a:pt x="283146" y="50800"/>
                </a:moveTo>
                <a:lnTo>
                  <a:pt x="226529" y="50800"/>
                </a:lnTo>
                <a:lnTo>
                  <a:pt x="235788" y="38100"/>
                </a:lnTo>
                <a:lnTo>
                  <a:pt x="292734" y="38100"/>
                </a:lnTo>
                <a:lnTo>
                  <a:pt x="283146" y="50800"/>
                </a:lnTo>
                <a:close/>
              </a:path>
              <a:path w="2545079" h="4279900">
                <a:moveTo>
                  <a:pt x="2318511" y="50800"/>
                </a:moveTo>
                <a:lnTo>
                  <a:pt x="2261616" y="50800"/>
                </a:lnTo>
                <a:lnTo>
                  <a:pt x="2252027" y="38100"/>
                </a:lnTo>
                <a:lnTo>
                  <a:pt x="2309253" y="38100"/>
                </a:lnTo>
                <a:lnTo>
                  <a:pt x="2318511" y="50800"/>
                </a:lnTo>
                <a:close/>
              </a:path>
              <a:path w="2545079" h="4279900">
                <a:moveTo>
                  <a:pt x="255930" y="63500"/>
                </a:moveTo>
                <a:lnTo>
                  <a:pt x="199555" y="63500"/>
                </a:lnTo>
                <a:lnTo>
                  <a:pt x="208406" y="50800"/>
                </a:lnTo>
                <a:lnTo>
                  <a:pt x="265175" y="50800"/>
                </a:lnTo>
                <a:lnTo>
                  <a:pt x="255930" y="63500"/>
                </a:lnTo>
                <a:close/>
              </a:path>
              <a:path w="2545079" h="4279900">
                <a:moveTo>
                  <a:pt x="2345461" y="63500"/>
                </a:moveTo>
                <a:lnTo>
                  <a:pt x="2288832" y="63500"/>
                </a:lnTo>
                <a:lnTo>
                  <a:pt x="2279586" y="50800"/>
                </a:lnTo>
                <a:lnTo>
                  <a:pt x="2336622" y="50800"/>
                </a:lnTo>
                <a:lnTo>
                  <a:pt x="2345461" y="63500"/>
                </a:lnTo>
                <a:close/>
              </a:path>
              <a:path w="2545079" h="4279900">
                <a:moveTo>
                  <a:pt x="229793" y="76200"/>
                </a:moveTo>
                <a:lnTo>
                  <a:pt x="182295" y="76200"/>
                </a:lnTo>
                <a:lnTo>
                  <a:pt x="190842" y="63500"/>
                </a:lnTo>
                <a:lnTo>
                  <a:pt x="238645" y="63500"/>
                </a:lnTo>
                <a:lnTo>
                  <a:pt x="229793" y="76200"/>
                </a:lnTo>
                <a:close/>
              </a:path>
              <a:path w="2545079" h="4279900">
                <a:moveTo>
                  <a:pt x="2362720" y="76200"/>
                </a:moveTo>
                <a:lnTo>
                  <a:pt x="2314968" y="76200"/>
                </a:lnTo>
                <a:lnTo>
                  <a:pt x="2306116" y="63500"/>
                </a:lnTo>
                <a:lnTo>
                  <a:pt x="2353919" y="63500"/>
                </a:lnTo>
                <a:lnTo>
                  <a:pt x="2362720" y="76200"/>
                </a:lnTo>
                <a:close/>
              </a:path>
              <a:path w="2545079" h="4279900">
                <a:moveTo>
                  <a:pt x="213004" y="88900"/>
                </a:moveTo>
                <a:lnTo>
                  <a:pt x="165633" y="88900"/>
                </a:lnTo>
                <a:lnTo>
                  <a:pt x="173634" y="76200"/>
                </a:lnTo>
                <a:lnTo>
                  <a:pt x="221589" y="76200"/>
                </a:lnTo>
                <a:lnTo>
                  <a:pt x="213004" y="88900"/>
                </a:lnTo>
                <a:close/>
              </a:path>
              <a:path w="2545079" h="4279900">
                <a:moveTo>
                  <a:pt x="2379370" y="88900"/>
                </a:moveTo>
                <a:lnTo>
                  <a:pt x="2331758" y="88900"/>
                </a:lnTo>
                <a:lnTo>
                  <a:pt x="2323172" y="76200"/>
                </a:lnTo>
                <a:lnTo>
                  <a:pt x="2371115" y="76200"/>
                </a:lnTo>
                <a:lnTo>
                  <a:pt x="2379370" y="88900"/>
                </a:lnTo>
                <a:close/>
              </a:path>
              <a:path w="2545079" h="4279900">
                <a:moveTo>
                  <a:pt x="188849" y="101600"/>
                </a:moveTo>
                <a:lnTo>
                  <a:pt x="149605" y="101600"/>
                </a:lnTo>
                <a:lnTo>
                  <a:pt x="157543" y="88900"/>
                </a:lnTo>
                <a:lnTo>
                  <a:pt x="197015" y="88900"/>
                </a:lnTo>
                <a:lnTo>
                  <a:pt x="188849" y="101600"/>
                </a:lnTo>
                <a:close/>
              </a:path>
              <a:path w="2545079" h="4279900">
                <a:moveTo>
                  <a:pt x="2395385" y="101600"/>
                </a:moveTo>
                <a:lnTo>
                  <a:pt x="2355913" y="101600"/>
                </a:lnTo>
                <a:lnTo>
                  <a:pt x="2347747" y="88900"/>
                </a:lnTo>
                <a:lnTo>
                  <a:pt x="2387460" y="88900"/>
                </a:lnTo>
                <a:lnTo>
                  <a:pt x="2395385" y="101600"/>
                </a:lnTo>
                <a:close/>
              </a:path>
              <a:path w="2545079" h="4279900">
                <a:moveTo>
                  <a:pt x="173469" y="114300"/>
                </a:moveTo>
                <a:lnTo>
                  <a:pt x="134239" y="114300"/>
                </a:lnTo>
                <a:lnTo>
                  <a:pt x="141846" y="101600"/>
                </a:lnTo>
                <a:lnTo>
                  <a:pt x="181330" y="101600"/>
                </a:lnTo>
                <a:lnTo>
                  <a:pt x="173469" y="114300"/>
                </a:lnTo>
                <a:close/>
              </a:path>
              <a:path w="2545079" h="4279900">
                <a:moveTo>
                  <a:pt x="2410739" y="114300"/>
                </a:moveTo>
                <a:lnTo>
                  <a:pt x="2371293" y="114300"/>
                </a:lnTo>
                <a:lnTo>
                  <a:pt x="2363431" y="101600"/>
                </a:lnTo>
                <a:lnTo>
                  <a:pt x="2403144" y="101600"/>
                </a:lnTo>
                <a:lnTo>
                  <a:pt x="2410739" y="114300"/>
                </a:lnTo>
                <a:close/>
              </a:path>
              <a:path w="2545079" h="4279900">
                <a:moveTo>
                  <a:pt x="144564" y="139700"/>
                </a:moveTo>
                <a:lnTo>
                  <a:pt x="112483" y="139700"/>
                </a:lnTo>
                <a:lnTo>
                  <a:pt x="119557" y="127000"/>
                </a:lnTo>
                <a:lnTo>
                  <a:pt x="126809" y="114300"/>
                </a:lnTo>
                <a:lnTo>
                  <a:pt x="166230" y="114300"/>
                </a:lnTo>
                <a:lnTo>
                  <a:pt x="158699" y="127000"/>
                </a:lnTo>
                <a:lnTo>
                  <a:pt x="151765" y="127000"/>
                </a:lnTo>
                <a:lnTo>
                  <a:pt x="144564" y="139700"/>
                </a:lnTo>
                <a:close/>
              </a:path>
              <a:path w="2545079" h="4279900">
                <a:moveTo>
                  <a:pt x="2432481" y="139700"/>
                </a:moveTo>
                <a:lnTo>
                  <a:pt x="2400198" y="139700"/>
                </a:lnTo>
                <a:lnTo>
                  <a:pt x="2392997" y="127000"/>
                </a:lnTo>
                <a:lnTo>
                  <a:pt x="2386063" y="127000"/>
                </a:lnTo>
                <a:lnTo>
                  <a:pt x="2378519" y="114300"/>
                </a:lnTo>
                <a:lnTo>
                  <a:pt x="2418156" y="114300"/>
                </a:lnTo>
                <a:lnTo>
                  <a:pt x="2425407" y="127000"/>
                </a:lnTo>
                <a:lnTo>
                  <a:pt x="2432481" y="139700"/>
                </a:lnTo>
                <a:close/>
              </a:path>
              <a:path w="2545079" h="4279900">
                <a:moveTo>
                  <a:pt x="124599" y="165100"/>
                </a:moveTo>
                <a:lnTo>
                  <a:pt x="92367" y="165100"/>
                </a:lnTo>
                <a:lnTo>
                  <a:pt x="98882" y="152400"/>
                </a:lnTo>
                <a:lnTo>
                  <a:pt x="105600" y="139700"/>
                </a:lnTo>
                <a:lnTo>
                  <a:pt x="137947" y="139700"/>
                </a:lnTo>
                <a:lnTo>
                  <a:pt x="131076" y="152400"/>
                </a:lnTo>
                <a:lnTo>
                  <a:pt x="131279" y="152400"/>
                </a:lnTo>
                <a:lnTo>
                  <a:pt x="124599" y="165100"/>
                </a:lnTo>
                <a:close/>
              </a:path>
              <a:path w="2545079" h="4279900">
                <a:moveTo>
                  <a:pt x="2452585" y="165100"/>
                </a:moveTo>
                <a:lnTo>
                  <a:pt x="2420162" y="165100"/>
                </a:lnTo>
                <a:lnTo>
                  <a:pt x="2413482" y="152400"/>
                </a:lnTo>
                <a:lnTo>
                  <a:pt x="2413685" y="152400"/>
                </a:lnTo>
                <a:lnTo>
                  <a:pt x="2406815" y="139700"/>
                </a:lnTo>
                <a:lnTo>
                  <a:pt x="2439365" y="139700"/>
                </a:lnTo>
                <a:lnTo>
                  <a:pt x="2446070" y="152400"/>
                </a:lnTo>
                <a:lnTo>
                  <a:pt x="2452585" y="165100"/>
                </a:lnTo>
                <a:close/>
              </a:path>
              <a:path w="2545079" h="4279900">
                <a:moveTo>
                  <a:pt x="100431" y="190500"/>
                </a:moveTo>
                <a:lnTo>
                  <a:pt x="73799" y="190500"/>
                </a:lnTo>
                <a:lnTo>
                  <a:pt x="86042" y="165100"/>
                </a:lnTo>
                <a:lnTo>
                  <a:pt x="118478" y="165100"/>
                </a:lnTo>
                <a:lnTo>
                  <a:pt x="112153" y="177800"/>
                </a:lnTo>
                <a:lnTo>
                  <a:pt x="106375" y="177800"/>
                </a:lnTo>
                <a:lnTo>
                  <a:pt x="100431" y="190500"/>
                </a:lnTo>
                <a:close/>
              </a:path>
              <a:path w="2545079" h="4279900">
                <a:moveTo>
                  <a:pt x="2470962" y="190500"/>
                </a:moveTo>
                <a:lnTo>
                  <a:pt x="2444330" y="190500"/>
                </a:lnTo>
                <a:lnTo>
                  <a:pt x="2438387" y="177800"/>
                </a:lnTo>
                <a:lnTo>
                  <a:pt x="2432608" y="177800"/>
                </a:lnTo>
                <a:lnTo>
                  <a:pt x="2426284" y="165100"/>
                </a:lnTo>
                <a:lnTo>
                  <a:pt x="2458897" y="165100"/>
                </a:lnTo>
                <a:lnTo>
                  <a:pt x="2465031" y="177800"/>
                </a:lnTo>
                <a:lnTo>
                  <a:pt x="2470962" y="190500"/>
                </a:lnTo>
                <a:close/>
              </a:path>
              <a:path w="2545079" h="4279900">
                <a:moveTo>
                  <a:pt x="84264" y="215900"/>
                </a:moveTo>
                <a:lnTo>
                  <a:pt x="57403" y="215900"/>
                </a:lnTo>
                <a:lnTo>
                  <a:pt x="62712" y="203200"/>
                </a:lnTo>
                <a:lnTo>
                  <a:pt x="68249" y="190500"/>
                </a:lnTo>
                <a:lnTo>
                  <a:pt x="100609" y="190500"/>
                </a:lnTo>
                <a:lnTo>
                  <a:pt x="94856" y="203200"/>
                </a:lnTo>
                <a:lnTo>
                  <a:pt x="89623" y="203200"/>
                </a:lnTo>
                <a:lnTo>
                  <a:pt x="84264" y="215900"/>
                </a:lnTo>
                <a:close/>
              </a:path>
              <a:path w="2545079" h="4279900">
                <a:moveTo>
                  <a:pt x="2487510" y="215900"/>
                </a:moveTo>
                <a:lnTo>
                  <a:pt x="2460498" y="215900"/>
                </a:lnTo>
                <a:lnTo>
                  <a:pt x="2455138" y="203200"/>
                </a:lnTo>
                <a:lnTo>
                  <a:pt x="2449906" y="203200"/>
                </a:lnTo>
                <a:lnTo>
                  <a:pt x="2444153" y="190500"/>
                </a:lnTo>
                <a:lnTo>
                  <a:pt x="2476677" y="190500"/>
                </a:lnTo>
                <a:lnTo>
                  <a:pt x="2482202" y="203200"/>
                </a:lnTo>
                <a:lnTo>
                  <a:pt x="2487510" y="215900"/>
                </a:lnTo>
                <a:close/>
              </a:path>
              <a:path w="2545079" h="4279900">
                <a:moveTo>
                  <a:pt x="65481" y="254000"/>
                </a:moveTo>
                <a:lnTo>
                  <a:pt x="38290" y="254000"/>
                </a:lnTo>
                <a:lnTo>
                  <a:pt x="42735" y="241300"/>
                </a:lnTo>
                <a:lnTo>
                  <a:pt x="47409" y="228600"/>
                </a:lnTo>
                <a:lnTo>
                  <a:pt x="52298" y="215900"/>
                </a:lnTo>
                <a:lnTo>
                  <a:pt x="84416" y="215900"/>
                </a:lnTo>
                <a:lnTo>
                  <a:pt x="79260" y="228600"/>
                </a:lnTo>
                <a:lnTo>
                  <a:pt x="74612" y="228600"/>
                </a:lnTo>
                <a:lnTo>
                  <a:pt x="69875" y="241300"/>
                </a:lnTo>
                <a:lnTo>
                  <a:pt x="70015" y="241300"/>
                </a:lnTo>
                <a:lnTo>
                  <a:pt x="65481" y="254000"/>
                </a:lnTo>
                <a:close/>
              </a:path>
              <a:path w="2545079" h="4279900">
                <a:moveTo>
                  <a:pt x="2506599" y="254000"/>
                </a:moveTo>
                <a:lnTo>
                  <a:pt x="2479281" y="254000"/>
                </a:lnTo>
                <a:lnTo>
                  <a:pt x="2474747" y="241300"/>
                </a:lnTo>
                <a:lnTo>
                  <a:pt x="2474887" y="241300"/>
                </a:lnTo>
                <a:lnTo>
                  <a:pt x="2470150" y="228600"/>
                </a:lnTo>
                <a:lnTo>
                  <a:pt x="2465501" y="228600"/>
                </a:lnTo>
                <a:lnTo>
                  <a:pt x="2460332" y="215900"/>
                </a:lnTo>
                <a:lnTo>
                  <a:pt x="2492616" y="215900"/>
                </a:lnTo>
                <a:lnTo>
                  <a:pt x="2497493" y="228600"/>
                </a:lnTo>
                <a:lnTo>
                  <a:pt x="2502166" y="241300"/>
                </a:lnTo>
                <a:lnTo>
                  <a:pt x="2506599" y="254000"/>
                </a:lnTo>
                <a:close/>
              </a:path>
              <a:path w="2545079" h="4279900">
                <a:moveTo>
                  <a:pt x="50050" y="292100"/>
                </a:moveTo>
                <a:lnTo>
                  <a:pt x="22783" y="292100"/>
                </a:lnTo>
                <a:lnTo>
                  <a:pt x="26314" y="279400"/>
                </a:lnTo>
                <a:lnTo>
                  <a:pt x="30073" y="266700"/>
                </a:lnTo>
                <a:lnTo>
                  <a:pt x="34061" y="254000"/>
                </a:lnTo>
                <a:lnTo>
                  <a:pt x="61429" y="254000"/>
                </a:lnTo>
                <a:lnTo>
                  <a:pt x="57327" y="266700"/>
                </a:lnTo>
                <a:lnTo>
                  <a:pt x="53581" y="279400"/>
                </a:lnTo>
                <a:lnTo>
                  <a:pt x="50050" y="292100"/>
                </a:lnTo>
                <a:close/>
              </a:path>
              <a:path w="2545079" h="4279900">
                <a:moveTo>
                  <a:pt x="2522080" y="292100"/>
                </a:moveTo>
                <a:lnTo>
                  <a:pt x="2494711" y="292100"/>
                </a:lnTo>
                <a:lnTo>
                  <a:pt x="2491066" y="279400"/>
                </a:lnTo>
                <a:lnTo>
                  <a:pt x="2487307" y="266700"/>
                </a:lnTo>
                <a:lnTo>
                  <a:pt x="2483332" y="254000"/>
                </a:lnTo>
                <a:lnTo>
                  <a:pt x="2510815" y="254000"/>
                </a:lnTo>
                <a:lnTo>
                  <a:pt x="2514803" y="266700"/>
                </a:lnTo>
                <a:lnTo>
                  <a:pt x="2518562" y="279400"/>
                </a:lnTo>
                <a:lnTo>
                  <a:pt x="2522080" y="292100"/>
                </a:lnTo>
                <a:close/>
              </a:path>
              <a:path w="2545079" h="4279900">
                <a:moveTo>
                  <a:pt x="31737" y="355600"/>
                </a:moveTo>
                <a:lnTo>
                  <a:pt x="6781" y="355600"/>
                </a:lnTo>
                <a:lnTo>
                  <a:pt x="8826" y="342900"/>
                </a:lnTo>
                <a:lnTo>
                  <a:pt x="11112" y="330200"/>
                </a:lnTo>
                <a:lnTo>
                  <a:pt x="13576" y="317500"/>
                </a:lnTo>
                <a:lnTo>
                  <a:pt x="16459" y="304800"/>
                </a:lnTo>
                <a:lnTo>
                  <a:pt x="19494" y="292100"/>
                </a:lnTo>
                <a:lnTo>
                  <a:pt x="46837" y="292100"/>
                </a:lnTo>
                <a:lnTo>
                  <a:pt x="43662" y="304800"/>
                </a:lnTo>
                <a:lnTo>
                  <a:pt x="40805" y="317500"/>
                </a:lnTo>
                <a:lnTo>
                  <a:pt x="38176" y="330200"/>
                </a:lnTo>
                <a:lnTo>
                  <a:pt x="35864" y="330200"/>
                </a:lnTo>
                <a:lnTo>
                  <a:pt x="33642" y="342900"/>
                </a:lnTo>
                <a:lnTo>
                  <a:pt x="31737" y="355600"/>
                </a:lnTo>
                <a:close/>
              </a:path>
              <a:path w="2545079" h="4279900">
                <a:moveTo>
                  <a:pt x="2538031" y="355600"/>
                </a:moveTo>
                <a:lnTo>
                  <a:pt x="2513025" y="355600"/>
                </a:lnTo>
                <a:lnTo>
                  <a:pt x="2511056" y="342900"/>
                </a:lnTo>
                <a:lnTo>
                  <a:pt x="2508897" y="330200"/>
                </a:lnTo>
                <a:lnTo>
                  <a:pt x="2506586" y="330200"/>
                </a:lnTo>
                <a:lnTo>
                  <a:pt x="2503868" y="317500"/>
                </a:lnTo>
                <a:lnTo>
                  <a:pt x="2501010" y="304800"/>
                </a:lnTo>
                <a:lnTo>
                  <a:pt x="2497924" y="292100"/>
                </a:lnTo>
                <a:lnTo>
                  <a:pt x="2525356" y="292100"/>
                </a:lnTo>
                <a:lnTo>
                  <a:pt x="2528392" y="304800"/>
                </a:lnTo>
                <a:lnTo>
                  <a:pt x="2531186" y="317500"/>
                </a:lnTo>
                <a:lnTo>
                  <a:pt x="2533650" y="330200"/>
                </a:lnTo>
                <a:lnTo>
                  <a:pt x="2535999" y="342900"/>
                </a:lnTo>
                <a:lnTo>
                  <a:pt x="2538031" y="355600"/>
                </a:lnTo>
                <a:close/>
              </a:path>
              <a:path w="2545079" h="4279900">
                <a:moveTo>
                  <a:pt x="31788" y="3911600"/>
                </a:moveTo>
                <a:lnTo>
                  <a:pt x="5003" y="3911600"/>
                </a:lnTo>
                <a:lnTo>
                  <a:pt x="3454" y="3898900"/>
                </a:lnTo>
                <a:lnTo>
                  <a:pt x="558" y="3860800"/>
                </a:lnTo>
                <a:lnTo>
                  <a:pt x="0" y="3835400"/>
                </a:lnTo>
                <a:lnTo>
                  <a:pt x="0" y="431800"/>
                </a:lnTo>
                <a:lnTo>
                  <a:pt x="1270" y="393700"/>
                </a:lnTo>
                <a:lnTo>
                  <a:pt x="5003" y="355600"/>
                </a:lnTo>
                <a:lnTo>
                  <a:pt x="31788" y="355600"/>
                </a:lnTo>
                <a:lnTo>
                  <a:pt x="30073" y="368300"/>
                </a:lnTo>
                <a:lnTo>
                  <a:pt x="28689" y="368300"/>
                </a:lnTo>
                <a:lnTo>
                  <a:pt x="27482" y="381000"/>
                </a:lnTo>
                <a:lnTo>
                  <a:pt x="26568" y="393700"/>
                </a:lnTo>
                <a:lnTo>
                  <a:pt x="25920" y="406400"/>
                </a:lnTo>
                <a:lnTo>
                  <a:pt x="25526" y="419100"/>
                </a:lnTo>
                <a:lnTo>
                  <a:pt x="25400" y="431800"/>
                </a:lnTo>
                <a:lnTo>
                  <a:pt x="25400" y="3835400"/>
                </a:lnTo>
                <a:lnTo>
                  <a:pt x="25526" y="3848100"/>
                </a:lnTo>
                <a:lnTo>
                  <a:pt x="25933" y="3860800"/>
                </a:lnTo>
                <a:lnTo>
                  <a:pt x="26593" y="3873500"/>
                </a:lnTo>
                <a:lnTo>
                  <a:pt x="27520" y="3886200"/>
                </a:lnTo>
                <a:lnTo>
                  <a:pt x="28689" y="3898900"/>
                </a:lnTo>
                <a:lnTo>
                  <a:pt x="30073" y="3898900"/>
                </a:lnTo>
                <a:lnTo>
                  <a:pt x="31788" y="3911600"/>
                </a:lnTo>
                <a:close/>
              </a:path>
              <a:path w="2545079" h="4279900">
                <a:moveTo>
                  <a:pt x="2539758" y="3911600"/>
                </a:moveTo>
                <a:lnTo>
                  <a:pt x="2512974" y="3911600"/>
                </a:lnTo>
                <a:lnTo>
                  <a:pt x="2514688" y="3898900"/>
                </a:lnTo>
                <a:lnTo>
                  <a:pt x="2516073" y="3898900"/>
                </a:lnTo>
                <a:lnTo>
                  <a:pt x="2517279" y="3886200"/>
                </a:lnTo>
                <a:lnTo>
                  <a:pt x="2518181" y="3873500"/>
                </a:lnTo>
                <a:lnTo>
                  <a:pt x="2518841" y="3860800"/>
                </a:lnTo>
                <a:lnTo>
                  <a:pt x="2519235" y="3848100"/>
                </a:lnTo>
                <a:lnTo>
                  <a:pt x="2519362" y="3835400"/>
                </a:lnTo>
                <a:lnTo>
                  <a:pt x="2519362" y="431800"/>
                </a:lnTo>
                <a:lnTo>
                  <a:pt x="2519222" y="419100"/>
                </a:lnTo>
                <a:lnTo>
                  <a:pt x="2518829" y="406400"/>
                </a:lnTo>
                <a:lnTo>
                  <a:pt x="2518168" y="393700"/>
                </a:lnTo>
                <a:lnTo>
                  <a:pt x="2517241" y="381000"/>
                </a:lnTo>
                <a:lnTo>
                  <a:pt x="2516073" y="368300"/>
                </a:lnTo>
                <a:lnTo>
                  <a:pt x="2514688" y="368300"/>
                </a:lnTo>
                <a:lnTo>
                  <a:pt x="2512974" y="355600"/>
                </a:lnTo>
                <a:lnTo>
                  <a:pt x="2539796" y="355600"/>
                </a:lnTo>
                <a:lnTo>
                  <a:pt x="2543517" y="393700"/>
                </a:lnTo>
                <a:lnTo>
                  <a:pt x="2544762" y="431800"/>
                </a:lnTo>
                <a:lnTo>
                  <a:pt x="2544762" y="3835400"/>
                </a:lnTo>
                <a:lnTo>
                  <a:pt x="2543492" y="3873500"/>
                </a:lnTo>
                <a:lnTo>
                  <a:pt x="2541270" y="3898900"/>
                </a:lnTo>
                <a:lnTo>
                  <a:pt x="2539758" y="3911600"/>
                </a:lnTo>
                <a:close/>
              </a:path>
              <a:path w="2545079" h="4279900">
                <a:moveTo>
                  <a:pt x="46837" y="3975100"/>
                </a:moveTo>
                <a:lnTo>
                  <a:pt x="19405" y="3975100"/>
                </a:lnTo>
                <a:lnTo>
                  <a:pt x="16370" y="3962400"/>
                </a:lnTo>
                <a:lnTo>
                  <a:pt x="13576" y="3949700"/>
                </a:lnTo>
                <a:lnTo>
                  <a:pt x="11112" y="3937000"/>
                </a:lnTo>
                <a:lnTo>
                  <a:pt x="8762" y="3924300"/>
                </a:lnTo>
                <a:lnTo>
                  <a:pt x="6730" y="3911600"/>
                </a:lnTo>
                <a:lnTo>
                  <a:pt x="31737" y="3911600"/>
                </a:lnTo>
                <a:lnTo>
                  <a:pt x="33705" y="3924300"/>
                </a:lnTo>
                <a:lnTo>
                  <a:pt x="35864" y="3937000"/>
                </a:lnTo>
                <a:lnTo>
                  <a:pt x="38176" y="3937000"/>
                </a:lnTo>
                <a:lnTo>
                  <a:pt x="40894" y="3949700"/>
                </a:lnTo>
                <a:lnTo>
                  <a:pt x="43751" y="3962400"/>
                </a:lnTo>
                <a:lnTo>
                  <a:pt x="46837" y="3975100"/>
                </a:lnTo>
                <a:close/>
              </a:path>
              <a:path w="2545079" h="4279900">
                <a:moveTo>
                  <a:pt x="2525268" y="3975100"/>
                </a:moveTo>
                <a:lnTo>
                  <a:pt x="2497924" y="3975100"/>
                </a:lnTo>
                <a:lnTo>
                  <a:pt x="2501099" y="3962400"/>
                </a:lnTo>
                <a:lnTo>
                  <a:pt x="2503957" y="3949700"/>
                </a:lnTo>
                <a:lnTo>
                  <a:pt x="2506586" y="3937000"/>
                </a:lnTo>
                <a:lnTo>
                  <a:pt x="2508897" y="3937000"/>
                </a:lnTo>
                <a:lnTo>
                  <a:pt x="2511120" y="3924300"/>
                </a:lnTo>
                <a:lnTo>
                  <a:pt x="2513025" y="3911600"/>
                </a:lnTo>
                <a:lnTo>
                  <a:pt x="2537980" y="3911600"/>
                </a:lnTo>
                <a:lnTo>
                  <a:pt x="2535935" y="3924300"/>
                </a:lnTo>
                <a:lnTo>
                  <a:pt x="2533650" y="3937000"/>
                </a:lnTo>
                <a:lnTo>
                  <a:pt x="2531186" y="3949700"/>
                </a:lnTo>
                <a:lnTo>
                  <a:pt x="2528303" y="3962400"/>
                </a:lnTo>
                <a:lnTo>
                  <a:pt x="2525268" y="3975100"/>
                </a:lnTo>
                <a:close/>
              </a:path>
              <a:path w="2545079" h="4279900">
                <a:moveTo>
                  <a:pt x="61429" y="4013200"/>
                </a:moveTo>
                <a:lnTo>
                  <a:pt x="33947" y="4013200"/>
                </a:lnTo>
                <a:lnTo>
                  <a:pt x="29959" y="4000500"/>
                </a:lnTo>
                <a:lnTo>
                  <a:pt x="26200" y="3987800"/>
                </a:lnTo>
                <a:lnTo>
                  <a:pt x="22682" y="3975100"/>
                </a:lnTo>
                <a:lnTo>
                  <a:pt x="50050" y="3975100"/>
                </a:lnTo>
                <a:lnTo>
                  <a:pt x="53695" y="3987800"/>
                </a:lnTo>
                <a:lnTo>
                  <a:pt x="57454" y="4000500"/>
                </a:lnTo>
                <a:lnTo>
                  <a:pt x="61429" y="4013200"/>
                </a:lnTo>
                <a:close/>
              </a:path>
              <a:path w="2545079" h="4279900">
                <a:moveTo>
                  <a:pt x="2510701" y="4013200"/>
                </a:moveTo>
                <a:lnTo>
                  <a:pt x="2483332" y="4013200"/>
                </a:lnTo>
                <a:lnTo>
                  <a:pt x="2487434" y="4000500"/>
                </a:lnTo>
                <a:lnTo>
                  <a:pt x="2491181" y="3987800"/>
                </a:lnTo>
                <a:lnTo>
                  <a:pt x="2494711" y="3975100"/>
                </a:lnTo>
                <a:lnTo>
                  <a:pt x="2521978" y="3975100"/>
                </a:lnTo>
                <a:lnTo>
                  <a:pt x="2518448" y="3987800"/>
                </a:lnTo>
                <a:lnTo>
                  <a:pt x="2514688" y="4000500"/>
                </a:lnTo>
                <a:lnTo>
                  <a:pt x="2510701" y="4013200"/>
                </a:lnTo>
                <a:close/>
              </a:path>
              <a:path w="2545079" h="4279900">
                <a:moveTo>
                  <a:pt x="84416" y="4051300"/>
                </a:moveTo>
                <a:lnTo>
                  <a:pt x="52146" y="4051300"/>
                </a:lnTo>
                <a:lnTo>
                  <a:pt x="47269" y="4038600"/>
                </a:lnTo>
                <a:lnTo>
                  <a:pt x="42595" y="4025900"/>
                </a:lnTo>
                <a:lnTo>
                  <a:pt x="38163" y="4013200"/>
                </a:lnTo>
                <a:lnTo>
                  <a:pt x="65481" y="4013200"/>
                </a:lnTo>
                <a:lnTo>
                  <a:pt x="70015" y="4025900"/>
                </a:lnTo>
                <a:lnTo>
                  <a:pt x="69875" y="4025900"/>
                </a:lnTo>
                <a:lnTo>
                  <a:pt x="74612" y="4038600"/>
                </a:lnTo>
                <a:lnTo>
                  <a:pt x="79260" y="4038600"/>
                </a:lnTo>
                <a:lnTo>
                  <a:pt x="84416" y="4051300"/>
                </a:lnTo>
                <a:close/>
              </a:path>
              <a:path w="2545079" h="4279900">
                <a:moveTo>
                  <a:pt x="2492463" y="4051300"/>
                </a:moveTo>
                <a:lnTo>
                  <a:pt x="2460332" y="4051300"/>
                </a:lnTo>
                <a:lnTo>
                  <a:pt x="2465501" y="4038600"/>
                </a:lnTo>
                <a:lnTo>
                  <a:pt x="2470150" y="4038600"/>
                </a:lnTo>
                <a:lnTo>
                  <a:pt x="2474887" y="4025900"/>
                </a:lnTo>
                <a:lnTo>
                  <a:pt x="2474747" y="4025900"/>
                </a:lnTo>
                <a:lnTo>
                  <a:pt x="2479281" y="4013200"/>
                </a:lnTo>
                <a:lnTo>
                  <a:pt x="2506472" y="4013200"/>
                </a:lnTo>
                <a:lnTo>
                  <a:pt x="2502027" y="4025900"/>
                </a:lnTo>
                <a:lnTo>
                  <a:pt x="2497353" y="4038600"/>
                </a:lnTo>
                <a:lnTo>
                  <a:pt x="2492463" y="4051300"/>
                </a:lnTo>
                <a:close/>
              </a:path>
              <a:path w="2545079" h="4279900">
                <a:moveTo>
                  <a:pt x="100609" y="4076700"/>
                </a:moveTo>
                <a:lnTo>
                  <a:pt x="68084" y="4076700"/>
                </a:lnTo>
                <a:lnTo>
                  <a:pt x="62560" y="4064000"/>
                </a:lnTo>
                <a:lnTo>
                  <a:pt x="57251" y="4051300"/>
                </a:lnTo>
                <a:lnTo>
                  <a:pt x="84264" y="4051300"/>
                </a:lnTo>
                <a:lnTo>
                  <a:pt x="89623" y="4064000"/>
                </a:lnTo>
                <a:lnTo>
                  <a:pt x="94856" y="4064000"/>
                </a:lnTo>
                <a:lnTo>
                  <a:pt x="100609" y="4076700"/>
                </a:lnTo>
                <a:close/>
              </a:path>
              <a:path w="2545079" h="4279900">
                <a:moveTo>
                  <a:pt x="2476512" y="4076700"/>
                </a:moveTo>
                <a:lnTo>
                  <a:pt x="2444153" y="4076700"/>
                </a:lnTo>
                <a:lnTo>
                  <a:pt x="2449906" y="4064000"/>
                </a:lnTo>
                <a:lnTo>
                  <a:pt x="2455138" y="4064000"/>
                </a:lnTo>
                <a:lnTo>
                  <a:pt x="2460498" y="4051300"/>
                </a:lnTo>
                <a:lnTo>
                  <a:pt x="2487358" y="4051300"/>
                </a:lnTo>
                <a:lnTo>
                  <a:pt x="2482049" y="4064000"/>
                </a:lnTo>
                <a:lnTo>
                  <a:pt x="2476512" y="4076700"/>
                </a:lnTo>
                <a:close/>
              </a:path>
              <a:path w="2545079" h="4279900">
                <a:moveTo>
                  <a:pt x="118478" y="4102100"/>
                </a:moveTo>
                <a:lnTo>
                  <a:pt x="86042" y="4102100"/>
                </a:lnTo>
                <a:lnTo>
                  <a:pt x="79730" y="4089400"/>
                </a:lnTo>
                <a:lnTo>
                  <a:pt x="73799" y="4076700"/>
                </a:lnTo>
                <a:lnTo>
                  <a:pt x="100431" y="4076700"/>
                </a:lnTo>
                <a:lnTo>
                  <a:pt x="106375" y="4089400"/>
                </a:lnTo>
                <a:lnTo>
                  <a:pt x="112153" y="4089400"/>
                </a:lnTo>
                <a:lnTo>
                  <a:pt x="118478" y="4102100"/>
                </a:lnTo>
                <a:close/>
              </a:path>
              <a:path w="2545079" h="4279900">
                <a:moveTo>
                  <a:pt x="2458720" y="4102100"/>
                </a:moveTo>
                <a:lnTo>
                  <a:pt x="2426284" y="4102100"/>
                </a:lnTo>
                <a:lnTo>
                  <a:pt x="2432608" y="4089400"/>
                </a:lnTo>
                <a:lnTo>
                  <a:pt x="2438387" y="4089400"/>
                </a:lnTo>
                <a:lnTo>
                  <a:pt x="2444330" y="4076700"/>
                </a:lnTo>
                <a:lnTo>
                  <a:pt x="2470962" y="4076700"/>
                </a:lnTo>
                <a:lnTo>
                  <a:pt x="2458720" y="4102100"/>
                </a:lnTo>
                <a:close/>
              </a:path>
              <a:path w="2545079" h="4279900">
                <a:moveTo>
                  <a:pt x="137947" y="4127500"/>
                </a:moveTo>
                <a:lnTo>
                  <a:pt x="105397" y="4127500"/>
                </a:lnTo>
                <a:lnTo>
                  <a:pt x="98691" y="4114800"/>
                </a:lnTo>
                <a:lnTo>
                  <a:pt x="92176" y="4102100"/>
                </a:lnTo>
                <a:lnTo>
                  <a:pt x="124599" y="4102100"/>
                </a:lnTo>
                <a:lnTo>
                  <a:pt x="131279" y="4114800"/>
                </a:lnTo>
                <a:lnTo>
                  <a:pt x="131076" y="4114800"/>
                </a:lnTo>
                <a:lnTo>
                  <a:pt x="137947" y="4127500"/>
                </a:lnTo>
                <a:close/>
              </a:path>
              <a:path w="2545079" h="4279900">
                <a:moveTo>
                  <a:pt x="2439161" y="4127500"/>
                </a:moveTo>
                <a:lnTo>
                  <a:pt x="2406815" y="4127500"/>
                </a:lnTo>
                <a:lnTo>
                  <a:pt x="2413685" y="4114800"/>
                </a:lnTo>
                <a:lnTo>
                  <a:pt x="2413482" y="4114800"/>
                </a:lnTo>
                <a:lnTo>
                  <a:pt x="2420162" y="4102100"/>
                </a:lnTo>
                <a:lnTo>
                  <a:pt x="2452395" y="4102100"/>
                </a:lnTo>
                <a:lnTo>
                  <a:pt x="2445880" y="4114800"/>
                </a:lnTo>
                <a:lnTo>
                  <a:pt x="2439161" y="4127500"/>
                </a:lnTo>
                <a:close/>
              </a:path>
              <a:path w="2545079" h="4279900">
                <a:moveTo>
                  <a:pt x="166230" y="4152900"/>
                </a:moveTo>
                <a:lnTo>
                  <a:pt x="126606" y="4152900"/>
                </a:lnTo>
                <a:lnTo>
                  <a:pt x="119354" y="4140200"/>
                </a:lnTo>
                <a:lnTo>
                  <a:pt x="112280" y="4127500"/>
                </a:lnTo>
                <a:lnTo>
                  <a:pt x="144564" y="4127500"/>
                </a:lnTo>
                <a:lnTo>
                  <a:pt x="151765" y="4140200"/>
                </a:lnTo>
                <a:lnTo>
                  <a:pt x="158699" y="4140200"/>
                </a:lnTo>
                <a:lnTo>
                  <a:pt x="166230" y="4152900"/>
                </a:lnTo>
                <a:close/>
              </a:path>
              <a:path w="2545079" h="4279900">
                <a:moveTo>
                  <a:pt x="2417953" y="4152900"/>
                </a:moveTo>
                <a:lnTo>
                  <a:pt x="2378519" y="4152900"/>
                </a:lnTo>
                <a:lnTo>
                  <a:pt x="2386063" y="4140200"/>
                </a:lnTo>
                <a:lnTo>
                  <a:pt x="2392997" y="4140200"/>
                </a:lnTo>
                <a:lnTo>
                  <a:pt x="2400198" y="4127500"/>
                </a:lnTo>
                <a:lnTo>
                  <a:pt x="2432278" y="4127500"/>
                </a:lnTo>
                <a:lnTo>
                  <a:pt x="2425204" y="4140200"/>
                </a:lnTo>
                <a:lnTo>
                  <a:pt x="2417953" y="4152900"/>
                </a:lnTo>
                <a:close/>
              </a:path>
              <a:path w="2545079" h="4279900">
                <a:moveTo>
                  <a:pt x="181330" y="4165600"/>
                </a:moveTo>
                <a:lnTo>
                  <a:pt x="141617" y="4165600"/>
                </a:lnTo>
                <a:lnTo>
                  <a:pt x="134023" y="4152900"/>
                </a:lnTo>
                <a:lnTo>
                  <a:pt x="173469" y="4152900"/>
                </a:lnTo>
                <a:lnTo>
                  <a:pt x="181330" y="4165600"/>
                </a:lnTo>
                <a:close/>
              </a:path>
              <a:path w="2545079" h="4279900">
                <a:moveTo>
                  <a:pt x="2402916" y="4165600"/>
                </a:moveTo>
                <a:lnTo>
                  <a:pt x="2363431" y="4165600"/>
                </a:lnTo>
                <a:lnTo>
                  <a:pt x="2371293" y="4152900"/>
                </a:lnTo>
                <a:lnTo>
                  <a:pt x="2410523" y="4152900"/>
                </a:lnTo>
                <a:lnTo>
                  <a:pt x="2402916" y="4165600"/>
                </a:lnTo>
                <a:close/>
              </a:path>
              <a:path w="2545079" h="4279900">
                <a:moveTo>
                  <a:pt x="197015" y="4178300"/>
                </a:moveTo>
                <a:lnTo>
                  <a:pt x="157302" y="4178300"/>
                </a:lnTo>
                <a:lnTo>
                  <a:pt x="149377" y="4165600"/>
                </a:lnTo>
                <a:lnTo>
                  <a:pt x="188849" y="4165600"/>
                </a:lnTo>
                <a:lnTo>
                  <a:pt x="197015" y="4178300"/>
                </a:lnTo>
                <a:close/>
              </a:path>
              <a:path w="2545079" h="4279900">
                <a:moveTo>
                  <a:pt x="2387219" y="4178300"/>
                </a:moveTo>
                <a:lnTo>
                  <a:pt x="2347747" y="4178300"/>
                </a:lnTo>
                <a:lnTo>
                  <a:pt x="2355913" y="4165600"/>
                </a:lnTo>
                <a:lnTo>
                  <a:pt x="2395156" y="4165600"/>
                </a:lnTo>
                <a:lnTo>
                  <a:pt x="2387219" y="4178300"/>
                </a:lnTo>
                <a:close/>
              </a:path>
              <a:path w="2545079" h="4279900">
                <a:moveTo>
                  <a:pt x="221589" y="4191000"/>
                </a:moveTo>
                <a:lnTo>
                  <a:pt x="173634" y="4191000"/>
                </a:lnTo>
                <a:lnTo>
                  <a:pt x="165392" y="4178300"/>
                </a:lnTo>
                <a:lnTo>
                  <a:pt x="213004" y="4178300"/>
                </a:lnTo>
                <a:lnTo>
                  <a:pt x="221589" y="4191000"/>
                </a:lnTo>
                <a:close/>
              </a:path>
              <a:path w="2545079" h="4279900">
                <a:moveTo>
                  <a:pt x="2370874" y="4191000"/>
                </a:moveTo>
                <a:lnTo>
                  <a:pt x="2323172" y="4191000"/>
                </a:lnTo>
                <a:lnTo>
                  <a:pt x="2331758" y="4178300"/>
                </a:lnTo>
                <a:lnTo>
                  <a:pt x="2379129" y="4178300"/>
                </a:lnTo>
                <a:lnTo>
                  <a:pt x="2370874" y="4191000"/>
                </a:lnTo>
                <a:close/>
              </a:path>
              <a:path w="2545079" h="4279900">
                <a:moveTo>
                  <a:pt x="238645" y="4203700"/>
                </a:moveTo>
                <a:lnTo>
                  <a:pt x="190842" y="4203700"/>
                </a:lnTo>
                <a:lnTo>
                  <a:pt x="182041" y="4191000"/>
                </a:lnTo>
                <a:lnTo>
                  <a:pt x="229793" y="4191000"/>
                </a:lnTo>
                <a:lnTo>
                  <a:pt x="238645" y="4203700"/>
                </a:lnTo>
                <a:close/>
              </a:path>
              <a:path w="2545079" h="4279900">
                <a:moveTo>
                  <a:pt x="2353919" y="4203700"/>
                </a:moveTo>
                <a:lnTo>
                  <a:pt x="2306116" y="4203700"/>
                </a:lnTo>
                <a:lnTo>
                  <a:pt x="2314968" y="4191000"/>
                </a:lnTo>
                <a:lnTo>
                  <a:pt x="2362466" y="4191000"/>
                </a:lnTo>
                <a:lnTo>
                  <a:pt x="2353919" y="4203700"/>
                </a:lnTo>
                <a:close/>
              </a:path>
              <a:path w="2545079" h="4279900">
                <a:moveTo>
                  <a:pt x="265175" y="4216400"/>
                </a:moveTo>
                <a:lnTo>
                  <a:pt x="208140" y="4216400"/>
                </a:lnTo>
                <a:lnTo>
                  <a:pt x="199301" y="4203700"/>
                </a:lnTo>
                <a:lnTo>
                  <a:pt x="255930" y="4203700"/>
                </a:lnTo>
                <a:lnTo>
                  <a:pt x="265175" y="4216400"/>
                </a:lnTo>
                <a:close/>
              </a:path>
              <a:path w="2545079" h="4279900">
                <a:moveTo>
                  <a:pt x="2336355" y="4216400"/>
                </a:moveTo>
                <a:lnTo>
                  <a:pt x="2279586" y="4216400"/>
                </a:lnTo>
                <a:lnTo>
                  <a:pt x="2288832" y="4203700"/>
                </a:lnTo>
                <a:lnTo>
                  <a:pt x="2345207" y="4203700"/>
                </a:lnTo>
                <a:lnTo>
                  <a:pt x="2336355" y="4216400"/>
                </a:lnTo>
                <a:close/>
              </a:path>
              <a:path w="2545079" h="4279900">
                <a:moveTo>
                  <a:pt x="292734" y="4229100"/>
                </a:moveTo>
                <a:lnTo>
                  <a:pt x="235508" y="4229100"/>
                </a:lnTo>
                <a:lnTo>
                  <a:pt x="226250" y="4216400"/>
                </a:lnTo>
                <a:lnTo>
                  <a:pt x="283146" y="4216400"/>
                </a:lnTo>
                <a:lnTo>
                  <a:pt x="292734" y="4229100"/>
                </a:lnTo>
                <a:close/>
              </a:path>
              <a:path w="2545079" h="4279900">
                <a:moveTo>
                  <a:pt x="2308974" y="4229100"/>
                </a:moveTo>
                <a:lnTo>
                  <a:pt x="2252027" y="4229100"/>
                </a:lnTo>
                <a:lnTo>
                  <a:pt x="2261616" y="4216400"/>
                </a:lnTo>
                <a:lnTo>
                  <a:pt x="2318232" y="4216400"/>
                </a:lnTo>
                <a:lnTo>
                  <a:pt x="2308974" y="4229100"/>
                </a:lnTo>
                <a:close/>
              </a:path>
              <a:path w="2545079" h="4279900">
                <a:moveTo>
                  <a:pt x="340779" y="4241800"/>
                </a:moveTo>
                <a:lnTo>
                  <a:pt x="264071" y="4241800"/>
                </a:lnTo>
                <a:lnTo>
                  <a:pt x="254419" y="4229100"/>
                </a:lnTo>
                <a:lnTo>
                  <a:pt x="330669" y="4229100"/>
                </a:lnTo>
                <a:lnTo>
                  <a:pt x="340779" y="4241800"/>
                </a:lnTo>
                <a:close/>
              </a:path>
              <a:path w="2545079" h="4279900">
                <a:moveTo>
                  <a:pt x="2280411" y="4241800"/>
                </a:moveTo>
                <a:lnTo>
                  <a:pt x="2203983" y="4241800"/>
                </a:lnTo>
                <a:lnTo>
                  <a:pt x="2214092" y="4229100"/>
                </a:lnTo>
                <a:lnTo>
                  <a:pt x="2290051" y="4229100"/>
                </a:lnTo>
                <a:lnTo>
                  <a:pt x="2280411" y="4241800"/>
                </a:lnTo>
                <a:close/>
              </a:path>
              <a:path w="2545079" h="4279900">
                <a:moveTo>
                  <a:pt x="432765" y="4254500"/>
                </a:moveTo>
                <a:lnTo>
                  <a:pt x="293712" y="4254500"/>
                </a:lnTo>
                <a:lnTo>
                  <a:pt x="283718" y="4241800"/>
                </a:lnTo>
                <a:lnTo>
                  <a:pt x="421919" y="4241800"/>
                </a:lnTo>
                <a:lnTo>
                  <a:pt x="432765" y="4254500"/>
                </a:lnTo>
                <a:close/>
              </a:path>
              <a:path w="2545079" h="4279900">
                <a:moveTo>
                  <a:pt x="2250757" y="4254500"/>
                </a:moveTo>
                <a:lnTo>
                  <a:pt x="2111997" y="4254500"/>
                </a:lnTo>
                <a:lnTo>
                  <a:pt x="2122843" y="4241800"/>
                </a:lnTo>
                <a:lnTo>
                  <a:pt x="2260752" y="4241800"/>
                </a:lnTo>
                <a:lnTo>
                  <a:pt x="2250757" y="4254500"/>
                </a:lnTo>
                <a:close/>
              </a:path>
              <a:path w="2545079" h="4279900">
                <a:moveTo>
                  <a:pt x="2210003" y="4267200"/>
                </a:moveTo>
                <a:lnTo>
                  <a:pt x="334759" y="4267200"/>
                </a:lnTo>
                <a:lnTo>
                  <a:pt x="324650" y="4254500"/>
                </a:lnTo>
                <a:lnTo>
                  <a:pt x="2220112" y="4254500"/>
                </a:lnTo>
                <a:lnTo>
                  <a:pt x="2210003" y="4267200"/>
                </a:lnTo>
                <a:close/>
              </a:path>
              <a:path w="2545079" h="4279900">
                <a:moveTo>
                  <a:pt x="2112314" y="4279900"/>
                </a:moveTo>
                <a:lnTo>
                  <a:pt x="432434" y="4279900"/>
                </a:lnTo>
                <a:lnTo>
                  <a:pt x="421284" y="4267200"/>
                </a:lnTo>
                <a:lnTo>
                  <a:pt x="2123160" y="4267200"/>
                </a:lnTo>
                <a:lnTo>
                  <a:pt x="2112314" y="4279900"/>
                </a:lnTo>
                <a:close/>
              </a:path>
            </a:pathLst>
          </a:custGeom>
          <a:solidFill>
            <a:srgbClr val="375F92"/>
          </a:solidFill>
        </p:spPr>
        <p:txBody>
          <a:bodyPr wrap="square" lIns="0" tIns="0" rIns="0" bIns="0" rtlCol="0"/>
          <a:lstStyle/>
          <a:p>
            <a:endParaRPr/>
          </a:p>
        </p:txBody>
      </p:sp>
      <p:sp>
        <p:nvSpPr>
          <p:cNvPr id="12" name="object 12"/>
          <p:cNvSpPr txBox="1"/>
          <p:nvPr/>
        </p:nvSpPr>
        <p:spPr>
          <a:xfrm>
            <a:off x="6658927" y="3169793"/>
            <a:ext cx="2256155" cy="2585720"/>
          </a:xfrm>
          <a:prstGeom prst="rect">
            <a:avLst/>
          </a:prstGeom>
        </p:spPr>
        <p:txBody>
          <a:bodyPr vert="horz" wrap="square" lIns="0" tIns="12700" rIns="0" bIns="0" rtlCol="0">
            <a:spAutoFit/>
          </a:bodyPr>
          <a:lstStyle/>
          <a:p>
            <a:pPr marL="12700" marR="5080">
              <a:lnSpc>
                <a:spcPct val="150000"/>
              </a:lnSpc>
              <a:spcBef>
                <a:spcPts val="100"/>
              </a:spcBef>
            </a:pPr>
            <a:r>
              <a:rPr sz="1600" u="sng" spc="170" dirty="0">
                <a:solidFill>
                  <a:srgbClr val="FF0000"/>
                </a:solidFill>
                <a:uFill>
                  <a:solidFill>
                    <a:srgbClr val="FF0000"/>
                  </a:solidFill>
                </a:uFill>
                <a:latin typeface="黑体"/>
                <a:cs typeface="黑体"/>
              </a:rPr>
              <a:t>贴</a:t>
            </a:r>
            <a:r>
              <a:rPr sz="1600" u="sng" spc="175" dirty="0">
                <a:solidFill>
                  <a:srgbClr val="FF0000"/>
                </a:solidFill>
                <a:uFill>
                  <a:solidFill>
                    <a:srgbClr val="FF0000"/>
                  </a:solidFill>
                </a:uFill>
                <a:latin typeface="黑体"/>
                <a:cs typeface="黑体"/>
              </a:rPr>
              <a:t>壁风</a:t>
            </a:r>
            <a:r>
              <a:rPr sz="1600" spc="-5" dirty="0">
                <a:latin typeface="黑体"/>
                <a:cs typeface="黑体"/>
              </a:rPr>
              <a:t>：</a:t>
            </a:r>
            <a:r>
              <a:rPr sz="1600" spc="-715" dirty="0">
                <a:latin typeface="黑体"/>
                <a:cs typeface="黑体"/>
              </a:rPr>
              <a:t> </a:t>
            </a:r>
            <a:r>
              <a:rPr sz="1600" spc="175" dirty="0">
                <a:latin typeface="黑体"/>
                <a:cs typeface="黑体"/>
              </a:rPr>
              <a:t>易腐蚀区域</a:t>
            </a:r>
            <a:r>
              <a:rPr sz="1600" spc="-5" dirty="0">
                <a:latin typeface="黑体"/>
                <a:cs typeface="黑体"/>
              </a:rPr>
              <a:t>实 </a:t>
            </a:r>
            <a:r>
              <a:rPr sz="1600" dirty="0">
                <a:latin typeface="黑体"/>
                <a:cs typeface="黑体"/>
              </a:rPr>
              <a:t>现风幕覆</a:t>
            </a:r>
            <a:r>
              <a:rPr sz="1600" spc="-5" dirty="0">
                <a:latin typeface="黑体"/>
                <a:cs typeface="黑体"/>
              </a:rPr>
              <a:t>盖</a:t>
            </a:r>
            <a:endParaRPr sz="1600">
              <a:latin typeface="黑体"/>
              <a:cs typeface="黑体"/>
            </a:endParaRPr>
          </a:p>
          <a:p>
            <a:pPr marL="12700" marR="5080" algn="just">
              <a:lnSpc>
                <a:spcPct val="150000"/>
              </a:lnSpc>
              <a:buSzPct val="93750"/>
              <a:buFont typeface="Wingdings"/>
              <a:buChar char=""/>
              <a:tabLst>
                <a:tab pos="165100" algn="l"/>
              </a:tabLst>
            </a:pPr>
            <a:r>
              <a:rPr sz="1600" spc="40" dirty="0">
                <a:latin typeface="黑体"/>
                <a:cs typeface="黑体"/>
              </a:rPr>
              <a:t>一次性投入、</a:t>
            </a:r>
            <a:r>
              <a:rPr sz="1600" spc="45" dirty="0">
                <a:latin typeface="黑体"/>
                <a:cs typeface="黑体"/>
              </a:rPr>
              <a:t>费用低</a:t>
            </a:r>
            <a:r>
              <a:rPr sz="1600" spc="-5" dirty="0">
                <a:latin typeface="黑体"/>
                <a:cs typeface="黑体"/>
              </a:rPr>
              <a:t>， </a:t>
            </a:r>
            <a:r>
              <a:rPr sz="1600" spc="170" dirty="0">
                <a:latin typeface="黑体"/>
                <a:cs typeface="黑体"/>
              </a:rPr>
              <a:t>根</a:t>
            </a:r>
            <a:r>
              <a:rPr sz="1600" spc="175" dirty="0">
                <a:latin typeface="黑体"/>
                <a:cs typeface="黑体"/>
              </a:rPr>
              <a:t>本上防治水冷壁高</a:t>
            </a:r>
            <a:r>
              <a:rPr sz="1600" spc="-5" dirty="0">
                <a:latin typeface="黑体"/>
                <a:cs typeface="黑体"/>
              </a:rPr>
              <a:t>温 </a:t>
            </a:r>
            <a:r>
              <a:rPr sz="1600" dirty="0">
                <a:latin typeface="黑体"/>
                <a:cs typeface="黑体"/>
              </a:rPr>
              <a:t>腐</a:t>
            </a:r>
            <a:r>
              <a:rPr sz="1600" spc="-5" dirty="0">
                <a:latin typeface="黑体"/>
                <a:cs typeface="黑体"/>
              </a:rPr>
              <a:t>蚀</a:t>
            </a:r>
            <a:endParaRPr sz="1600">
              <a:latin typeface="黑体"/>
              <a:cs typeface="黑体"/>
            </a:endParaRPr>
          </a:p>
          <a:p>
            <a:pPr marL="12700" marR="5080">
              <a:lnSpc>
                <a:spcPct val="150000"/>
              </a:lnSpc>
              <a:buSzPct val="93750"/>
              <a:buFont typeface="Wingdings"/>
              <a:buChar char=""/>
              <a:tabLst>
                <a:tab pos="165100" algn="l"/>
              </a:tabLst>
            </a:pPr>
            <a:r>
              <a:rPr sz="1600" spc="35" dirty="0">
                <a:latin typeface="黑体"/>
                <a:cs typeface="黑体"/>
              </a:rPr>
              <a:t>风量</a:t>
            </a:r>
            <a:r>
              <a:rPr sz="1600" spc="30" dirty="0">
                <a:latin typeface="黑体"/>
                <a:cs typeface="黑体"/>
              </a:rPr>
              <a:t>/</a:t>
            </a:r>
            <a:r>
              <a:rPr sz="1600" spc="35" dirty="0">
                <a:latin typeface="黑体"/>
                <a:cs typeface="黑体"/>
              </a:rPr>
              <a:t>风速/</a:t>
            </a:r>
            <a:r>
              <a:rPr sz="1600" spc="40" dirty="0">
                <a:latin typeface="黑体"/>
                <a:cs typeface="黑体"/>
              </a:rPr>
              <a:t>位置的设</a:t>
            </a:r>
            <a:r>
              <a:rPr sz="1600" spc="-5" dirty="0">
                <a:latin typeface="黑体"/>
                <a:cs typeface="黑体"/>
              </a:rPr>
              <a:t>计 </a:t>
            </a:r>
            <a:r>
              <a:rPr sz="1600" dirty="0">
                <a:latin typeface="黑体"/>
                <a:cs typeface="黑体"/>
              </a:rPr>
              <a:t>是成败关</a:t>
            </a:r>
            <a:r>
              <a:rPr sz="1600" spc="-5" dirty="0">
                <a:latin typeface="黑体"/>
                <a:cs typeface="黑体"/>
              </a:rPr>
              <a:t>键</a:t>
            </a:r>
            <a:endParaRPr sz="1600">
              <a:latin typeface="黑体"/>
              <a:cs typeface="黑体"/>
            </a:endParaRPr>
          </a:p>
        </p:txBody>
      </p:sp>
      <p:sp>
        <p:nvSpPr>
          <p:cNvPr id="13" name="object 13"/>
          <p:cNvSpPr/>
          <p:nvPr/>
        </p:nvSpPr>
        <p:spPr>
          <a:xfrm>
            <a:off x="3779520" y="1773935"/>
            <a:ext cx="2014727" cy="1528572"/>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46531" y="1813560"/>
            <a:ext cx="2033016" cy="1545336"/>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6733031" y="1728216"/>
            <a:ext cx="1965960" cy="1545336"/>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3015614" y="3398837"/>
            <a:ext cx="373380" cy="756920"/>
          </a:xfrm>
          <a:prstGeom prst="rect">
            <a:avLst/>
          </a:prstGeom>
        </p:spPr>
        <p:txBody>
          <a:bodyPr vert="horz" wrap="square" lIns="0" tIns="12700" rIns="0" bIns="0" rtlCol="0">
            <a:spAutoFit/>
          </a:bodyPr>
          <a:lstStyle/>
          <a:p>
            <a:pPr marL="12700">
              <a:lnSpc>
                <a:spcPct val="100000"/>
              </a:lnSpc>
              <a:spcBef>
                <a:spcPts val="100"/>
              </a:spcBef>
            </a:pPr>
            <a:r>
              <a:rPr sz="4800" b="1" dirty="0">
                <a:latin typeface="Times New Roman"/>
                <a:cs typeface="Times New Roman"/>
              </a:rPr>
              <a:t>+</a:t>
            </a:r>
            <a:endParaRPr sz="4800">
              <a:latin typeface="Times New Roman"/>
              <a:cs typeface="Times New Roman"/>
            </a:endParaRPr>
          </a:p>
        </p:txBody>
      </p:sp>
      <p:sp>
        <p:nvSpPr>
          <p:cNvPr id="17" name="object 17"/>
          <p:cNvSpPr txBox="1"/>
          <p:nvPr/>
        </p:nvSpPr>
        <p:spPr>
          <a:xfrm>
            <a:off x="6095365" y="3346450"/>
            <a:ext cx="373380" cy="756920"/>
          </a:xfrm>
          <a:prstGeom prst="rect">
            <a:avLst/>
          </a:prstGeom>
        </p:spPr>
        <p:txBody>
          <a:bodyPr vert="horz" wrap="square" lIns="0" tIns="12700" rIns="0" bIns="0" rtlCol="0">
            <a:spAutoFit/>
          </a:bodyPr>
          <a:lstStyle/>
          <a:p>
            <a:pPr marL="12700">
              <a:lnSpc>
                <a:spcPct val="100000"/>
              </a:lnSpc>
              <a:spcBef>
                <a:spcPts val="100"/>
              </a:spcBef>
            </a:pPr>
            <a:r>
              <a:rPr sz="4800" b="1" dirty="0">
                <a:latin typeface="Times New Roman"/>
                <a:cs typeface="Times New Roman"/>
              </a:rPr>
              <a:t>+</a:t>
            </a:r>
            <a:endParaRPr sz="4800">
              <a:latin typeface="Times New Roman"/>
              <a:cs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728980"/>
          </a:xfrm>
          <a:custGeom>
            <a:avLst/>
            <a:gdLst/>
            <a:ahLst/>
            <a:cxnLst/>
            <a:rect l="l" t="t" r="r" b="b"/>
            <a:pathLst>
              <a:path w="9144000" h="728980">
                <a:moveTo>
                  <a:pt x="0" y="0"/>
                </a:moveTo>
                <a:lnTo>
                  <a:pt x="9144000" y="0"/>
                </a:lnTo>
                <a:lnTo>
                  <a:pt x="9144000" y="728662"/>
                </a:lnTo>
                <a:lnTo>
                  <a:pt x="0" y="72866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1358900" y="751840"/>
            <a:ext cx="6426200" cy="391160"/>
          </a:xfrm>
          <a:prstGeom prst="rect">
            <a:avLst/>
          </a:prstGeom>
        </p:spPr>
        <p:txBody>
          <a:bodyPr vert="horz" wrap="square" lIns="0" tIns="12700" rIns="0" bIns="0" rtlCol="0">
            <a:spAutoFit/>
          </a:bodyPr>
          <a:lstStyle/>
          <a:p>
            <a:pPr marL="12700">
              <a:lnSpc>
                <a:spcPct val="100000"/>
              </a:lnSpc>
              <a:spcBef>
                <a:spcPts val="100"/>
              </a:spcBef>
            </a:pPr>
            <a:r>
              <a:rPr sz="2400" dirty="0"/>
              <a:t>防治锅炉高温腐蚀防治的非对称高速贴壁风技术</a:t>
            </a:r>
            <a:endParaRPr sz="2400"/>
          </a:p>
        </p:txBody>
      </p:sp>
      <p:sp>
        <p:nvSpPr>
          <p:cNvPr id="4" name="object 4"/>
          <p:cNvSpPr txBox="1"/>
          <p:nvPr/>
        </p:nvSpPr>
        <p:spPr>
          <a:xfrm>
            <a:off x="515302" y="1325245"/>
            <a:ext cx="8035290" cy="1671320"/>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FF0000"/>
                </a:solidFill>
                <a:latin typeface="黑体"/>
                <a:cs typeface="黑体"/>
              </a:rPr>
              <a:t>技术特点：</a:t>
            </a:r>
            <a:r>
              <a:rPr sz="1800" dirty="0">
                <a:latin typeface="黑体"/>
                <a:cs typeface="黑体"/>
              </a:rPr>
              <a:t>锅炉非对称高速贴壁风技术通过计</a:t>
            </a:r>
            <a:r>
              <a:rPr sz="1800" spc="5" dirty="0">
                <a:latin typeface="黑体"/>
                <a:cs typeface="黑体"/>
              </a:rPr>
              <a:t>算机数值模拟、冷态物模试验、</a:t>
            </a:r>
            <a:r>
              <a:rPr sz="1800" dirty="0">
                <a:latin typeface="黑体"/>
                <a:cs typeface="黑体"/>
              </a:rPr>
              <a:t>热 力校核计算等手段，合理分配风量和优化喷口</a:t>
            </a:r>
            <a:r>
              <a:rPr sz="1800" spc="5" dirty="0">
                <a:latin typeface="黑体"/>
                <a:cs typeface="黑体"/>
              </a:rPr>
              <a:t>参数，结合实炉运行性能进行</a:t>
            </a:r>
            <a:r>
              <a:rPr sz="1800" spc="5" dirty="0">
                <a:solidFill>
                  <a:srgbClr val="FF0000"/>
                </a:solidFill>
                <a:latin typeface="黑体"/>
                <a:cs typeface="黑体"/>
              </a:rPr>
              <a:t>“</a:t>
            </a:r>
            <a:r>
              <a:rPr sz="1800" dirty="0">
                <a:solidFill>
                  <a:srgbClr val="FF0000"/>
                </a:solidFill>
                <a:latin typeface="黑体"/>
                <a:cs typeface="黑体"/>
              </a:rPr>
              <a:t>一 炉一型”</a:t>
            </a:r>
            <a:r>
              <a:rPr sz="1800" dirty="0">
                <a:latin typeface="黑体"/>
                <a:cs typeface="黑体"/>
              </a:rPr>
              <a:t>的针对性研究设计。</a:t>
            </a:r>
            <a:endParaRPr sz="1800">
              <a:latin typeface="黑体"/>
              <a:cs typeface="黑体"/>
            </a:endParaRPr>
          </a:p>
          <a:p>
            <a:pPr marL="12700" marR="5080">
              <a:lnSpc>
                <a:spcPct val="100000"/>
              </a:lnSpc>
            </a:pPr>
            <a:r>
              <a:rPr sz="1800" dirty="0">
                <a:latin typeface="黑体"/>
                <a:cs typeface="黑体"/>
              </a:rPr>
              <a:t>系统采用</a:t>
            </a:r>
            <a:r>
              <a:rPr sz="1800" dirty="0">
                <a:solidFill>
                  <a:srgbClr val="FF0000"/>
                </a:solidFill>
                <a:latin typeface="黑体"/>
                <a:cs typeface="黑体"/>
              </a:rPr>
              <a:t>低风率、高风速、高长宽比矩形喷口</a:t>
            </a:r>
            <a:r>
              <a:rPr sz="1800" spc="5" dirty="0">
                <a:solidFill>
                  <a:srgbClr val="FF0000"/>
                </a:solidFill>
                <a:latin typeface="黑体"/>
                <a:cs typeface="黑体"/>
              </a:rPr>
              <a:t>、喷口风量和角度非对称设计</a:t>
            </a:r>
            <a:r>
              <a:rPr sz="1800" spc="5" dirty="0">
                <a:latin typeface="黑体"/>
                <a:cs typeface="黑体"/>
              </a:rPr>
              <a:t>，</a:t>
            </a:r>
            <a:r>
              <a:rPr sz="1800" dirty="0">
                <a:latin typeface="黑体"/>
                <a:cs typeface="黑体"/>
              </a:rPr>
              <a:t>以 高压热一次风作为贴壁风风源，形成有组织、</a:t>
            </a:r>
            <a:r>
              <a:rPr sz="1800" spc="5" dirty="0">
                <a:latin typeface="黑体"/>
                <a:cs typeface="黑体"/>
              </a:rPr>
              <a:t>狭长的、平行于水冷壁的高速射</a:t>
            </a:r>
            <a:r>
              <a:rPr sz="1800" dirty="0">
                <a:latin typeface="黑体"/>
                <a:cs typeface="黑体"/>
              </a:rPr>
              <a:t>流</a:t>
            </a:r>
            <a:endParaRPr sz="1800">
              <a:latin typeface="黑体"/>
              <a:cs typeface="黑体"/>
            </a:endParaRPr>
          </a:p>
          <a:p>
            <a:pPr marL="12700">
              <a:lnSpc>
                <a:spcPct val="100000"/>
              </a:lnSpc>
            </a:pPr>
            <a:r>
              <a:rPr sz="1800" dirty="0">
                <a:latin typeface="黑体"/>
                <a:cs typeface="黑体"/>
              </a:rPr>
              <a:t>，在水冷壁近壁处形成有效的隔离层。</a:t>
            </a:r>
            <a:endParaRPr sz="1800">
              <a:latin typeface="黑体"/>
              <a:cs typeface="黑体"/>
            </a:endParaRPr>
          </a:p>
        </p:txBody>
      </p:sp>
      <p:sp>
        <p:nvSpPr>
          <p:cNvPr id="5" name="object 5"/>
          <p:cNvSpPr/>
          <p:nvPr/>
        </p:nvSpPr>
        <p:spPr>
          <a:xfrm>
            <a:off x="949664" y="3171866"/>
            <a:ext cx="3347663" cy="256099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704426" y="3161383"/>
            <a:ext cx="3358654" cy="2545387"/>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2230843" y="5810491"/>
            <a:ext cx="789940" cy="177165"/>
          </a:xfrm>
          <a:prstGeom prst="rect">
            <a:avLst/>
          </a:prstGeom>
        </p:spPr>
        <p:txBody>
          <a:bodyPr vert="horz" wrap="square" lIns="0" tIns="12065" rIns="0" bIns="0" rtlCol="0">
            <a:spAutoFit/>
          </a:bodyPr>
          <a:lstStyle/>
          <a:p>
            <a:pPr marL="12700">
              <a:lnSpc>
                <a:spcPct val="100000"/>
              </a:lnSpc>
              <a:spcBef>
                <a:spcPts val="95"/>
              </a:spcBef>
            </a:pPr>
            <a:r>
              <a:rPr sz="1000" b="1" dirty="0">
                <a:latin typeface="宋体"/>
                <a:cs typeface="宋体"/>
              </a:rPr>
              <a:t>墙式对冲燃</a:t>
            </a:r>
            <a:r>
              <a:rPr sz="1000" b="1" spc="-10" dirty="0">
                <a:latin typeface="宋体"/>
                <a:cs typeface="宋体"/>
              </a:rPr>
              <a:t>烧</a:t>
            </a:r>
            <a:endParaRPr sz="1000">
              <a:latin typeface="宋体"/>
              <a:cs typeface="宋体"/>
            </a:endParaRPr>
          </a:p>
        </p:txBody>
      </p:sp>
      <p:sp>
        <p:nvSpPr>
          <p:cNvPr id="8" name="object 8"/>
          <p:cNvSpPr txBox="1"/>
          <p:nvPr/>
        </p:nvSpPr>
        <p:spPr>
          <a:xfrm>
            <a:off x="6408051" y="5823077"/>
            <a:ext cx="789940" cy="177165"/>
          </a:xfrm>
          <a:prstGeom prst="rect">
            <a:avLst/>
          </a:prstGeom>
        </p:spPr>
        <p:txBody>
          <a:bodyPr vert="horz" wrap="square" lIns="0" tIns="12065" rIns="0" bIns="0" rtlCol="0">
            <a:spAutoFit/>
          </a:bodyPr>
          <a:lstStyle/>
          <a:p>
            <a:pPr marL="12700">
              <a:lnSpc>
                <a:spcPct val="100000"/>
              </a:lnSpc>
              <a:spcBef>
                <a:spcPts val="95"/>
              </a:spcBef>
            </a:pPr>
            <a:r>
              <a:rPr sz="1000" b="1" dirty="0">
                <a:latin typeface="宋体"/>
                <a:cs typeface="宋体"/>
              </a:rPr>
              <a:t>四角切圆燃</a:t>
            </a:r>
            <a:r>
              <a:rPr sz="1000" b="1" spc="-10" dirty="0">
                <a:latin typeface="宋体"/>
                <a:cs typeface="宋体"/>
              </a:rPr>
              <a:t>烧</a:t>
            </a:r>
            <a:endParaRPr sz="1000">
              <a:latin typeface="宋体"/>
              <a:cs typeface="宋体"/>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703580"/>
          </a:xfrm>
          <a:custGeom>
            <a:avLst/>
            <a:gdLst/>
            <a:ahLst/>
            <a:cxnLst/>
            <a:rect l="l" t="t" r="r" b="b"/>
            <a:pathLst>
              <a:path w="9144000" h="703580">
                <a:moveTo>
                  <a:pt x="0" y="0"/>
                </a:moveTo>
                <a:lnTo>
                  <a:pt x="9144000" y="0"/>
                </a:lnTo>
                <a:lnTo>
                  <a:pt x="9144000" y="703262"/>
                </a:lnTo>
                <a:lnTo>
                  <a:pt x="0" y="70326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187700" y="739140"/>
            <a:ext cx="2768600" cy="391160"/>
          </a:xfrm>
          <a:prstGeom prst="rect">
            <a:avLst/>
          </a:prstGeom>
        </p:spPr>
        <p:txBody>
          <a:bodyPr vert="horz" wrap="square" lIns="0" tIns="12700" rIns="0" bIns="0" rtlCol="0">
            <a:spAutoFit/>
          </a:bodyPr>
          <a:lstStyle/>
          <a:p>
            <a:pPr marL="12700">
              <a:lnSpc>
                <a:spcPct val="100000"/>
              </a:lnSpc>
              <a:spcBef>
                <a:spcPts val="100"/>
              </a:spcBef>
            </a:pPr>
            <a:r>
              <a:rPr sz="2400" dirty="0"/>
              <a:t>高速贴壁风技术应用</a:t>
            </a:r>
            <a:endParaRPr sz="2400"/>
          </a:p>
        </p:txBody>
      </p:sp>
      <p:sp>
        <p:nvSpPr>
          <p:cNvPr id="4" name="object 4"/>
          <p:cNvSpPr txBox="1"/>
          <p:nvPr/>
        </p:nvSpPr>
        <p:spPr>
          <a:xfrm>
            <a:off x="293052" y="1156969"/>
            <a:ext cx="5501640" cy="2829560"/>
          </a:xfrm>
          <a:prstGeom prst="rect">
            <a:avLst/>
          </a:prstGeom>
        </p:spPr>
        <p:txBody>
          <a:bodyPr vert="horz" wrap="square" lIns="0" tIns="165100" rIns="0" bIns="0" rtlCol="0">
            <a:spAutoFit/>
          </a:bodyPr>
          <a:lstStyle/>
          <a:p>
            <a:pPr marL="50800">
              <a:lnSpc>
                <a:spcPct val="100000"/>
              </a:lnSpc>
              <a:spcBef>
                <a:spcPts val="1300"/>
              </a:spcBef>
            </a:pPr>
            <a:r>
              <a:rPr sz="1800" u="sng" dirty="0">
                <a:uFill>
                  <a:solidFill>
                    <a:srgbClr val="000000"/>
                  </a:solidFill>
                </a:uFill>
                <a:latin typeface="黑体"/>
                <a:cs typeface="黑体"/>
              </a:rPr>
              <a:t>应用案例一：天津国华盘山电厂</a:t>
            </a:r>
            <a:endParaRPr sz="1800" dirty="0">
              <a:latin typeface="黑体"/>
              <a:cs typeface="黑体"/>
            </a:endParaRPr>
          </a:p>
          <a:p>
            <a:pPr marL="221615" indent="-171450">
              <a:lnSpc>
                <a:spcPct val="100000"/>
              </a:lnSpc>
              <a:spcBef>
                <a:spcPts val="1200"/>
              </a:spcBef>
              <a:buSzPct val="94444"/>
              <a:buFont typeface="Wingdings"/>
              <a:buChar char=""/>
              <a:tabLst>
                <a:tab pos="222250" algn="l"/>
              </a:tabLst>
            </a:pPr>
            <a:r>
              <a:rPr sz="1800" dirty="0">
                <a:latin typeface="黑体"/>
                <a:cs typeface="黑体"/>
              </a:rPr>
              <a:t>2×530MW墙式对冲锅炉贴壁风改造设计与供货</a:t>
            </a:r>
          </a:p>
          <a:p>
            <a:pPr marL="50800" marR="43180" algn="just">
              <a:lnSpc>
                <a:spcPct val="100000"/>
              </a:lnSpc>
              <a:spcBef>
                <a:spcPts val="600"/>
              </a:spcBef>
              <a:buSzPct val="94444"/>
              <a:buFont typeface="Wingdings"/>
              <a:buChar char=""/>
              <a:tabLst>
                <a:tab pos="222250" algn="l"/>
              </a:tabLst>
            </a:pPr>
            <a:r>
              <a:rPr sz="1800" spc="60" dirty="0">
                <a:latin typeface="黑体"/>
                <a:cs typeface="黑体"/>
              </a:rPr>
              <a:t>改造后，运行氧量2.</a:t>
            </a:r>
            <a:r>
              <a:rPr sz="1800" spc="65" dirty="0">
                <a:latin typeface="黑体"/>
                <a:cs typeface="黑体"/>
              </a:rPr>
              <a:t>5%，贴壁氧量</a:t>
            </a:r>
            <a:r>
              <a:rPr sz="1800" spc="65" dirty="0">
                <a:solidFill>
                  <a:srgbClr val="FF0000"/>
                </a:solidFill>
                <a:latin typeface="黑体"/>
                <a:cs typeface="黑体"/>
              </a:rPr>
              <a:t>不低于2.0%</a:t>
            </a:r>
            <a:r>
              <a:rPr sz="1800" spc="65" dirty="0">
                <a:latin typeface="黑体"/>
                <a:cs typeface="黑体"/>
              </a:rPr>
              <a:t>；</a:t>
            </a:r>
            <a:r>
              <a:rPr sz="1800" dirty="0">
                <a:latin typeface="黑体"/>
                <a:cs typeface="黑体"/>
              </a:rPr>
              <a:t>锅 </a:t>
            </a:r>
            <a:r>
              <a:rPr sz="1800" spc="45" dirty="0">
                <a:latin typeface="黑体"/>
                <a:cs typeface="黑体"/>
              </a:rPr>
              <a:t>炉效率提高0.2%，供电煤</a:t>
            </a:r>
            <a:r>
              <a:rPr sz="1800" spc="50" dirty="0">
                <a:latin typeface="黑体"/>
                <a:cs typeface="黑体"/>
              </a:rPr>
              <a:t>耗降低1.04g/kWh；NO</a:t>
            </a:r>
            <a:r>
              <a:rPr sz="1725" spc="82" baseline="-16908" dirty="0">
                <a:latin typeface="黑体"/>
                <a:cs typeface="黑体"/>
              </a:rPr>
              <a:t>X</a:t>
            </a:r>
            <a:r>
              <a:rPr sz="1800" spc="50" dirty="0">
                <a:latin typeface="黑体"/>
                <a:cs typeface="黑体"/>
              </a:rPr>
              <a:t>生</a:t>
            </a:r>
            <a:r>
              <a:rPr sz="1800" dirty="0">
                <a:latin typeface="黑体"/>
                <a:cs typeface="黑体"/>
              </a:rPr>
              <a:t>成 量降低60mg/m</a:t>
            </a:r>
            <a:r>
              <a:rPr sz="1725" baseline="21739" dirty="0">
                <a:latin typeface="黑体"/>
                <a:cs typeface="黑体"/>
              </a:rPr>
              <a:t>3</a:t>
            </a:r>
          </a:p>
          <a:p>
            <a:pPr marL="221615" indent="-171450">
              <a:lnSpc>
                <a:spcPct val="100000"/>
              </a:lnSpc>
              <a:spcBef>
                <a:spcPts val="600"/>
              </a:spcBef>
              <a:buSzPct val="94444"/>
              <a:buFont typeface="Wingdings"/>
              <a:buChar char=""/>
              <a:tabLst>
                <a:tab pos="222250" algn="l"/>
              </a:tabLst>
            </a:pPr>
            <a:r>
              <a:rPr sz="1800" dirty="0">
                <a:latin typeface="黑体"/>
                <a:cs typeface="黑体"/>
              </a:rPr>
              <a:t>减少水冷壁管更换维护费用</a:t>
            </a:r>
            <a:r>
              <a:rPr sz="1800" dirty="0">
                <a:solidFill>
                  <a:srgbClr val="FF0000"/>
                </a:solidFill>
                <a:latin typeface="黑体"/>
                <a:cs typeface="黑体"/>
              </a:rPr>
              <a:t>600万元/年</a:t>
            </a:r>
            <a:endParaRPr sz="1800" dirty="0">
              <a:latin typeface="黑体"/>
              <a:cs typeface="黑体"/>
            </a:endParaRPr>
          </a:p>
          <a:p>
            <a:pPr marL="221615" indent="-171450">
              <a:lnSpc>
                <a:spcPct val="100000"/>
              </a:lnSpc>
              <a:spcBef>
                <a:spcPts val="600"/>
              </a:spcBef>
              <a:buSzPct val="94444"/>
              <a:buFont typeface="Wingdings"/>
              <a:buChar char=""/>
              <a:tabLst>
                <a:tab pos="222250" algn="l"/>
              </a:tabLst>
            </a:pPr>
            <a:r>
              <a:rPr sz="1800" dirty="0">
                <a:latin typeface="黑体"/>
                <a:cs typeface="黑体"/>
              </a:rPr>
              <a:t>煤耗降低及掺烧高硫煤，降低燃料成本</a:t>
            </a:r>
            <a:r>
              <a:rPr sz="1800" dirty="0">
                <a:solidFill>
                  <a:srgbClr val="FF0000"/>
                </a:solidFill>
                <a:latin typeface="黑体"/>
                <a:cs typeface="黑体"/>
              </a:rPr>
              <a:t>280万元/年</a:t>
            </a:r>
            <a:endParaRPr sz="1800" dirty="0">
              <a:latin typeface="黑体"/>
              <a:cs typeface="黑体"/>
            </a:endParaRPr>
          </a:p>
          <a:p>
            <a:pPr marL="221615" indent="-171450">
              <a:lnSpc>
                <a:spcPct val="100000"/>
              </a:lnSpc>
              <a:spcBef>
                <a:spcPts val="600"/>
              </a:spcBef>
              <a:buSzPct val="94444"/>
              <a:buFont typeface="Wingdings"/>
              <a:buChar char=""/>
              <a:tabLst>
                <a:tab pos="222250" algn="l"/>
              </a:tabLst>
            </a:pPr>
            <a:r>
              <a:rPr sz="1800" dirty="0">
                <a:latin typeface="黑体"/>
                <a:cs typeface="黑体"/>
              </a:rPr>
              <a:t>运行时间：</a:t>
            </a:r>
            <a:r>
              <a:rPr sz="1800" dirty="0">
                <a:solidFill>
                  <a:srgbClr val="FF0000"/>
                </a:solidFill>
                <a:latin typeface="黑体"/>
                <a:cs typeface="黑体"/>
              </a:rPr>
              <a:t>2015年7月</a:t>
            </a:r>
            <a:r>
              <a:rPr sz="1800" dirty="0">
                <a:latin typeface="黑体"/>
                <a:cs typeface="黑体"/>
              </a:rPr>
              <a:t>及</a:t>
            </a:r>
            <a:r>
              <a:rPr sz="1800" dirty="0">
                <a:solidFill>
                  <a:srgbClr val="FF0000"/>
                </a:solidFill>
                <a:latin typeface="黑体"/>
                <a:cs typeface="黑体"/>
              </a:rPr>
              <a:t>2016年1月</a:t>
            </a:r>
            <a:r>
              <a:rPr sz="1800" dirty="0">
                <a:latin typeface="黑体"/>
                <a:cs typeface="黑体"/>
              </a:rPr>
              <a:t>至今</a:t>
            </a:r>
          </a:p>
        </p:txBody>
      </p:sp>
      <p:sp>
        <p:nvSpPr>
          <p:cNvPr id="5" name="object 5"/>
          <p:cNvSpPr/>
          <p:nvPr/>
        </p:nvSpPr>
        <p:spPr>
          <a:xfrm>
            <a:off x="5985739" y="1577674"/>
            <a:ext cx="2937173" cy="446193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06533" y="4273273"/>
            <a:ext cx="5473380" cy="153198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187700" y="716279"/>
            <a:ext cx="2768600" cy="391160"/>
          </a:xfrm>
          <a:prstGeom prst="rect">
            <a:avLst/>
          </a:prstGeom>
        </p:spPr>
        <p:txBody>
          <a:bodyPr vert="horz" wrap="square" lIns="0" tIns="12700" rIns="0" bIns="0" rtlCol="0">
            <a:spAutoFit/>
          </a:bodyPr>
          <a:lstStyle/>
          <a:p>
            <a:pPr marL="12700">
              <a:lnSpc>
                <a:spcPct val="100000"/>
              </a:lnSpc>
              <a:spcBef>
                <a:spcPts val="100"/>
              </a:spcBef>
            </a:pPr>
            <a:r>
              <a:rPr sz="2400" dirty="0"/>
              <a:t>高速贴壁风技术应用</a:t>
            </a:r>
            <a:endParaRPr sz="2400"/>
          </a:p>
        </p:txBody>
      </p:sp>
      <p:sp>
        <p:nvSpPr>
          <p:cNvPr id="4" name="object 4"/>
          <p:cNvSpPr txBox="1"/>
          <p:nvPr/>
        </p:nvSpPr>
        <p:spPr>
          <a:xfrm>
            <a:off x="272415" y="1334452"/>
            <a:ext cx="5627370" cy="2900045"/>
          </a:xfrm>
          <a:prstGeom prst="rect">
            <a:avLst/>
          </a:prstGeom>
        </p:spPr>
        <p:txBody>
          <a:bodyPr vert="horz" wrap="square" lIns="0" tIns="12700" rIns="0" bIns="0" rtlCol="0">
            <a:spAutoFit/>
          </a:bodyPr>
          <a:lstStyle/>
          <a:p>
            <a:pPr marL="50800">
              <a:lnSpc>
                <a:spcPct val="100000"/>
              </a:lnSpc>
              <a:spcBef>
                <a:spcPts val="100"/>
              </a:spcBef>
            </a:pPr>
            <a:r>
              <a:rPr sz="1800" u="sng" dirty="0">
                <a:uFill>
                  <a:solidFill>
                    <a:srgbClr val="000000"/>
                  </a:solidFill>
                </a:uFill>
                <a:latin typeface="黑体"/>
                <a:cs typeface="黑体"/>
              </a:rPr>
              <a:t>应用案例二：江西赣能丰城二期发电厂</a:t>
            </a:r>
            <a:endParaRPr sz="1800" dirty="0">
              <a:latin typeface="黑体"/>
              <a:cs typeface="黑体"/>
            </a:endParaRPr>
          </a:p>
          <a:p>
            <a:pPr>
              <a:lnSpc>
                <a:spcPct val="100000"/>
              </a:lnSpc>
              <a:spcBef>
                <a:spcPts val="25"/>
              </a:spcBef>
            </a:pPr>
            <a:endParaRPr sz="1250" dirty="0">
              <a:latin typeface="黑体"/>
              <a:cs typeface="黑体"/>
            </a:endParaRPr>
          </a:p>
          <a:p>
            <a:pPr marL="221615" indent="-171450">
              <a:lnSpc>
                <a:spcPct val="100000"/>
              </a:lnSpc>
              <a:buSzPct val="94444"/>
              <a:buFont typeface="Wingdings"/>
              <a:buChar char=""/>
              <a:tabLst>
                <a:tab pos="222250" algn="l"/>
              </a:tabLst>
            </a:pPr>
            <a:r>
              <a:rPr sz="1800" dirty="0">
                <a:latin typeface="黑体"/>
                <a:cs typeface="黑体"/>
              </a:rPr>
              <a:t>2×700MW四角切圆锅炉贴壁风改造EPC工程</a:t>
            </a:r>
          </a:p>
          <a:p>
            <a:pPr marL="50800" marR="43180" algn="just">
              <a:lnSpc>
                <a:spcPct val="110000"/>
              </a:lnSpc>
              <a:spcBef>
                <a:spcPts val="635"/>
              </a:spcBef>
              <a:buSzPct val="94444"/>
              <a:buFont typeface="Wingdings"/>
              <a:buChar char=""/>
              <a:tabLst>
                <a:tab pos="222250" algn="l"/>
              </a:tabLst>
            </a:pPr>
            <a:r>
              <a:rPr sz="1800" spc="25" dirty="0">
                <a:latin typeface="黑体"/>
                <a:cs typeface="黑体"/>
              </a:rPr>
              <a:t>改造后</a:t>
            </a:r>
            <a:r>
              <a:rPr sz="1800" spc="30" dirty="0">
                <a:latin typeface="黑体"/>
                <a:cs typeface="黑体"/>
              </a:rPr>
              <a:t>，运行氧量2.5%，贴壁氧量</a:t>
            </a:r>
            <a:r>
              <a:rPr sz="1800" spc="30" dirty="0">
                <a:solidFill>
                  <a:srgbClr val="FF0000"/>
                </a:solidFill>
                <a:latin typeface="黑体"/>
                <a:cs typeface="黑体"/>
              </a:rPr>
              <a:t>不低于2.0%</a:t>
            </a:r>
            <a:r>
              <a:rPr sz="1800" spc="30" dirty="0">
                <a:latin typeface="黑体"/>
                <a:cs typeface="黑体"/>
              </a:rPr>
              <a:t>；锅</a:t>
            </a:r>
            <a:r>
              <a:rPr sz="1800" dirty="0">
                <a:latin typeface="黑体"/>
                <a:cs typeface="黑体"/>
              </a:rPr>
              <a:t>炉 </a:t>
            </a:r>
            <a:r>
              <a:rPr sz="1800" spc="10" dirty="0">
                <a:latin typeface="黑体"/>
                <a:cs typeface="黑体"/>
              </a:rPr>
              <a:t>效率提高0.3%，炉膛出口烟温偏</a:t>
            </a:r>
            <a:r>
              <a:rPr sz="1800" spc="15" dirty="0">
                <a:latin typeface="黑体"/>
                <a:cs typeface="黑体"/>
              </a:rPr>
              <a:t>差低于20℃，机组供</a:t>
            </a:r>
            <a:r>
              <a:rPr sz="1800" dirty="0">
                <a:latin typeface="黑体"/>
                <a:cs typeface="黑体"/>
              </a:rPr>
              <a:t>电 煤耗降低约1.79g/kWh；NO</a:t>
            </a:r>
            <a:r>
              <a:rPr sz="1725" baseline="-16908" dirty="0">
                <a:latin typeface="黑体"/>
                <a:cs typeface="黑体"/>
              </a:rPr>
              <a:t>X</a:t>
            </a:r>
            <a:r>
              <a:rPr sz="1800" dirty="0">
                <a:latin typeface="黑体"/>
                <a:cs typeface="黑体"/>
              </a:rPr>
              <a:t>生成量降低40mg/m</a:t>
            </a:r>
            <a:r>
              <a:rPr sz="1725" baseline="21739" dirty="0">
                <a:latin typeface="黑体"/>
                <a:cs typeface="黑体"/>
              </a:rPr>
              <a:t>3</a:t>
            </a:r>
          </a:p>
          <a:p>
            <a:pPr marL="221615" indent="-171450">
              <a:lnSpc>
                <a:spcPct val="100000"/>
              </a:lnSpc>
              <a:spcBef>
                <a:spcPts val="815"/>
              </a:spcBef>
              <a:buSzPct val="94444"/>
              <a:buFont typeface="Wingdings"/>
              <a:buChar char=""/>
              <a:tabLst>
                <a:tab pos="222250" algn="l"/>
              </a:tabLst>
            </a:pPr>
            <a:r>
              <a:rPr sz="1800" dirty="0">
                <a:latin typeface="黑体"/>
                <a:cs typeface="黑体"/>
              </a:rPr>
              <a:t>减少更换水冷壁维护费用</a:t>
            </a:r>
            <a:r>
              <a:rPr sz="1800" dirty="0">
                <a:solidFill>
                  <a:srgbClr val="FF0000"/>
                </a:solidFill>
                <a:latin typeface="黑体"/>
                <a:cs typeface="黑体"/>
              </a:rPr>
              <a:t>1000万元/年</a:t>
            </a:r>
            <a:endParaRPr sz="1800" dirty="0">
              <a:latin typeface="黑体"/>
              <a:cs typeface="黑体"/>
            </a:endParaRPr>
          </a:p>
          <a:p>
            <a:pPr marL="221615" indent="-171450">
              <a:lnSpc>
                <a:spcPct val="100000"/>
              </a:lnSpc>
              <a:spcBef>
                <a:spcPts val="815"/>
              </a:spcBef>
              <a:buSzPct val="94444"/>
              <a:buFont typeface="Wingdings"/>
              <a:buChar char=""/>
              <a:tabLst>
                <a:tab pos="222250" algn="l"/>
              </a:tabLst>
            </a:pPr>
            <a:r>
              <a:rPr sz="1800" dirty="0">
                <a:latin typeface="黑体"/>
                <a:cs typeface="黑体"/>
              </a:rPr>
              <a:t>煤耗降低及掺烧高硫煤，降低燃料成本</a:t>
            </a:r>
            <a:r>
              <a:rPr sz="1800" dirty="0">
                <a:solidFill>
                  <a:srgbClr val="FF0000"/>
                </a:solidFill>
                <a:latin typeface="黑体"/>
                <a:cs typeface="黑体"/>
              </a:rPr>
              <a:t>637万元/年</a:t>
            </a:r>
            <a:endParaRPr sz="1800" dirty="0">
              <a:latin typeface="黑体"/>
              <a:cs typeface="黑体"/>
            </a:endParaRPr>
          </a:p>
          <a:p>
            <a:pPr marL="221615" indent="-171450">
              <a:lnSpc>
                <a:spcPct val="100000"/>
              </a:lnSpc>
              <a:spcBef>
                <a:spcPts val="815"/>
              </a:spcBef>
              <a:buSzPct val="94444"/>
              <a:buFont typeface="Wingdings"/>
              <a:buChar char=""/>
              <a:tabLst>
                <a:tab pos="222250" algn="l"/>
              </a:tabLst>
            </a:pPr>
            <a:r>
              <a:rPr sz="1800" dirty="0">
                <a:latin typeface="黑体"/>
                <a:cs typeface="黑体"/>
              </a:rPr>
              <a:t>运行时间：</a:t>
            </a:r>
            <a:r>
              <a:rPr sz="1800" dirty="0">
                <a:solidFill>
                  <a:srgbClr val="FF0000"/>
                </a:solidFill>
                <a:latin typeface="黑体"/>
                <a:cs typeface="黑体"/>
              </a:rPr>
              <a:t>2017年9月</a:t>
            </a:r>
            <a:r>
              <a:rPr sz="1800" dirty="0">
                <a:latin typeface="黑体"/>
                <a:cs typeface="黑体"/>
              </a:rPr>
              <a:t>及</a:t>
            </a:r>
            <a:r>
              <a:rPr sz="1800" dirty="0">
                <a:solidFill>
                  <a:srgbClr val="FF0000"/>
                </a:solidFill>
                <a:latin typeface="黑体"/>
                <a:cs typeface="黑体"/>
              </a:rPr>
              <a:t>2018年1月</a:t>
            </a:r>
            <a:r>
              <a:rPr sz="1800" dirty="0">
                <a:latin typeface="黑体"/>
                <a:cs typeface="黑体"/>
              </a:rPr>
              <a:t>至今</a:t>
            </a:r>
          </a:p>
        </p:txBody>
      </p:sp>
      <p:sp>
        <p:nvSpPr>
          <p:cNvPr id="7" name="object 7"/>
          <p:cNvSpPr/>
          <p:nvPr/>
        </p:nvSpPr>
        <p:spPr>
          <a:xfrm>
            <a:off x="6063526" y="1600200"/>
            <a:ext cx="2945981" cy="3799171"/>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228600" y="4524755"/>
            <a:ext cx="1324356" cy="135636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639823" y="4521708"/>
            <a:ext cx="1324356" cy="135636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040379" y="4521708"/>
            <a:ext cx="1324356" cy="135636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450079" y="4529328"/>
            <a:ext cx="1324355" cy="1356360"/>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315211" y="5841491"/>
            <a:ext cx="487680" cy="327660"/>
          </a:xfrm>
          <a:custGeom>
            <a:avLst/>
            <a:gdLst/>
            <a:ahLst/>
            <a:cxnLst/>
            <a:rect l="l" t="t" r="r" b="b"/>
            <a:pathLst>
              <a:path w="487680" h="327660">
                <a:moveTo>
                  <a:pt x="0" y="0"/>
                </a:moveTo>
                <a:lnTo>
                  <a:pt x="487680" y="0"/>
                </a:lnTo>
                <a:lnTo>
                  <a:pt x="487680" y="327660"/>
                </a:lnTo>
                <a:lnTo>
                  <a:pt x="0" y="327660"/>
                </a:lnTo>
                <a:lnTo>
                  <a:pt x="0" y="0"/>
                </a:lnTo>
                <a:close/>
              </a:path>
            </a:pathLst>
          </a:custGeom>
          <a:solidFill>
            <a:srgbClr val="FFFFFF">
              <a:alpha val="50199"/>
            </a:srgbClr>
          </a:solidFill>
        </p:spPr>
        <p:txBody>
          <a:bodyPr wrap="square" lIns="0" tIns="0" rIns="0" bIns="0" rtlCol="0"/>
          <a:lstStyle/>
          <a:p>
            <a:endParaRPr/>
          </a:p>
        </p:txBody>
      </p:sp>
      <p:sp>
        <p:nvSpPr>
          <p:cNvPr id="14" name="object 14"/>
          <p:cNvSpPr/>
          <p:nvPr/>
        </p:nvSpPr>
        <p:spPr>
          <a:xfrm>
            <a:off x="1310563" y="5836449"/>
            <a:ext cx="497840" cy="337820"/>
          </a:xfrm>
          <a:custGeom>
            <a:avLst/>
            <a:gdLst/>
            <a:ahLst/>
            <a:cxnLst/>
            <a:rect l="l" t="t" r="r" b="b"/>
            <a:pathLst>
              <a:path w="497839" h="337820">
                <a:moveTo>
                  <a:pt x="497700" y="337337"/>
                </a:moveTo>
                <a:lnTo>
                  <a:pt x="0" y="337337"/>
                </a:lnTo>
                <a:lnTo>
                  <a:pt x="0" y="0"/>
                </a:lnTo>
                <a:lnTo>
                  <a:pt x="497700" y="0"/>
                </a:lnTo>
                <a:lnTo>
                  <a:pt x="497700" y="4762"/>
                </a:lnTo>
                <a:lnTo>
                  <a:pt x="9525" y="4762"/>
                </a:lnTo>
                <a:lnTo>
                  <a:pt x="4762" y="9525"/>
                </a:lnTo>
                <a:lnTo>
                  <a:pt x="9525" y="9525"/>
                </a:lnTo>
                <a:lnTo>
                  <a:pt x="9525" y="327812"/>
                </a:lnTo>
                <a:lnTo>
                  <a:pt x="4762" y="327812"/>
                </a:lnTo>
                <a:lnTo>
                  <a:pt x="9525" y="332574"/>
                </a:lnTo>
                <a:lnTo>
                  <a:pt x="497700" y="332574"/>
                </a:lnTo>
                <a:lnTo>
                  <a:pt x="497700" y="337337"/>
                </a:lnTo>
                <a:close/>
              </a:path>
              <a:path w="497839" h="337820">
                <a:moveTo>
                  <a:pt x="9525" y="9525"/>
                </a:moveTo>
                <a:lnTo>
                  <a:pt x="4762" y="9525"/>
                </a:lnTo>
                <a:lnTo>
                  <a:pt x="9525" y="4762"/>
                </a:lnTo>
                <a:lnTo>
                  <a:pt x="9525" y="9525"/>
                </a:lnTo>
                <a:close/>
              </a:path>
              <a:path w="497839" h="337820">
                <a:moveTo>
                  <a:pt x="488175" y="9525"/>
                </a:moveTo>
                <a:lnTo>
                  <a:pt x="9525" y="9525"/>
                </a:lnTo>
                <a:lnTo>
                  <a:pt x="9525" y="4762"/>
                </a:lnTo>
                <a:lnTo>
                  <a:pt x="488175" y="4762"/>
                </a:lnTo>
                <a:lnTo>
                  <a:pt x="488175" y="9525"/>
                </a:lnTo>
                <a:close/>
              </a:path>
              <a:path w="497839" h="337820">
                <a:moveTo>
                  <a:pt x="488175" y="332574"/>
                </a:moveTo>
                <a:lnTo>
                  <a:pt x="488175" y="4762"/>
                </a:lnTo>
                <a:lnTo>
                  <a:pt x="492937" y="9525"/>
                </a:lnTo>
                <a:lnTo>
                  <a:pt x="497700" y="9525"/>
                </a:lnTo>
                <a:lnTo>
                  <a:pt x="497700" y="327812"/>
                </a:lnTo>
                <a:lnTo>
                  <a:pt x="492937" y="327812"/>
                </a:lnTo>
                <a:lnTo>
                  <a:pt x="488175" y="332574"/>
                </a:lnTo>
                <a:close/>
              </a:path>
              <a:path w="497839" h="337820">
                <a:moveTo>
                  <a:pt x="497700" y="9525"/>
                </a:moveTo>
                <a:lnTo>
                  <a:pt x="492937" y="9525"/>
                </a:lnTo>
                <a:lnTo>
                  <a:pt x="488175" y="4762"/>
                </a:lnTo>
                <a:lnTo>
                  <a:pt x="497700" y="4762"/>
                </a:lnTo>
                <a:lnTo>
                  <a:pt x="497700" y="9525"/>
                </a:lnTo>
                <a:close/>
              </a:path>
              <a:path w="497839" h="337820">
                <a:moveTo>
                  <a:pt x="9525" y="332574"/>
                </a:moveTo>
                <a:lnTo>
                  <a:pt x="4762" y="327812"/>
                </a:lnTo>
                <a:lnTo>
                  <a:pt x="9525" y="327812"/>
                </a:lnTo>
                <a:lnTo>
                  <a:pt x="9525" y="332574"/>
                </a:lnTo>
                <a:close/>
              </a:path>
              <a:path w="497839" h="337820">
                <a:moveTo>
                  <a:pt x="488175" y="332574"/>
                </a:moveTo>
                <a:lnTo>
                  <a:pt x="9525" y="332574"/>
                </a:lnTo>
                <a:lnTo>
                  <a:pt x="9525" y="327812"/>
                </a:lnTo>
                <a:lnTo>
                  <a:pt x="488175" y="327812"/>
                </a:lnTo>
                <a:lnTo>
                  <a:pt x="488175" y="332574"/>
                </a:lnTo>
                <a:close/>
              </a:path>
              <a:path w="497839" h="337820">
                <a:moveTo>
                  <a:pt x="497700" y="332574"/>
                </a:moveTo>
                <a:lnTo>
                  <a:pt x="488175" y="332574"/>
                </a:lnTo>
                <a:lnTo>
                  <a:pt x="492937" y="327812"/>
                </a:lnTo>
                <a:lnTo>
                  <a:pt x="497700" y="327812"/>
                </a:lnTo>
                <a:lnTo>
                  <a:pt x="497700" y="332574"/>
                </a:lnTo>
                <a:close/>
              </a:path>
            </a:pathLst>
          </a:custGeom>
          <a:solidFill>
            <a:srgbClr val="FFFFFF"/>
          </a:solidFill>
        </p:spPr>
        <p:txBody>
          <a:bodyPr wrap="square" lIns="0" tIns="0" rIns="0" bIns="0" rtlCol="0"/>
          <a:lstStyle/>
          <a:p>
            <a:endParaRPr/>
          </a:p>
        </p:txBody>
      </p:sp>
      <p:sp>
        <p:nvSpPr>
          <p:cNvPr id="15" name="object 15"/>
          <p:cNvSpPr txBox="1"/>
          <p:nvPr/>
        </p:nvSpPr>
        <p:spPr>
          <a:xfrm>
            <a:off x="1394066" y="5868517"/>
            <a:ext cx="278765" cy="177165"/>
          </a:xfrm>
          <a:prstGeom prst="rect">
            <a:avLst/>
          </a:prstGeom>
        </p:spPr>
        <p:txBody>
          <a:bodyPr vert="horz" wrap="square" lIns="0" tIns="12065" rIns="0" bIns="0" rtlCol="0">
            <a:spAutoFit/>
          </a:bodyPr>
          <a:lstStyle/>
          <a:p>
            <a:pPr marL="12700">
              <a:lnSpc>
                <a:spcPct val="100000"/>
              </a:lnSpc>
              <a:spcBef>
                <a:spcPts val="95"/>
              </a:spcBef>
            </a:pPr>
            <a:r>
              <a:rPr sz="1000" spc="-5" dirty="0">
                <a:latin typeface="黑体"/>
                <a:cs typeface="黑体"/>
              </a:rPr>
              <a:t>#5炉</a:t>
            </a:r>
            <a:endParaRPr sz="1000">
              <a:latin typeface="黑体"/>
              <a:cs typeface="黑体"/>
            </a:endParaRPr>
          </a:p>
        </p:txBody>
      </p:sp>
      <p:sp>
        <p:nvSpPr>
          <p:cNvPr id="16" name="object 16"/>
          <p:cNvSpPr/>
          <p:nvPr/>
        </p:nvSpPr>
        <p:spPr>
          <a:xfrm>
            <a:off x="4202836" y="5836449"/>
            <a:ext cx="497840" cy="337820"/>
          </a:xfrm>
          <a:custGeom>
            <a:avLst/>
            <a:gdLst/>
            <a:ahLst/>
            <a:cxnLst/>
            <a:rect l="l" t="t" r="r" b="b"/>
            <a:pathLst>
              <a:path w="497839" h="337820">
                <a:moveTo>
                  <a:pt x="497700" y="337337"/>
                </a:moveTo>
                <a:lnTo>
                  <a:pt x="0" y="337337"/>
                </a:lnTo>
                <a:lnTo>
                  <a:pt x="0" y="0"/>
                </a:lnTo>
                <a:lnTo>
                  <a:pt x="497700" y="0"/>
                </a:lnTo>
                <a:lnTo>
                  <a:pt x="497700" y="4762"/>
                </a:lnTo>
                <a:lnTo>
                  <a:pt x="9525" y="4762"/>
                </a:lnTo>
                <a:lnTo>
                  <a:pt x="4762" y="9525"/>
                </a:lnTo>
                <a:lnTo>
                  <a:pt x="9525" y="9525"/>
                </a:lnTo>
                <a:lnTo>
                  <a:pt x="9525" y="327812"/>
                </a:lnTo>
                <a:lnTo>
                  <a:pt x="4762" y="327812"/>
                </a:lnTo>
                <a:lnTo>
                  <a:pt x="9525" y="332574"/>
                </a:lnTo>
                <a:lnTo>
                  <a:pt x="497700" y="332574"/>
                </a:lnTo>
                <a:lnTo>
                  <a:pt x="497700" y="337337"/>
                </a:lnTo>
                <a:close/>
              </a:path>
              <a:path w="497839" h="337820">
                <a:moveTo>
                  <a:pt x="9525" y="9525"/>
                </a:moveTo>
                <a:lnTo>
                  <a:pt x="4762" y="9525"/>
                </a:lnTo>
                <a:lnTo>
                  <a:pt x="9525" y="4762"/>
                </a:lnTo>
                <a:lnTo>
                  <a:pt x="9525" y="9525"/>
                </a:lnTo>
                <a:close/>
              </a:path>
              <a:path w="497839" h="337820">
                <a:moveTo>
                  <a:pt x="488175" y="9525"/>
                </a:moveTo>
                <a:lnTo>
                  <a:pt x="9525" y="9525"/>
                </a:lnTo>
                <a:lnTo>
                  <a:pt x="9525" y="4762"/>
                </a:lnTo>
                <a:lnTo>
                  <a:pt x="488175" y="4762"/>
                </a:lnTo>
                <a:lnTo>
                  <a:pt x="488175" y="9525"/>
                </a:lnTo>
                <a:close/>
              </a:path>
              <a:path w="497839" h="337820">
                <a:moveTo>
                  <a:pt x="488175" y="332574"/>
                </a:moveTo>
                <a:lnTo>
                  <a:pt x="488175" y="4762"/>
                </a:lnTo>
                <a:lnTo>
                  <a:pt x="492937" y="9525"/>
                </a:lnTo>
                <a:lnTo>
                  <a:pt x="497700" y="9525"/>
                </a:lnTo>
                <a:lnTo>
                  <a:pt x="497700" y="327812"/>
                </a:lnTo>
                <a:lnTo>
                  <a:pt x="492937" y="327812"/>
                </a:lnTo>
                <a:lnTo>
                  <a:pt x="488175" y="332574"/>
                </a:lnTo>
                <a:close/>
              </a:path>
              <a:path w="497839" h="337820">
                <a:moveTo>
                  <a:pt x="497700" y="9525"/>
                </a:moveTo>
                <a:lnTo>
                  <a:pt x="492937" y="9525"/>
                </a:lnTo>
                <a:lnTo>
                  <a:pt x="488175" y="4762"/>
                </a:lnTo>
                <a:lnTo>
                  <a:pt x="497700" y="4762"/>
                </a:lnTo>
                <a:lnTo>
                  <a:pt x="497700" y="9525"/>
                </a:lnTo>
                <a:close/>
              </a:path>
              <a:path w="497839" h="337820">
                <a:moveTo>
                  <a:pt x="9525" y="332574"/>
                </a:moveTo>
                <a:lnTo>
                  <a:pt x="4762" y="327812"/>
                </a:lnTo>
                <a:lnTo>
                  <a:pt x="9525" y="327812"/>
                </a:lnTo>
                <a:lnTo>
                  <a:pt x="9525" y="332574"/>
                </a:lnTo>
                <a:close/>
              </a:path>
              <a:path w="497839" h="337820">
                <a:moveTo>
                  <a:pt x="488175" y="332574"/>
                </a:moveTo>
                <a:lnTo>
                  <a:pt x="9525" y="332574"/>
                </a:lnTo>
                <a:lnTo>
                  <a:pt x="9525" y="327812"/>
                </a:lnTo>
                <a:lnTo>
                  <a:pt x="488175" y="327812"/>
                </a:lnTo>
                <a:lnTo>
                  <a:pt x="488175" y="332574"/>
                </a:lnTo>
                <a:close/>
              </a:path>
              <a:path w="497839" h="337820">
                <a:moveTo>
                  <a:pt x="497700" y="332574"/>
                </a:moveTo>
                <a:lnTo>
                  <a:pt x="488175" y="332574"/>
                </a:lnTo>
                <a:lnTo>
                  <a:pt x="492937" y="327812"/>
                </a:lnTo>
                <a:lnTo>
                  <a:pt x="497700" y="327812"/>
                </a:lnTo>
                <a:lnTo>
                  <a:pt x="497700" y="332574"/>
                </a:lnTo>
                <a:close/>
              </a:path>
            </a:pathLst>
          </a:custGeom>
          <a:solidFill>
            <a:srgbClr val="FFFFFF"/>
          </a:solidFill>
        </p:spPr>
        <p:txBody>
          <a:bodyPr wrap="square" lIns="0" tIns="0" rIns="0" bIns="0" rtlCol="0"/>
          <a:lstStyle/>
          <a:p>
            <a:endParaRPr/>
          </a:p>
        </p:txBody>
      </p:sp>
      <p:sp>
        <p:nvSpPr>
          <p:cNvPr id="17" name="object 17"/>
          <p:cNvSpPr txBox="1"/>
          <p:nvPr/>
        </p:nvSpPr>
        <p:spPr>
          <a:xfrm>
            <a:off x="4286338" y="5868517"/>
            <a:ext cx="278765" cy="177165"/>
          </a:xfrm>
          <a:prstGeom prst="rect">
            <a:avLst/>
          </a:prstGeom>
        </p:spPr>
        <p:txBody>
          <a:bodyPr vert="horz" wrap="square" lIns="0" tIns="12065" rIns="0" bIns="0" rtlCol="0">
            <a:spAutoFit/>
          </a:bodyPr>
          <a:lstStyle/>
          <a:p>
            <a:pPr marL="12700">
              <a:lnSpc>
                <a:spcPct val="100000"/>
              </a:lnSpc>
              <a:spcBef>
                <a:spcPts val="95"/>
              </a:spcBef>
            </a:pPr>
            <a:r>
              <a:rPr sz="1000" spc="-5" dirty="0">
                <a:latin typeface="黑体"/>
                <a:cs typeface="黑体"/>
              </a:rPr>
              <a:t>#6炉</a:t>
            </a:r>
            <a:endParaRPr sz="1000">
              <a:latin typeface="黑体"/>
              <a:cs typeface="黑体"/>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5027" y="1401406"/>
            <a:ext cx="7397750" cy="4241165"/>
          </a:xfrm>
          <a:prstGeom prst="rect">
            <a:avLst/>
          </a:prstGeom>
        </p:spPr>
        <p:txBody>
          <a:bodyPr vert="horz" wrap="square" lIns="0" tIns="170180" rIns="0" bIns="0" rtlCol="0">
            <a:spAutoFit/>
          </a:bodyPr>
          <a:lstStyle/>
          <a:p>
            <a:pPr marL="355600" indent="-342900">
              <a:lnSpc>
                <a:spcPct val="100000"/>
              </a:lnSpc>
              <a:spcBef>
                <a:spcPts val="1340"/>
              </a:spcBef>
              <a:buFont typeface="Wingdings"/>
              <a:buChar char=""/>
              <a:tabLst>
                <a:tab pos="354965" algn="l"/>
                <a:tab pos="355600" algn="l"/>
              </a:tabLst>
            </a:pPr>
            <a:r>
              <a:rPr sz="2000" dirty="0">
                <a:solidFill>
                  <a:srgbClr val="FF0000"/>
                </a:solidFill>
                <a:latin typeface="黑体"/>
                <a:cs typeface="黑体"/>
              </a:rPr>
              <a:t>主要问</a:t>
            </a:r>
            <a:r>
              <a:rPr sz="2000" spc="5" dirty="0">
                <a:solidFill>
                  <a:srgbClr val="FF0000"/>
                </a:solidFill>
                <a:latin typeface="黑体"/>
                <a:cs typeface="黑体"/>
              </a:rPr>
              <a:t>题</a:t>
            </a:r>
            <a:endParaRPr sz="2000" dirty="0">
              <a:latin typeface="黑体"/>
              <a:cs typeface="黑体"/>
            </a:endParaRPr>
          </a:p>
          <a:p>
            <a:pPr marL="755650" marR="5080" lvl="1" indent="-285750">
              <a:lnSpc>
                <a:spcPct val="150000"/>
              </a:lnSpc>
              <a:spcBef>
                <a:spcPts val="30"/>
              </a:spcBef>
              <a:buFont typeface="Wingdings"/>
              <a:buChar char=""/>
              <a:tabLst>
                <a:tab pos="755650" algn="l"/>
              </a:tabLst>
            </a:pPr>
            <a:r>
              <a:rPr sz="1800" dirty="0">
                <a:solidFill>
                  <a:srgbClr val="03060B"/>
                </a:solidFill>
                <a:latin typeface="黑体"/>
                <a:cs typeface="黑体"/>
              </a:rPr>
              <a:t>高热值煤燃烧时的着火速度快、理论燃烧温度高，可能会造成燃烧 器喷口烧损或局部水冷壁超温等。</a:t>
            </a:r>
            <a:endParaRPr sz="1800" dirty="0">
              <a:latin typeface="黑体"/>
              <a:cs typeface="黑体"/>
            </a:endParaRPr>
          </a:p>
          <a:p>
            <a:pPr marL="755650" marR="5080" lvl="1" indent="-285750">
              <a:lnSpc>
                <a:spcPct val="150000"/>
              </a:lnSpc>
              <a:buFont typeface="Wingdings"/>
              <a:buChar char=""/>
              <a:tabLst>
                <a:tab pos="755650" algn="l"/>
              </a:tabLst>
            </a:pPr>
            <a:r>
              <a:rPr sz="1800" dirty="0">
                <a:solidFill>
                  <a:srgbClr val="03060B"/>
                </a:solidFill>
                <a:latin typeface="黑体"/>
                <a:cs typeface="黑体"/>
              </a:rPr>
              <a:t>大型机组锅炉热负荷参数较低，但在燃用高热值煤时，也会出现燃 烧器喷口周围及水冷壁挂渣、</a:t>
            </a:r>
            <a:r>
              <a:rPr sz="1800" dirty="0">
                <a:solidFill>
                  <a:srgbClr val="006FC0"/>
                </a:solidFill>
                <a:latin typeface="黑体"/>
                <a:cs typeface="黑体"/>
              </a:rPr>
              <a:t>分隔屏结渣</a:t>
            </a:r>
            <a:r>
              <a:rPr sz="1800" dirty="0">
                <a:solidFill>
                  <a:srgbClr val="03060B"/>
                </a:solidFill>
                <a:latin typeface="黑体"/>
                <a:cs typeface="黑体"/>
              </a:rPr>
              <a:t>、NOx生成量偏高等。</a:t>
            </a:r>
            <a:endParaRPr sz="1800" dirty="0">
              <a:latin typeface="黑体"/>
              <a:cs typeface="黑体"/>
            </a:endParaRPr>
          </a:p>
          <a:p>
            <a:pPr marL="355600" indent="-342900">
              <a:lnSpc>
                <a:spcPct val="100000"/>
              </a:lnSpc>
              <a:spcBef>
                <a:spcPts val="1170"/>
              </a:spcBef>
              <a:buFont typeface="Wingdings"/>
              <a:buChar char=""/>
              <a:tabLst>
                <a:tab pos="354965" algn="l"/>
                <a:tab pos="355600" algn="l"/>
              </a:tabLst>
            </a:pPr>
            <a:r>
              <a:rPr sz="2000" dirty="0">
                <a:solidFill>
                  <a:srgbClr val="FF0000"/>
                </a:solidFill>
                <a:latin typeface="黑体"/>
                <a:cs typeface="黑体"/>
              </a:rPr>
              <a:t>解决方</a:t>
            </a:r>
            <a:r>
              <a:rPr sz="2000" spc="5" dirty="0">
                <a:solidFill>
                  <a:srgbClr val="FF0000"/>
                </a:solidFill>
                <a:latin typeface="黑体"/>
                <a:cs typeface="黑体"/>
              </a:rPr>
              <a:t>案</a:t>
            </a:r>
            <a:endParaRPr sz="2000" dirty="0">
              <a:latin typeface="黑体"/>
              <a:cs typeface="黑体"/>
            </a:endParaRPr>
          </a:p>
          <a:p>
            <a:pPr marL="469900">
              <a:lnSpc>
                <a:spcPct val="100000"/>
              </a:lnSpc>
              <a:spcBef>
                <a:spcPts val="1110"/>
              </a:spcBef>
            </a:pPr>
            <a:r>
              <a:rPr sz="1800" dirty="0">
                <a:solidFill>
                  <a:srgbClr val="03060B"/>
                </a:solidFill>
                <a:latin typeface="黑体"/>
                <a:cs typeface="黑体"/>
              </a:rPr>
              <a:t>针对锅炉燃用偏离设计煤种存在的问题，主要解决方案有三种：</a:t>
            </a:r>
            <a:endParaRPr sz="1800" dirty="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燃烧调整：消除运行参数制约因素</a:t>
            </a:r>
            <a:endParaRPr sz="1800" dirty="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配煤掺烧：确定安全的燃用比例</a:t>
            </a:r>
            <a:endParaRPr sz="1800" dirty="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设备改造：消除设备制约因素</a:t>
            </a:r>
            <a:endParaRPr sz="1800" dirty="0">
              <a:latin typeface="黑体"/>
              <a:cs typeface="黑体"/>
            </a:endParaRPr>
          </a:p>
        </p:txBody>
      </p:sp>
      <p:sp>
        <p:nvSpPr>
          <p:cNvPr id="3" name="object 3"/>
          <p:cNvSpPr/>
          <p:nvPr/>
        </p:nvSpPr>
        <p:spPr>
          <a:xfrm>
            <a:off x="0" y="539750"/>
            <a:ext cx="9144000" cy="728980"/>
          </a:xfrm>
          <a:custGeom>
            <a:avLst/>
            <a:gdLst/>
            <a:ahLst/>
            <a:cxnLst/>
            <a:rect l="l" t="t" r="r" b="b"/>
            <a:pathLst>
              <a:path w="9144000" h="728980">
                <a:moveTo>
                  <a:pt x="0" y="0"/>
                </a:moveTo>
                <a:lnTo>
                  <a:pt x="9144000" y="0"/>
                </a:lnTo>
                <a:lnTo>
                  <a:pt x="9144000" y="728662"/>
                </a:lnTo>
                <a:lnTo>
                  <a:pt x="0" y="728662"/>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035300" y="751840"/>
            <a:ext cx="3073400" cy="391160"/>
          </a:xfrm>
          <a:prstGeom prst="rect">
            <a:avLst/>
          </a:prstGeom>
        </p:spPr>
        <p:txBody>
          <a:bodyPr vert="horz" wrap="square" lIns="0" tIns="12700" rIns="0" bIns="0" rtlCol="0">
            <a:spAutoFit/>
          </a:bodyPr>
          <a:lstStyle/>
          <a:p>
            <a:pPr marL="12700">
              <a:lnSpc>
                <a:spcPct val="100000"/>
              </a:lnSpc>
              <a:spcBef>
                <a:spcPts val="100"/>
              </a:spcBef>
            </a:pPr>
            <a:r>
              <a:rPr sz="2400" dirty="0"/>
              <a:t>燃煤锅炉掺烧高热值煤</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5027" y="1194435"/>
            <a:ext cx="7340600" cy="848360"/>
          </a:xfrm>
          <a:prstGeom prst="rect">
            <a:avLst/>
          </a:prstGeom>
        </p:spPr>
        <p:txBody>
          <a:bodyPr vert="horz" wrap="square" lIns="0" tIns="12700" rIns="0" bIns="0" rtlCol="0">
            <a:spAutoFit/>
          </a:bodyPr>
          <a:lstStyle/>
          <a:p>
            <a:pPr marL="12700" marR="5080">
              <a:lnSpc>
                <a:spcPct val="150000"/>
              </a:lnSpc>
              <a:spcBef>
                <a:spcPts val="100"/>
              </a:spcBef>
            </a:pPr>
            <a:r>
              <a:rPr sz="1800" dirty="0">
                <a:solidFill>
                  <a:srgbClr val="03060B"/>
                </a:solidFill>
                <a:latin typeface="黑体"/>
                <a:cs typeface="黑体"/>
              </a:rPr>
              <a:t>国华寿光电厂1023MW机组锅炉设计燃用神混5000煤种，为降低燃料成本， 需要掺烧神混5500煤，但存在着屏过结焦和高再超温问题。</a:t>
            </a:r>
            <a:endParaRPr sz="1800" dirty="0">
              <a:latin typeface="黑体"/>
              <a:cs typeface="黑体"/>
            </a:endParaRPr>
          </a:p>
        </p:txBody>
      </p:sp>
      <p:sp>
        <p:nvSpPr>
          <p:cNvPr id="3" name="object 3"/>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349500" y="716279"/>
            <a:ext cx="4445000" cy="391160"/>
          </a:xfrm>
          <a:prstGeom prst="rect">
            <a:avLst/>
          </a:prstGeom>
        </p:spPr>
        <p:txBody>
          <a:bodyPr vert="horz" wrap="square" lIns="0" tIns="12700" rIns="0" bIns="0" rtlCol="0">
            <a:spAutoFit/>
          </a:bodyPr>
          <a:lstStyle/>
          <a:p>
            <a:pPr marL="12700">
              <a:lnSpc>
                <a:spcPct val="100000"/>
              </a:lnSpc>
              <a:spcBef>
                <a:spcPts val="100"/>
              </a:spcBef>
            </a:pPr>
            <a:r>
              <a:rPr sz="2400" dirty="0"/>
              <a:t>燃煤锅炉掺烧高热值煤-燃烧调整</a:t>
            </a:r>
            <a:endParaRPr sz="2400"/>
          </a:p>
        </p:txBody>
      </p:sp>
      <p:sp>
        <p:nvSpPr>
          <p:cNvPr id="5" name="object 5"/>
          <p:cNvSpPr/>
          <p:nvPr/>
        </p:nvSpPr>
        <p:spPr>
          <a:xfrm>
            <a:off x="979932" y="2276855"/>
            <a:ext cx="2302764" cy="307390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992367" y="2276855"/>
            <a:ext cx="2302764" cy="307390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493008" y="2276855"/>
            <a:ext cx="2302764" cy="307390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790064" y="5373370"/>
            <a:ext cx="5741035" cy="760095"/>
          </a:xfrm>
          <a:prstGeom prst="rect">
            <a:avLst/>
          </a:prstGeom>
        </p:spPr>
        <p:txBody>
          <a:bodyPr vert="horz" wrap="square" lIns="0" tIns="12065" rIns="0" bIns="0" rtlCol="0">
            <a:spAutoFit/>
          </a:bodyPr>
          <a:lstStyle/>
          <a:p>
            <a:pPr marL="12700">
              <a:lnSpc>
                <a:spcPct val="100000"/>
              </a:lnSpc>
              <a:spcBef>
                <a:spcPts val="95"/>
              </a:spcBef>
              <a:tabLst>
                <a:tab pos="2181225" algn="l"/>
                <a:tab pos="4915535" algn="l"/>
              </a:tabLst>
            </a:pPr>
            <a:r>
              <a:rPr sz="1600" dirty="0">
                <a:solidFill>
                  <a:srgbClr val="1F487C"/>
                </a:solidFill>
                <a:latin typeface="宋体"/>
                <a:cs typeface="宋体"/>
              </a:rPr>
              <a:t>屏区左</a:t>
            </a:r>
            <a:r>
              <a:rPr sz="1600" spc="-5" dirty="0">
                <a:solidFill>
                  <a:srgbClr val="1F487C"/>
                </a:solidFill>
                <a:latin typeface="宋体"/>
                <a:cs typeface="宋体"/>
              </a:rPr>
              <a:t>墙</a:t>
            </a:r>
            <a:r>
              <a:rPr sz="1600" dirty="0">
                <a:solidFill>
                  <a:srgbClr val="1F487C"/>
                </a:solidFill>
                <a:latin typeface="宋体"/>
                <a:cs typeface="宋体"/>
              </a:rPr>
              <a:t>	前屏中</a:t>
            </a:r>
            <a:r>
              <a:rPr sz="1600" spc="-5" dirty="0">
                <a:solidFill>
                  <a:srgbClr val="1F487C"/>
                </a:solidFill>
                <a:latin typeface="宋体"/>
                <a:cs typeface="宋体"/>
              </a:rPr>
              <a:t>间</a:t>
            </a:r>
            <a:r>
              <a:rPr sz="1600" dirty="0">
                <a:solidFill>
                  <a:srgbClr val="1F487C"/>
                </a:solidFill>
                <a:latin typeface="宋体"/>
                <a:cs typeface="宋体"/>
              </a:rPr>
              <a:t>	屏区右</a:t>
            </a:r>
            <a:r>
              <a:rPr sz="1600" spc="-5" dirty="0">
                <a:solidFill>
                  <a:srgbClr val="1F487C"/>
                </a:solidFill>
                <a:latin typeface="宋体"/>
                <a:cs typeface="宋体"/>
              </a:rPr>
              <a:t>墙</a:t>
            </a:r>
            <a:endParaRPr sz="1600" dirty="0">
              <a:latin typeface="宋体"/>
              <a:cs typeface="宋体"/>
            </a:endParaRPr>
          </a:p>
          <a:p>
            <a:pPr>
              <a:lnSpc>
                <a:spcPct val="100000"/>
              </a:lnSpc>
              <a:spcBef>
                <a:spcPts val="40"/>
              </a:spcBef>
            </a:pPr>
            <a:endParaRPr sz="1300" dirty="0">
              <a:latin typeface="宋体"/>
              <a:cs typeface="宋体"/>
            </a:endParaRPr>
          </a:p>
          <a:p>
            <a:pPr marL="280670">
              <a:lnSpc>
                <a:spcPct val="100000"/>
              </a:lnSpc>
            </a:pPr>
            <a:r>
              <a:rPr sz="1800" dirty="0">
                <a:latin typeface="黑体" panose="02010609060101010101" pitchFamily="49" charset="-122"/>
                <a:ea typeface="黑体" panose="02010609060101010101" pitchFamily="49" charset="-122"/>
                <a:cs typeface="宋体"/>
              </a:rPr>
              <a:t>燃烧调整前，锅炉燃用</a:t>
            </a:r>
            <a:r>
              <a:rPr sz="1800" spc="-5" dirty="0">
                <a:latin typeface="黑体" panose="02010609060101010101" pitchFamily="49" charset="-122"/>
                <a:ea typeface="黑体" panose="02010609060101010101" pitchFamily="49" charset="-122"/>
                <a:cs typeface="Arial"/>
              </a:rPr>
              <a:t>40%</a:t>
            </a:r>
            <a:r>
              <a:rPr sz="1800" dirty="0">
                <a:latin typeface="黑体" panose="02010609060101010101" pitchFamily="49" charset="-122"/>
                <a:ea typeface="黑体" panose="02010609060101010101" pitchFamily="49" charset="-122"/>
                <a:cs typeface="宋体"/>
              </a:rPr>
              <a:t>神混</a:t>
            </a:r>
            <a:r>
              <a:rPr sz="1800" spc="-5" dirty="0">
                <a:latin typeface="黑体" panose="02010609060101010101" pitchFamily="49" charset="-122"/>
                <a:ea typeface="黑体" panose="02010609060101010101" pitchFamily="49" charset="-122"/>
                <a:cs typeface="Arial"/>
              </a:rPr>
              <a:t>5500kcal/kg</a:t>
            </a:r>
            <a:r>
              <a:rPr sz="1800" spc="-10" dirty="0">
                <a:latin typeface="黑体" panose="02010609060101010101" pitchFamily="49" charset="-122"/>
                <a:ea typeface="黑体" panose="02010609060101010101" pitchFamily="49" charset="-122"/>
                <a:cs typeface="宋体"/>
              </a:rPr>
              <a:t>煤</a:t>
            </a:r>
            <a:endParaRPr sz="1800" dirty="0">
              <a:latin typeface="黑体" panose="02010609060101010101" pitchFamily="49" charset="-122"/>
              <a:ea typeface="黑体" panose="02010609060101010101" pitchFamily="49" charset="-122"/>
              <a:cs typeface="宋体"/>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552450"/>
          </a:xfrm>
          <a:custGeom>
            <a:avLst/>
            <a:gdLst/>
            <a:ahLst/>
            <a:cxnLst/>
            <a:rect l="l" t="t" r="r" b="b"/>
            <a:pathLst>
              <a:path w="9144000" h="552450">
                <a:moveTo>
                  <a:pt x="0" y="0"/>
                </a:moveTo>
                <a:lnTo>
                  <a:pt x="9144000" y="0"/>
                </a:lnTo>
                <a:lnTo>
                  <a:pt x="9144000" y="552450"/>
                </a:lnTo>
                <a:lnTo>
                  <a:pt x="0" y="552450"/>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2349500" y="664209"/>
            <a:ext cx="4445000" cy="391160"/>
          </a:xfrm>
          <a:prstGeom prst="rect">
            <a:avLst/>
          </a:prstGeom>
        </p:spPr>
        <p:txBody>
          <a:bodyPr vert="horz" wrap="square" lIns="0" tIns="12700" rIns="0" bIns="0" rtlCol="0">
            <a:spAutoFit/>
          </a:bodyPr>
          <a:lstStyle/>
          <a:p>
            <a:pPr marL="12700">
              <a:lnSpc>
                <a:spcPct val="100000"/>
              </a:lnSpc>
              <a:spcBef>
                <a:spcPts val="100"/>
              </a:spcBef>
            </a:pPr>
            <a:r>
              <a:rPr sz="2400" dirty="0"/>
              <a:t>燃煤锅炉掺烧高热值煤-燃烧调整</a:t>
            </a:r>
            <a:endParaRPr sz="2400"/>
          </a:p>
        </p:txBody>
      </p:sp>
      <p:sp>
        <p:nvSpPr>
          <p:cNvPr id="4" name="object 4"/>
          <p:cNvSpPr txBox="1"/>
          <p:nvPr/>
        </p:nvSpPr>
        <p:spPr>
          <a:xfrm>
            <a:off x="6892925" y="5403532"/>
            <a:ext cx="841375" cy="26860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1F487C"/>
                </a:solidFill>
                <a:latin typeface="宋体"/>
                <a:cs typeface="宋体"/>
              </a:rPr>
              <a:t>屏区右</a:t>
            </a:r>
            <a:r>
              <a:rPr sz="1600" b="1" spc="-15" dirty="0">
                <a:solidFill>
                  <a:srgbClr val="1F487C"/>
                </a:solidFill>
                <a:latin typeface="宋体"/>
                <a:cs typeface="宋体"/>
              </a:rPr>
              <a:t>墙</a:t>
            </a:r>
            <a:endParaRPr sz="1600">
              <a:latin typeface="宋体"/>
              <a:cs typeface="宋体"/>
            </a:endParaRPr>
          </a:p>
        </p:txBody>
      </p:sp>
      <p:sp>
        <p:nvSpPr>
          <p:cNvPr id="5" name="object 5"/>
          <p:cNvSpPr txBox="1"/>
          <p:nvPr/>
        </p:nvSpPr>
        <p:spPr>
          <a:xfrm>
            <a:off x="1301114" y="5312265"/>
            <a:ext cx="5207000" cy="737235"/>
          </a:xfrm>
          <a:prstGeom prst="rect">
            <a:avLst/>
          </a:prstGeom>
        </p:spPr>
        <p:txBody>
          <a:bodyPr vert="horz" wrap="square" lIns="0" tIns="102870" rIns="0" bIns="0" rtlCol="0">
            <a:spAutoFit/>
          </a:bodyPr>
          <a:lstStyle/>
          <a:p>
            <a:pPr marL="12700">
              <a:lnSpc>
                <a:spcPct val="100000"/>
              </a:lnSpc>
              <a:spcBef>
                <a:spcPts val="810"/>
              </a:spcBef>
              <a:tabLst>
                <a:tab pos="2751455" algn="l"/>
              </a:tabLst>
            </a:pPr>
            <a:r>
              <a:rPr sz="1600" b="1" dirty="0">
                <a:solidFill>
                  <a:srgbClr val="1F487C"/>
                </a:solidFill>
                <a:latin typeface="宋体"/>
                <a:cs typeface="宋体"/>
              </a:rPr>
              <a:t>屏区左</a:t>
            </a:r>
            <a:r>
              <a:rPr sz="1600" b="1" spc="-15" dirty="0">
                <a:solidFill>
                  <a:srgbClr val="1F487C"/>
                </a:solidFill>
                <a:latin typeface="宋体"/>
                <a:cs typeface="宋体"/>
              </a:rPr>
              <a:t>墙	</a:t>
            </a:r>
            <a:r>
              <a:rPr sz="1600" b="1" dirty="0">
                <a:solidFill>
                  <a:srgbClr val="1F487C"/>
                </a:solidFill>
                <a:latin typeface="宋体"/>
                <a:cs typeface="宋体"/>
              </a:rPr>
              <a:t>前屏中</a:t>
            </a:r>
            <a:r>
              <a:rPr sz="1600" b="1" spc="-15" dirty="0">
                <a:solidFill>
                  <a:srgbClr val="1F487C"/>
                </a:solidFill>
                <a:latin typeface="宋体"/>
                <a:cs typeface="宋体"/>
              </a:rPr>
              <a:t>间</a:t>
            </a:r>
            <a:endParaRPr sz="1600" dirty="0">
              <a:latin typeface="宋体"/>
              <a:cs typeface="宋体"/>
            </a:endParaRPr>
          </a:p>
          <a:p>
            <a:pPr marL="621665">
              <a:lnSpc>
                <a:spcPct val="100000"/>
              </a:lnSpc>
              <a:spcBef>
                <a:spcPts val="810"/>
              </a:spcBef>
            </a:pPr>
            <a:r>
              <a:rPr sz="1800" dirty="0">
                <a:latin typeface="黑体"/>
                <a:cs typeface="黑体"/>
              </a:rPr>
              <a:t>燃烧调整后，锅炉燃用60%神混5500kcal/kg煤</a:t>
            </a:r>
          </a:p>
        </p:txBody>
      </p:sp>
      <p:sp>
        <p:nvSpPr>
          <p:cNvPr id="6" name="object 6"/>
          <p:cNvSpPr/>
          <p:nvPr/>
        </p:nvSpPr>
        <p:spPr>
          <a:xfrm>
            <a:off x="778763" y="2490216"/>
            <a:ext cx="2142744" cy="28575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332220" y="2552700"/>
            <a:ext cx="2142744" cy="28575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541776" y="2552700"/>
            <a:ext cx="2142744" cy="2857500"/>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194752" y="1134110"/>
            <a:ext cx="5280025" cy="1259840"/>
          </a:xfrm>
          <a:prstGeom prst="rect">
            <a:avLst/>
          </a:prstGeom>
        </p:spPr>
        <p:txBody>
          <a:bodyPr vert="horz" wrap="square" lIns="0" tIns="149860" rIns="0" bIns="0" rtlCol="0">
            <a:spAutoFit/>
          </a:bodyPr>
          <a:lstStyle/>
          <a:p>
            <a:pPr marL="238760" indent="-226695">
              <a:lnSpc>
                <a:spcPct val="100000"/>
              </a:lnSpc>
              <a:spcBef>
                <a:spcPts val="1180"/>
              </a:spcBef>
              <a:buSzPct val="94444"/>
              <a:buFont typeface="Wingdings"/>
              <a:buChar char=""/>
              <a:tabLst>
                <a:tab pos="239395" algn="l"/>
              </a:tabLst>
            </a:pPr>
            <a:r>
              <a:rPr sz="1800" dirty="0">
                <a:latin typeface="黑体"/>
                <a:cs typeface="黑体"/>
              </a:rPr>
              <a:t>一次风速调平，消除风粉偏差</a:t>
            </a:r>
          </a:p>
          <a:p>
            <a:pPr marL="238760" indent="-226695">
              <a:lnSpc>
                <a:spcPct val="100000"/>
              </a:lnSpc>
              <a:spcBef>
                <a:spcPts val="1080"/>
              </a:spcBef>
              <a:buSzPct val="94444"/>
              <a:buFont typeface="Wingdings"/>
              <a:buChar char=""/>
              <a:tabLst>
                <a:tab pos="239395" algn="l"/>
              </a:tabLst>
            </a:pPr>
            <a:r>
              <a:rPr sz="1800" dirty="0">
                <a:latin typeface="黑体"/>
                <a:cs typeface="黑体"/>
              </a:rPr>
              <a:t>增加燃烧器内二次风风量</a:t>
            </a:r>
            <a:r>
              <a:rPr sz="1800" dirty="0" smtClean="0">
                <a:latin typeface="黑体"/>
                <a:cs typeface="黑体"/>
              </a:rPr>
              <a:t>，</a:t>
            </a:r>
            <a:r>
              <a:rPr lang="zh-CN" altLang="en-US" sz="1800" dirty="0" smtClean="0">
                <a:latin typeface="黑体"/>
                <a:cs typeface="黑体"/>
              </a:rPr>
              <a:t>增加</a:t>
            </a:r>
            <a:r>
              <a:rPr sz="1800" dirty="0" smtClean="0">
                <a:latin typeface="黑体"/>
                <a:cs typeface="黑体"/>
              </a:rPr>
              <a:t>外二次风旋流强度</a:t>
            </a:r>
            <a:endParaRPr sz="1800" dirty="0">
              <a:latin typeface="黑体"/>
              <a:cs typeface="黑体"/>
            </a:endParaRPr>
          </a:p>
          <a:p>
            <a:pPr marL="238760" indent="-226695">
              <a:lnSpc>
                <a:spcPct val="100000"/>
              </a:lnSpc>
              <a:spcBef>
                <a:spcPts val="1080"/>
              </a:spcBef>
              <a:buSzPct val="94444"/>
              <a:buFont typeface="Wingdings"/>
              <a:buChar char=""/>
              <a:tabLst>
                <a:tab pos="239395" algn="l"/>
              </a:tabLst>
            </a:pPr>
            <a:r>
              <a:rPr sz="1800" dirty="0">
                <a:latin typeface="黑体"/>
                <a:cs typeface="黑体"/>
              </a:rPr>
              <a:t>降低一次风量等</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5827" y="1401406"/>
            <a:ext cx="7397750" cy="4241165"/>
          </a:xfrm>
          <a:prstGeom prst="rect">
            <a:avLst/>
          </a:prstGeom>
        </p:spPr>
        <p:txBody>
          <a:bodyPr vert="horz" wrap="square" lIns="0" tIns="170180" rIns="0" bIns="0" rtlCol="0">
            <a:spAutoFit/>
          </a:bodyPr>
          <a:lstStyle/>
          <a:p>
            <a:pPr marL="355600" indent="-342900">
              <a:lnSpc>
                <a:spcPct val="100000"/>
              </a:lnSpc>
              <a:spcBef>
                <a:spcPts val="1340"/>
              </a:spcBef>
              <a:buFont typeface="Wingdings"/>
              <a:buChar char=""/>
              <a:tabLst>
                <a:tab pos="354965" algn="l"/>
                <a:tab pos="355600" algn="l"/>
              </a:tabLst>
            </a:pPr>
            <a:r>
              <a:rPr sz="2000" dirty="0">
                <a:solidFill>
                  <a:srgbClr val="FF0000"/>
                </a:solidFill>
                <a:latin typeface="黑体"/>
                <a:cs typeface="黑体"/>
              </a:rPr>
              <a:t>主要问</a:t>
            </a:r>
            <a:r>
              <a:rPr sz="2000" spc="5" dirty="0">
                <a:solidFill>
                  <a:srgbClr val="FF0000"/>
                </a:solidFill>
                <a:latin typeface="黑体"/>
                <a:cs typeface="黑体"/>
              </a:rPr>
              <a:t>题</a:t>
            </a:r>
            <a:endParaRPr sz="2000">
              <a:latin typeface="黑体"/>
              <a:cs typeface="黑体"/>
            </a:endParaRPr>
          </a:p>
          <a:p>
            <a:pPr marL="755015" marR="5080" lvl="1" indent="-285750">
              <a:lnSpc>
                <a:spcPct val="150000"/>
              </a:lnSpc>
              <a:spcBef>
                <a:spcPts val="30"/>
              </a:spcBef>
              <a:buFont typeface="Wingdings"/>
              <a:buChar char=""/>
              <a:tabLst>
                <a:tab pos="755650" algn="l"/>
              </a:tabLst>
            </a:pPr>
            <a:r>
              <a:rPr sz="1800" dirty="0">
                <a:solidFill>
                  <a:srgbClr val="03060B"/>
                </a:solidFill>
                <a:latin typeface="黑体"/>
                <a:cs typeface="黑体"/>
              </a:rPr>
              <a:t>褐煤的着火、燃烧速度快，可能会造成燃烧器喷口烧损或局部水冷 壁超温等；灰熔点低，容易引起喷口和水冷壁结焦。</a:t>
            </a:r>
            <a:endParaRPr sz="1800">
              <a:latin typeface="黑体"/>
              <a:cs typeface="黑体"/>
            </a:endParaRPr>
          </a:p>
          <a:p>
            <a:pPr marL="755015" marR="5080" lvl="1" indent="-285750">
              <a:lnSpc>
                <a:spcPct val="150000"/>
              </a:lnSpc>
              <a:buFont typeface="Wingdings"/>
              <a:buChar char=""/>
              <a:tabLst>
                <a:tab pos="755650" algn="l"/>
              </a:tabLst>
            </a:pPr>
            <a:r>
              <a:rPr sz="1800" dirty="0">
                <a:solidFill>
                  <a:srgbClr val="03060B"/>
                </a:solidFill>
                <a:latin typeface="黑体"/>
                <a:cs typeface="黑体"/>
              </a:rPr>
              <a:t>褐煤水分高，分磨掺烧会导致磨煤机出力下降，提高磨入口风温又 会导致爆炸风险增加，磨煤时石子煤如不能及时排出可能自燃。</a:t>
            </a:r>
            <a:endParaRPr sz="1800">
              <a:latin typeface="黑体"/>
              <a:cs typeface="黑体"/>
            </a:endParaRPr>
          </a:p>
          <a:p>
            <a:pPr marL="355600" indent="-342900">
              <a:lnSpc>
                <a:spcPct val="100000"/>
              </a:lnSpc>
              <a:spcBef>
                <a:spcPts val="1170"/>
              </a:spcBef>
              <a:buFont typeface="Wingdings"/>
              <a:buChar char=""/>
              <a:tabLst>
                <a:tab pos="354965" algn="l"/>
                <a:tab pos="355600" algn="l"/>
              </a:tabLst>
            </a:pPr>
            <a:r>
              <a:rPr sz="2000" dirty="0">
                <a:solidFill>
                  <a:srgbClr val="FF0000"/>
                </a:solidFill>
                <a:latin typeface="黑体"/>
                <a:cs typeface="黑体"/>
              </a:rPr>
              <a:t>解决方</a:t>
            </a:r>
            <a:r>
              <a:rPr sz="2000" spc="5" dirty="0">
                <a:solidFill>
                  <a:srgbClr val="FF0000"/>
                </a:solidFill>
                <a:latin typeface="黑体"/>
                <a:cs typeface="黑体"/>
              </a:rPr>
              <a:t>案</a:t>
            </a:r>
            <a:endParaRPr sz="2000">
              <a:latin typeface="黑体"/>
              <a:cs typeface="黑体"/>
            </a:endParaRPr>
          </a:p>
          <a:p>
            <a:pPr marL="469900">
              <a:lnSpc>
                <a:spcPct val="100000"/>
              </a:lnSpc>
              <a:spcBef>
                <a:spcPts val="1110"/>
              </a:spcBef>
            </a:pPr>
            <a:r>
              <a:rPr sz="1800" dirty="0">
                <a:solidFill>
                  <a:srgbClr val="03060B"/>
                </a:solidFill>
                <a:latin typeface="黑体"/>
                <a:cs typeface="黑体"/>
              </a:rPr>
              <a:t>提高锅炉对褐煤的适应能力，保证运行安全，主要有以下方案：</a:t>
            </a:r>
            <a:endParaRPr sz="180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燃烧调整：调整燃烧器的风速、内外二风量和旋流强度等。</a:t>
            </a:r>
            <a:endParaRPr sz="180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配煤掺烧：确定掺烧方式和掺烧比例。</a:t>
            </a:r>
            <a:endParaRPr sz="1800">
              <a:latin typeface="黑体"/>
              <a:cs typeface="黑体"/>
            </a:endParaRPr>
          </a:p>
          <a:p>
            <a:pPr marL="755650" indent="-285750">
              <a:lnSpc>
                <a:spcPct val="100000"/>
              </a:lnSpc>
              <a:spcBef>
                <a:spcPts val="1080"/>
              </a:spcBef>
              <a:buFont typeface="Wingdings"/>
              <a:buChar char=""/>
              <a:tabLst>
                <a:tab pos="755650" algn="l"/>
              </a:tabLst>
            </a:pPr>
            <a:r>
              <a:rPr sz="1800" dirty="0">
                <a:solidFill>
                  <a:srgbClr val="1F487C"/>
                </a:solidFill>
                <a:latin typeface="黑体"/>
                <a:cs typeface="黑体"/>
              </a:rPr>
              <a:t>设备改造：消除设备制约因素，如提高一次风温和风量的改造。</a:t>
            </a:r>
            <a:endParaRPr sz="1800">
              <a:latin typeface="黑体"/>
              <a:cs typeface="黑体"/>
            </a:endParaRPr>
          </a:p>
        </p:txBody>
      </p:sp>
      <p:sp>
        <p:nvSpPr>
          <p:cNvPr id="3" name="object 3"/>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340100" y="716279"/>
            <a:ext cx="2463800" cy="391160"/>
          </a:xfrm>
          <a:prstGeom prst="rect">
            <a:avLst/>
          </a:prstGeom>
        </p:spPr>
        <p:txBody>
          <a:bodyPr vert="horz" wrap="square" lIns="0" tIns="12700" rIns="0" bIns="0" rtlCol="0">
            <a:spAutoFit/>
          </a:bodyPr>
          <a:lstStyle/>
          <a:p>
            <a:pPr marL="12700">
              <a:lnSpc>
                <a:spcPct val="100000"/>
              </a:lnSpc>
              <a:spcBef>
                <a:spcPts val="100"/>
              </a:spcBef>
            </a:pPr>
            <a:r>
              <a:rPr sz="2400" dirty="0"/>
              <a:t>烟煤锅炉掺烧褐煤</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2730500" y="680720"/>
            <a:ext cx="3683000" cy="391160"/>
          </a:xfrm>
          <a:prstGeom prst="rect">
            <a:avLst/>
          </a:prstGeom>
        </p:spPr>
        <p:txBody>
          <a:bodyPr vert="horz" wrap="square" lIns="0" tIns="12700" rIns="0" bIns="0" rtlCol="0">
            <a:spAutoFit/>
          </a:bodyPr>
          <a:lstStyle/>
          <a:p>
            <a:pPr marL="12700">
              <a:lnSpc>
                <a:spcPct val="100000"/>
              </a:lnSpc>
              <a:spcBef>
                <a:spcPts val="100"/>
              </a:spcBef>
            </a:pPr>
            <a:r>
              <a:rPr sz="2400" dirty="0"/>
              <a:t>电站锅炉燃料耦合掺烧定义</a:t>
            </a:r>
            <a:endParaRPr sz="2400"/>
          </a:p>
        </p:txBody>
      </p:sp>
      <p:sp>
        <p:nvSpPr>
          <p:cNvPr id="4" name="object 4"/>
          <p:cNvSpPr/>
          <p:nvPr/>
        </p:nvSpPr>
        <p:spPr>
          <a:xfrm>
            <a:off x="569912" y="1190625"/>
            <a:ext cx="8006080" cy="4548505"/>
          </a:xfrm>
          <a:custGeom>
            <a:avLst/>
            <a:gdLst/>
            <a:ahLst/>
            <a:cxnLst/>
            <a:rect l="l" t="t" r="r" b="b"/>
            <a:pathLst>
              <a:path w="8006080" h="4548505">
                <a:moveTo>
                  <a:pt x="8005762" y="4548187"/>
                </a:moveTo>
                <a:lnTo>
                  <a:pt x="0" y="4548187"/>
                </a:lnTo>
                <a:lnTo>
                  <a:pt x="0" y="0"/>
                </a:lnTo>
                <a:lnTo>
                  <a:pt x="8005762" y="0"/>
                </a:lnTo>
                <a:lnTo>
                  <a:pt x="8005762" y="6350"/>
                </a:lnTo>
                <a:lnTo>
                  <a:pt x="12700" y="6350"/>
                </a:lnTo>
                <a:lnTo>
                  <a:pt x="6350" y="12700"/>
                </a:lnTo>
                <a:lnTo>
                  <a:pt x="12700" y="12700"/>
                </a:lnTo>
                <a:lnTo>
                  <a:pt x="12700" y="4535487"/>
                </a:lnTo>
                <a:lnTo>
                  <a:pt x="6350" y="4535487"/>
                </a:lnTo>
                <a:lnTo>
                  <a:pt x="12700" y="4541837"/>
                </a:lnTo>
                <a:lnTo>
                  <a:pt x="8005762" y="4541837"/>
                </a:lnTo>
                <a:lnTo>
                  <a:pt x="8005762" y="4548187"/>
                </a:lnTo>
                <a:close/>
              </a:path>
              <a:path w="8006080" h="4548505">
                <a:moveTo>
                  <a:pt x="12700" y="12700"/>
                </a:moveTo>
                <a:lnTo>
                  <a:pt x="6350" y="12700"/>
                </a:lnTo>
                <a:lnTo>
                  <a:pt x="12700" y="6350"/>
                </a:lnTo>
                <a:lnTo>
                  <a:pt x="12700" y="12700"/>
                </a:lnTo>
                <a:close/>
              </a:path>
              <a:path w="8006080" h="4548505">
                <a:moveTo>
                  <a:pt x="7993062" y="12700"/>
                </a:moveTo>
                <a:lnTo>
                  <a:pt x="12700" y="12700"/>
                </a:lnTo>
                <a:lnTo>
                  <a:pt x="12700" y="6350"/>
                </a:lnTo>
                <a:lnTo>
                  <a:pt x="7993062" y="6350"/>
                </a:lnTo>
                <a:lnTo>
                  <a:pt x="7993062" y="12700"/>
                </a:lnTo>
                <a:close/>
              </a:path>
              <a:path w="8006080" h="4548505">
                <a:moveTo>
                  <a:pt x="7993062" y="4541837"/>
                </a:moveTo>
                <a:lnTo>
                  <a:pt x="7993062" y="6350"/>
                </a:lnTo>
                <a:lnTo>
                  <a:pt x="7999412" y="12700"/>
                </a:lnTo>
                <a:lnTo>
                  <a:pt x="8005762" y="12700"/>
                </a:lnTo>
                <a:lnTo>
                  <a:pt x="8005762" y="4535487"/>
                </a:lnTo>
                <a:lnTo>
                  <a:pt x="7999412" y="4535487"/>
                </a:lnTo>
                <a:lnTo>
                  <a:pt x="7993062" y="4541837"/>
                </a:lnTo>
                <a:close/>
              </a:path>
              <a:path w="8006080" h="4548505">
                <a:moveTo>
                  <a:pt x="8005762" y="12700"/>
                </a:moveTo>
                <a:lnTo>
                  <a:pt x="7999412" y="12700"/>
                </a:lnTo>
                <a:lnTo>
                  <a:pt x="7993062" y="6350"/>
                </a:lnTo>
                <a:lnTo>
                  <a:pt x="8005762" y="6350"/>
                </a:lnTo>
                <a:lnTo>
                  <a:pt x="8005762" y="12700"/>
                </a:lnTo>
                <a:close/>
              </a:path>
              <a:path w="8006080" h="4548505">
                <a:moveTo>
                  <a:pt x="12700" y="4541837"/>
                </a:moveTo>
                <a:lnTo>
                  <a:pt x="6350" y="4535487"/>
                </a:lnTo>
                <a:lnTo>
                  <a:pt x="12700" y="4535487"/>
                </a:lnTo>
                <a:lnTo>
                  <a:pt x="12700" y="4541837"/>
                </a:lnTo>
                <a:close/>
              </a:path>
              <a:path w="8006080" h="4548505">
                <a:moveTo>
                  <a:pt x="7993062" y="4541837"/>
                </a:moveTo>
                <a:lnTo>
                  <a:pt x="12700" y="4541837"/>
                </a:lnTo>
                <a:lnTo>
                  <a:pt x="12700" y="4535487"/>
                </a:lnTo>
                <a:lnTo>
                  <a:pt x="7993062" y="4535487"/>
                </a:lnTo>
                <a:lnTo>
                  <a:pt x="7993062" y="4541837"/>
                </a:lnTo>
                <a:close/>
              </a:path>
              <a:path w="8006080" h="4548505">
                <a:moveTo>
                  <a:pt x="8005762" y="4541837"/>
                </a:moveTo>
                <a:lnTo>
                  <a:pt x="7993062" y="4541837"/>
                </a:lnTo>
                <a:lnTo>
                  <a:pt x="7999412" y="4535487"/>
                </a:lnTo>
                <a:lnTo>
                  <a:pt x="8005762" y="4535487"/>
                </a:lnTo>
                <a:lnTo>
                  <a:pt x="8005762" y="4541837"/>
                </a:lnTo>
                <a:close/>
              </a:path>
            </a:pathLst>
          </a:custGeom>
          <a:solidFill>
            <a:srgbClr val="7BDB05">
              <a:alpha val="98799"/>
            </a:srgbClr>
          </a:solidFill>
        </p:spPr>
        <p:txBody>
          <a:bodyPr wrap="square" lIns="0" tIns="0" rIns="0" bIns="0" rtlCol="0"/>
          <a:lstStyle/>
          <a:p>
            <a:endParaRPr/>
          </a:p>
        </p:txBody>
      </p:sp>
      <p:sp>
        <p:nvSpPr>
          <p:cNvPr id="5" name="object 5"/>
          <p:cNvSpPr txBox="1"/>
          <p:nvPr/>
        </p:nvSpPr>
        <p:spPr>
          <a:xfrm>
            <a:off x="655002" y="1470660"/>
            <a:ext cx="7791450" cy="4048760"/>
          </a:xfrm>
          <a:prstGeom prst="rect">
            <a:avLst/>
          </a:prstGeom>
        </p:spPr>
        <p:txBody>
          <a:bodyPr vert="horz" wrap="square" lIns="0" tIns="13335" rIns="0" bIns="0" rtlCol="0">
            <a:spAutoFit/>
          </a:bodyPr>
          <a:lstStyle/>
          <a:p>
            <a:pPr marL="355600" indent="-342900" algn="just">
              <a:lnSpc>
                <a:spcPct val="100000"/>
              </a:lnSpc>
              <a:spcBef>
                <a:spcPts val="105"/>
              </a:spcBef>
              <a:buFont typeface="Wingdings"/>
              <a:buChar char=""/>
              <a:tabLst>
                <a:tab pos="355600" algn="l"/>
              </a:tabLst>
            </a:pPr>
            <a:r>
              <a:rPr sz="2000" dirty="0">
                <a:latin typeface="黑体"/>
                <a:cs typeface="黑体"/>
              </a:rPr>
              <a:t>近年来，随着我国经济社会的发展，每年产生了大量固废，如</a:t>
            </a:r>
            <a:r>
              <a:rPr sz="2000" spc="-10" dirty="0">
                <a:latin typeface="Arial"/>
                <a:cs typeface="Arial"/>
              </a:rPr>
              <a:t>201</a:t>
            </a:r>
            <a:r>
              <a:rPr sz="2000" dirty="0">
                <a:latin typeface="Arial"/>
                <a:cs typeface="Arial"/>
              </a:rPr>
              <a:t>9</a:t>
            </a:r>
            <a:endParaRPr sz="2000">
              <a:latin typeface="Arial"/>
              <a:cs typeface="Arial"/>
            </a:endParaRPr>
          </a:p>
          <a:p>
            <a:pPr marL="355600" marR="60960" algn="just">
              <a:lnSpc>
                <a:spcPct val="199800"/>
              </a:lnSpc>
              <a:spcBef>
                <a:spcPts val="5"/>
              </a:spcBef>
            </a:pPr>
            <a:r>
              <a:rPr sz="2000" dirty="0">
                <a:latin typeface="黑体"/>
                <a:cs typeface="黑体"/>
              </a:rPr>
              <a:t>年我国固废产生量超过</a:t>
            </a:r>
            <a:r>
              <a:rPr sz="2000" spc="-10" dirty="0">
                <a:latin typeface="Arial"/>
                <a:cs typeface="Arial"/>
              </a:rPr>
              <a:t>43</a:t>
            </a:r>
            <a:r>
              <a:rPr sz="2000" dirty="0">
                <a:latin typeface="黑体"/>
                <a:cs typeface="黑体"/>
              </a:rPr>
              <a:t>亿吨，大宗固废累积堆存量</a:t>
            </a:r>
            <a:r>
              <a:rPr sz="2000" spc="-10" dirty="0">
                <a:latin typeface="Arial"/>
                <a:cs typeface="Arial"/>
              </a:rPr>
              <a:t>600</a:t>
            </a:r>
            <a:r>
              <a:rPr sz="2000" dirty="0">
                <a:latin typeface="黑体"/>
                <a:cs typeface="黑体"/>
              </a:rPr>
              <a:t>亿吨，</a:t>
            </a:r>
            <a:r>
              <a:rPr sz="2000" spc="5" dirty="0">
                <a:latin typeface="黑体"/>
                <a:cs typeface="黑体"/>
              </a:rPr>
              <a:t>结 </a:t>
            </a:r>
            <a:r>
              <a:rPr sz="2000" dirty="0">
                <a:latin typeface="黑体"/>
                <a:cs typeface="黑体"/>
              </a:rPr>
              <a:t>合电力行业的发展趋势，催生了电站锅炉耦合燃烧固废这一巨大市 场需求</a:t>
            </a:r>
            <a:r>
              <a:rPr sz="2000" spc="5" dirty="0">
                <a:latin typeface="黑体"/>
                <a:cs typeface="黑体"/>
              </a:rPr>
              <a:t>。</a:t>
            </a:r>
            <a:endParaRPr sz="2000">
              <a:latin typeface="黑体"/>
              <a:cs typeface="黑体"/>
            </a:endParaRPr>
          </a:p>
          <a:p>
            <a:pPr marL="355600" marR="60960" indent="-342900" algn="just">
              <a:lnSpc>
                <a:spcPct val="200000"/>
              </a:lnSpc>
              <a:spcBef>
                <a:spcPts val="480"/>
              </a:spcBef>
              <a:buFont typeface="Wingdings"/>
              <a:buChar char=""/>
              <a:tabLst>
                <a:tab pos="355600" algn="l"/>
              </a:tabLst>
            </a:pPr>
            <a:r>
              <a:rPr sz="2000" dirty="0">
                <a:latin typeface="黑体"/>
                <a:cs typeface="黑体"/>
              </a:rPr>
              <a:t>因此，目前广义上的电站锅炉燃料掺烧指的是动力煤与工业污泥、 生活污泥、生物质、燃气、工业固废等在锅炉内的协同燃烧过程， 实现热量的回收、固废无害化与资源化处理、减少碳排放等目标</a:t>
            </a:r>
            <a:r>
              <a:rPr sz="2000" spc="5" dirty="0">
                <a:latin typeface="黑体"/>
                <a:cs typeface="黑体"/>
              </a:rPr>
              <a:t>。</a:t>
            </a:r>
            <a:endParaRPr sz="2000">
              <a:latin typeface="黑体"/>
              <a:cs typeface="黑体"/>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0439" y="1622552"/>
            <a:ext cx="7593965" cy="3225800"/>
          </a:xfrm>
          <a:prstGeom prst="rect">
            <a:avLst/>
          </a:prstGeom>
        </p:spPr>
        <p:txBody>
          <a:bodyPr vert="horz" wrap="square" lIns="0" tIns="12700" rIns="0" bIns="0" rtlCol="0">
            <a:spAutoFit/>
          </a:bodyPr>
          <a:lstStyle/>
          <a:p>
            <a:pPr marL="12700" marR="5080">
              <a:lnSpc>
                <a:spcPct val="150000"/>
              </a:lnSpc>
              <a:spcBef>
                <a:spcPts val="100"/>
              </a:spcBef>
              <a:buFont typeface="Wingdings"/>
              <a:buChar char=""/>
              <a:tabLst>
                <a:tab pos="341630" algn="l"/>
              </a:tabLst>
            </a:pPr>
            <a:r>
              <a:rPr sz="2000" spc="-5" dirty="0">
                <a:solidFill>
                  <a:srgbClr val="03060B"/>
                </a:solidFill>
                <a:latin typeface="黑体"/>
                <a:cs typeface="黑体"/>
              </a:rPr>
              <a:t>某电厂600MW超临界前后墙对冲燃烧锅炉掺烧扎来诺尔褐煤。为</a:t>
            </a:r>
            <a:r>
              <a:rPr sz="2000" dirty="0">
                <a:solidFill>
                  <a:srgbClr val="03060B"/>
                </a:solidFill>
                <a:latin typeface="黑体"/>
                <a:cs typeface="黑体"/>
              </a:rPr>
              <a:t>提 高锅炉设备适应性，进行了配煤掺烧试验，对锅炉设备的适应性</a:t>
            </a:r>
            <a:r>
              <a:rPr sz="2000" spc="5" dirty="0">
                <a:solidFill>
                  <a:srgbClr val="03060B"/>
                </a:solidFill>
                <a:latin typeface="黑体"/>
                <a:cs typeface="黑体"/>
              </a:rPr>
              <a:t>进 </a:t>
            </a:r>
            <a:r>
              <a:rPr sz="2000" dirty="0">
                <a:solidFill>
                  <a:srgbClr val="03060B"/>
                </a:solidFill>
                <a:latin typeface="黑体"/>
                <a:cs typeface="黑体"/>
              </a:rPr>
              <a:t>行了评估和改进</a:t>
            </a:r>
            <a:r>
              <a:rPr sz="2000" spc="5" dirty="0">
                <a:solidFill>
                  <a:srgbClr val="03060B"/>
                </a:solidFill>
                <a:latin typeface="黑体"/>
                <a:cs typeface="黑体"/>
              </a:rPr>
              <a:t>。</a:t>
            </a:r>
            <a:endParaRPr sz="2000" dirty="0">
              <a:latin typeface="黑体"/>
              <a:cs typeface="黑体"/>
            </a:endParaRPr>
          </a:p>
          <a:p>
            <a:pPr marL="12700" marR="5080">
              <a:lnSpc>
                <a:spcPct val="150000"/>
              </a:lnSpc>
              <a:buFont typeface="Wingdings"/>
              <a:buChar char=""/>
              <a:tabLst>
                <a:tab pos="341630" algn="l"/>
              </a:tabLst>
            </a:pPr>
            <a:r>
              <a:rPr sz="2000" spc="-5" dirty="0">
                <a:solidFill>
                  <a:srgbClr val="03060B"/>
                </a:solidFill>
                <a:latin typeface="黑体"/>
                <a:cs typeface="黑体"/>
              </a:rPr>
              <a:t>通过试验，确定褐煤的掺烧比例为30%，采用1：1预混后进入部</a:t>
            </a:r>
            <a:r>
              <a:rPr sz="2000" dirty="0">
                <a:solidFill>
                  <a:srgbClr val="03060B"/>
                </a:solidFill>
                <a:latin typeface="黑体"/>
                <a:cs typeface="黑体"/>
              </a:rPr>
              <a:t>分 磨煤机的方式掺烧，将磨煤机出口风温控制在</a:t>
            </a:r>
            <a:r>
              <a:rPr sz="2000" spc="-5" dirty="0">
                <a:solidFill>
                  <a:srgbClr val="03060B"/>
                </a:solidFill>
                <a:latin typeface="黑体"/>
                <a:cs typeface="黑体"/>
              </a:rPr>
              <a:t>60-65℃，</a:t>
            </a:r>
            <a:r>
              <a:rPr sz="2000" dirty="0">
                <a:solidFill>
                  <a:srgbClr val="03060B"/>
                </a:solidFill>
                <a:latin typeface="黑体"/>
                <a:cs typeface="黑体"/>
              </a:rPr>
              <a:t>同时延长</a:t>
            </a:r>
            <a:r>
              <a:rPr sz="2000" spc="5" dirty="0">
                <a:solidFill>
                  <a:srgbClr val="03060B"/>
                </a:solidFill>
                <a:latin typeface="黑体"/>
                <a:cs typeface="黑体"/>
              </a:rPr>
              <a:t>磨 </a:t>
            </a:r>
            <a:r>
              <a:rPr sz="2000" dirty="0">
                <a:solidFill>
                  <a:srgbClr val="03060B"/>
                </a:solidFill>
                <a:latin typeface="黑体"/>
                <a:cs typeface="黑体"/>
              </a:rPr>
              <a:t>煤机启停磨吹扫时间；提高一次风速、降低了燃烧器的内二次风</a:t>
            </a:r>
            <a:r>
              <a:rPr sz="2000" spc="5" dirty="0">
                <a:solidFill>
                  <a:srgbClr val="03060B"/>
                </a:solidFill>
                <a:latin typeface="黑体"/>
                <a:cs typeface="黑体"/>
              </a:rPr>
              <a:t>量 </a:t>
            </a:r>
            <a:r>
              <a:rPr sz="2000" dirty="0">
                <a:solidFill>
                  <a:srgbClr val="03060B"/>
                </a:solidFill>
                <a:latin typeface="黑体"/>
                <a:cs typeface="黑体"/>
              </a:rPr>
              <a:t>和外二次风旋流强度，并建议在易结焦的屏过下部增加长吹</a:t>
            </a:r>
            <a:r>
              <a:rPr sz="2000" spc="5" dirty="0">
                <a:solidFill>
                  <a:srgbClr val="03060B"/>
                </a:solidFill>
                <a:latin typeface="黑体"/>
                <a:cs typeface="黑体"/>
              </a:rPr>
              <a:t>。</a:t>
            </a:r>
            <a:endParaRPr sz="2000" dirty="0">
              <a:latin typeface="黑体"/>
              <a:cs typeface="黑体"/>
            </a:endParaRPr>
          </a:p>
        </p:txBody>
      </p:sp>
      <p:sp>
        <p:nvSpPr>
          <p:cNvPr id="3" name="object 3"/>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781300" y="784225"/>
            <a:ext cx="3580765" cy="451484"/>
          </a:xfrm>
          <a:prstGeom prst="rect">
            <a:avLst/>
          </a:prstGeom>
        </p:spPr>
        <p:txBody>
          <a:bodyPr vert="horz" wrap="square" lIns="0" tIns="12065" rIns="0" bIns="0" rtlCol="0">
            <a:spAutoFit/>
          </a:bodyPr>
          <a:lstStyle/>
          <a:p>
            <a:pPr marL="12700">
              <a:lnSpc>
                <a:spcPct val="100000"/>
              </a:lnSpc>
              <a:spcBef>
                <a:spcPts val="95"/>
              </a:spcBef>
            </a:pPr>
            <a:r>
              <a:rPr sz="2800" dirty="0"/>
              <a:t>燃煤锅炉掺烧褐煤案</a:t>
            </a:r>
            <a:r>
              <a:rPr sz="2800" spc="-5" dirty="0"/>
              <a:t>例</a:t>
            </a:r>
            <a:endParaRPr sz="2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3877" y="1185506"/>
            <a:ext cx="8255000" cy="4606925"/>
          </a:xfrm>
          <a:prstGeom prst="rect">
            <a:avLst/>
          </a:prstGeom>
        </p:spPr>
        <p:txBody>
          <a:bodyPr vert="horz" wrap="square" lIns="0" tIns="170180" rIns="0" bIns="0" rtlCol="0">
            <a:spAutoFit/>
          </a:bodyPr>
          <a:lstStyle/>
          <a:p>
            <a:pPr marL="355600" indent="-342900">
              <a:lnSpc>
                <a:spcPct val="100000"/>
              </a:lnSpc>
              <a:spcBef>
                <a:spcPts val="1340"/>
              </a:spcBef>
              <a:buFont typeface="Wingdings"/>
              <a:buChar char=""/>
              <a:tabLst>
                <a:tab pos="354965" algn="l"/>
                <a:tab pos="355600" algn="l"/>
              </a:tabLst>
            </a:pPr>
            <a:r>
              <a:rPr sz="2000" dirty="0">
                <a:solidFill>
                  <a:srgbClr val="FF0000"/>
                </a:solidFill>
                <a:latin typeface="黑体"/>
                <a:cs typeface="黑体"/>
              </a:rPr>
              <a:t>主要问</a:t>
            </a:r>
            <a:r>
              <a:rPr sz="2000" spc="5" dirty="0">
                <a:solidFill>
                  <a:srgbClr val="FF0000"/>
                </a:solidFill>
                <a:latin typeface="黑体"/>
                <a:cs typeface="黑体"/>
              </a:rPr>
              <a:t>题</a:t>
            </a:r>
            <a:endParaRPr sz="2000" dirty="0">
              <a:latin typeface="黑体"/>
              <a:cs typeface="黑体"/>
            </a:endParaRPr>
          </a:p>
          <a:p>
            <a:pPr marL="869950" lvl="1" indent="-400050">
              <a:lnSpc>
                <a:spcPct val="100000"/>
              </a:lnSpc>
              <a:spcBef>
                <a:spcPts val="1110"/>
              </a:spcBef>
              <a:buFont typeface="Wingdings"/>
              <a:buChar char=""/>
              <a:tabLst>
                <a:tab pos="869315" algn="l"/>
                <a:tab pos="869950" algn="l"/>
              </a:tabLst>
            </a:pPr>
            <a:r>
              <a:rPr sz="1800" dirty="0">
                <a:solidFill>
                  <a:srgbClr val="0A0200"/>
                </a:solidFill>
                <a:latin typeface="黑体"/>
                <a:cs typeface="黑体"/>
              </a:rPr>
              <a:t>准东高碱煤水分高——易导致制粉系统干燥出力不足</a:t>
            </a:r>
            <a:endParaRPr sz="1800" dirty="0">
              <a:latin typeface="黑体"/>
              <a:cs typeface="黑体"/>
            </a:endParaRPr>
          </a:p>
          <a:p>
            <a:pPr marL="1155700" lvl="2" indent="-228600">
              <a:lnSpc>
                <a:spcPct val="100000"/>
              </a:lnSpc>
              <a:spcBef>
                <a:spcPts val="1080"/>
              </a:spcBef>
              <a:buFont typeface="Wingdings"/>
              <a:buChar char=""/>
              <a:tabLst>
                <a:tab pos="1155700" algn="l"/>
              </a:tabLst>
            </a:pPr>
            <a:r>
              <a:rPr sz="1800" dirty="0">
                <a:solidFill>
                  <a:srgbClr val="0000FF"/>
                </a:solidFill>
                <a:latin typeface="黑体"/>
                <a:cs typeface="黑体"/>
              </a:rPr>
              <a:t>磨煤机内煤颗粒干燥不足影响制粉；</a:t>
            </a:r>
            <a:endParaRPr sz="1800" dirty="0">
              <a:latin typeface="黑体"/>
              <a:cs typeface="黑体"/>
            </a:endParaRPr>
          </a:p>
          <a:p>
            <a:pPr marL="1155700" lvl="2" indent="-228600">
              <a:lnSpc>
                <a:spcPct val="100000"/>
              </a:lnSpc>
              <a:spcBef>
                <a:spcPts val="1080"/>
              </a:spcBef>
              <a:buFont typeface="Wingdings"/>
              <a:buChar char=""/>
              <a:tabLst>
                <a:tab pos="1155700" algn="l"/>
              </a:tabLst>
            </a:pPr>
            <a:r>
              <a:rPr sz="1800" dirty="0">
                <a:solidFill>
                  <a:srgbClr val="0000FF"/>
                </a:solidFill>
                <a:latin typeface="黑体"/>
                <a:cs typeface="黑体"/>
              </a:rPr>
              <a:t>煤粉管内水分易析出导致堵管。</a:t>
            </a:r>
            <a:endParaRPr sz="1800" dirty="0">
              <a:latin typeface="黑体"/>
              <a:cs typeface="黑体"/>
            </a:endParaRPr>
          </a:p>
          <a:p>
            <a:pPr marL="869950" lvl="1" indent="-400050">
              <a:lnSpc>
                <a:spcPct val="100000"/>
              </a:lnSpc>
              <a:spcBef>
                <a:spcPts val="1080"/>
              </a:spcBef>
              <a:buFont typeface="Wingdings"/>
              <a:buChar char=""/>
              <a:tabLst>
                <a:tab pos="869315" algn="l"/>
                <a:tab pos="869950" algn="l"/>
              </a:tabLst>
            </a:pPr>
            <a:r>
              <a:rPr sz="1800" dirty="0">
                <a:solidFill>
                  <a:srgbClr val="0A0200"/>
                </a:solidFill>
                <a:latin typeface="黑体"/>
                <a:cs typeface="黑体"/>
              </a:rPr>
              <a:t>准东高碱煤结渣、沾污性强——易导致受热面结渣和沾污</a:t>
            </a:r>
            <a:endParaRPr sz="1800" dirty="0">
              <a:latin typeface="黑体"/>
              <a:cs typeface="黑体"/>
            </a:endParaRPr>
          </a:p>
          <a:p>
            <a:pPr marL="755650" marR="62230" lvl="1" indent="-285750">
              <a:lnSpc>
                <a:spcPct val="150000"/>
              </a:lnSpc>
              <a:buClr>
                <a:srgbClr val="0A0200"/>
              </a:buClr>
              <a:buFont typeface="Wingdings"/>
              <a:buChar char=""/>
              <a:tabLst>
                <a:tab pos="869315" algn="l"/>
                <a:tab pos="869950" algn="l"/>
              </a:tabLst>
            </a:pPr>
            <a:r>
              <a:rPr dirty="0"/>
              <a:t>	</a:t>
            </a:r>
            <a:r>
              <a:rPr sz="1800" dirty="0">
                <a:solidFill>
                  <a:srgbClr val="0A0200"/>
                </a:solidFill>
                <a:latin typeface="黑体"/>
                <a:cs typeface="黑体"/>
              </a:rPr>
              <a:t>整个准东煤田跨度大，不同矿区煤质差别较大，即使同一矿区，不同的煤 层的煤质也有差别，掺烧比例需根据煤质及时调整</a:t>
            </a:r>
            <a:endParaRPr sz="1800" dirty="0">
              <a:latin typeface="黑体"/>
              <a:cs typeface="黑体"/>
            </a:endParaRPr>
          </a:p>
          <a:p>
            <a:pPr marL="869950" lvl="1" indent="-400050">
              <a:lnSpc>
                <a:spcPct val="100000"/>
              </a:lnSpc>
              <a:spcBef>
                <a:spcPts val="1080"/>
              </a:spcBef>
              <a:buFont typeface="Wingdings"/>
              <a:buChar char=""/>
              <a:tabLst>
                <a:tab pos="869315" algn="l"/>
                <a:tab pos="869950" algn="l"/>
              </a:tabLst>
            </a:pPr>
            <a:r>
              <a:rPr sz="1800" dirty="0">
                <a:solidFill>
                  <a:srgbClr val="0A0200"/>
                </a:solidFill>
                <a:latin typeface="黑体"/>
                <a:cs typeface="黑体"/>
              </a:rPr>
              <a:t>目前运行模式难以满足准东煤的大比例掺烧需求</a:t>
            </a:r>
            <a:endParaRPr sz="1800" dirty="0">
              <a:latin typeface="黑体"/>
              <a:cs typeface="黑体"/>
            </a:endParaRPr>
          </a:p>
          <a:p>
            <a:pPr marL="1155700" lvl="2" indent="-228600">
              <a:lnSpc>
                <a:spcPct val="100000"/>
              </a:lnSpc>
              <a:spcBef>
                <a:spcPts val="1080"/>
              </a:spcBef>
              <a:buFont typeface="Wingdings"/>
              <a:buChar char=""/>
              <a:tabLst>
                <a:tab pos="1155700" algn="l"/>
              </a:tabLst>
            </a:pPr>
            <a:r>
              <a:rPr sz="1800" dirty="0">
                <a:solidFill>
                  <a:srgbClr val="0000FF"/>
                </a:solidFill>
                <a:latin typeface="黑体"/>
                <a:cs typeface="黑体"/>
              </a:rPr>
              <a:t>面对煤质变化，难以及时调整掺烧方案；</a:t>
            </a:r>
            <a:endParaRPr sz="1800" dirty="0">
              <a:latin typeface="黑体"/>
              <a:cs typeface="黑体"/>
            </a:endParaRPr>
          </a:p>
          <a:p>
            <a:pPr marL="1155700" lvl="2" indent="-228600">
              <a:lnSpc>
                <a:spcPct val="100000"/>
              </a:lnSpc>
              <a:spcBef>
                <a:spcPts val="1080"/>
              </a:spcBef>
              <a:buFont typeface="Wingdings"/>
              <a:buChar char=""/>
              <a:tabLst>
                <a:tab pos="1155700" algn="l"/>
              </a:tabLst>
            </a:pPr>
            <a:r>
              <a:rPr sz="1800" dirty="0">
                <a:solidFill>
                  <a:srgbClr val="0000FF"/>
                </a:solidFill>
                <a:latin typeface="黑体"/>
                <a:cs typeface="黑体"/>
              </a:rPr>
              <a:t>掺烧准东煤过程中人工参与度大，给运行人员造成很大压力</a:t>
            </a:r>
            <a:endParaRPr sz="1800" dirty="0">
              <a:latin typeface="黑体"/>
              <a:cs typeface="黑体"/>
            </a:endParaRPr>
          </a:p>
          <a:p>
            <a:pPr marL="1155700" lvl="2" indent="-228600">
              <a:lnSpc>
                <a:spcPct val="100000"/>
              </a:lnSpc>
              <a:spcBef>
                <a:spcPts val="1080"/>
              </a:spcBef>
              <a:buFont typeface="Wingdings"/>
              <a:buChar char=""/>
              <a:tabLst>
                <a:tab pos="1155700" algn="l"/>
              </a:tabLst>
            </a:pPr>
            <a:r>
              <a:rPr sz="1800" dirty="0">
                <a:solidFill>
                  <a:srgbClr val="0000FF"/>
                </a:solidFill>
                <a:latin typeface="黑体"/>
                <a:cs typeface="黑体"/>
              </a:rPr>
              <a:t>掺烧准东煤大量依赖经验，电厂运行人员短期内难以积累起足够经验。</a:t>
            </a:r>
            <a:endParaRPr sz="1800" dirty="0">
              <a:latin typeface="黑体"/>
              <a:cs typeface="黑体"/>
            </a:endParaRPr>
          </a:p>
        </p:txBody>
      </p:sp>
      <p:sp>
        <p:nvSpPr>
          <p:cNvPr id="3" name="object 3"/>
          <p:cNvSpPr/>
          <p:nvPr/>
        </p:nvSpPr>
        <p:spPr>
          <a:xfrm>
            <a:off x="0" y="541337"/>
            <a:ext cx="9144000" cy="584200"/>
          </a:xfrm>
          <a:custGeom>
            <a:avLst/>
            <a:gdLst/>
            <a:ahLst/>
            <a:cxnLst/>
            <a:rect l="l" t="t" r="r" b="b"/>
            <a:pathLst>
              <a:path w="9144000" h="584200">
                <a:moveTo>
                  <a:pt x="0" y="0"/>
                </a:moveTo>
                <a:lnTo>
                  <a:pt x="9144000" y="0"/>
                </a:lnTo>
                <a:lnTo>
                  <a:pt x="9144000" y="584200"/>
                </a:lnTo>
                <a:lnTo>
                  <a:pt x="0" y="584200"/>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425700" y="681672"/>
            <a:ext cx="4292600" cy="391160"/>
          </a:xfrm>
          <a:prstGeom prst="rect">
            <a:avLst/>
          </a:prstGeom>
        </p:spPr>
        <p:txBody>
          <a:bodyPr vert="horz" wrap="square" lIns="0" tIns="12700" rIns="0" bIns="0" rtlCol="0">
            <a:spAutoFit/>
          </a:bodyPr>
          <a:lstStyle/>
          <a:p>
            <a:pPr marL="12700">
              <a:lnSpc>
                <a:spcPct val="100000"/>
              </a:lnSpc>
              <a:spcBef>
                <a:spcPts val="100"/>
              </a:spcBef>
            </a:pPr>
            <a:r>
              <a:rPr sz="2400" dirty="0"/>
              <a:t>新疆准东强结渣高碱煤掺烧技术</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77837"/>
            <a:ext cx="9144000" cy="513080"/>
          </a:xfrm>
          <a:custGeom>
            <a:avLst/>
            <a:gdLst/>
            <a:ahLst/>
            <a:cxnLst/>
            <a:rect l="l" t="t" r="r" b="b"/>
            <a:pathLst>
              <a:path w="9144000" h="513080">
                <a:moveTo>
                  <a:pt x="0" y="0"/>
                </a:moveTo>
                <a:lnTo>
                  <a:pt x="9144000" y="0"/>
                </a:lnTo>
                <a:lnTo>
                  <a:pt x="9144000" y="512762"/>
                </a:lnTo>
                <a:lnTo>
                  <a:pt x="0" y="51276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035300" y="582612"/>
            <a:ext cx="3073400" cy="391160"/>
          </a:xfrm>
          <a:prstGeom prst="rect">
            <a:avLst/>
          </a:prstGeom>
        </p:spPr>
        <p:txBody>
          <a:bodyPr vert="horz" wrap="square" lIns="0" tIns="12700" rIns="0" bIns="0" rtlCol="0">
            <a:spAutoFit/>
          </a:bodyPr>
          <a:lstStyle/>
          <a:p>
            <a:pPr marL="12700">
              <a:lnSpc>
                <a:spcPct val="100000"/>
              </a:lnSpc>
              <a:spcBef>
                <a:spcPts val="100"/>
              </a:spcBef>
            </a:pPr>
            <a:r>
              <a:rPr sz="2400" dirty="0"/>
              <a:t>解决方案（技术路线）</a:t>
            </a:r>
            <a:endParaRPr sz="2400"/>
          </a:p>
        </p:txBody>
      </p:sp>
      <p:sp>
        <p:nvSpPr>
          <p:cNvPr id="4" name="object 4"/>
          <p:cNvSpPr/>
          <p:nvPr/>
        </p:nvSpPr>
        <p:spPr>
          <a:xfrm>
            <a:off x="904164" y="995606"/>
            <a:ext cx="7120787" cy="506381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72656"/>
            <a:ext cx="9144000" cy="85725"/>
          </a:xfrm>
          <a:custGeom>
            <a:avLst/>
            <a:gdLst/>
            <a:ahLst/>
            <a:cxnLst/>
            <a:rect l="l" t="t" r="r" b="b"/>
            <a:pathLst>
              <a:path w="9144000" h="85725">
                <a:moveTo>
                  <a:pt x="0" y="85344"/>
                </a:moveTo>
                <a:lnTo>
                  <a:pt x="9144000" y="85344"/>
                </a:lnTo>
                <a:lnTo>
                  <a:pt x="9144000" y="0"/>
                </a:lnTo>
                <a:lnTo>
                  <a:pt x="0" y="0"/>
                </a:lnTo>
                <a:lnTo>
                  <a:pt x="0" y="85344"/>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22287"/>
            <a:ext cx="9117330" cy="586105"/>
          </a:xfrm>
          <a:custGeom>
            <a:avLst/>
            <a:gdLst/>
            <a:ahLst/>
            <a:cxnLst/>
            <a:rect l="l" t="t" r="r" b="b"/>
            <a:pathLst>
              <a:path w="9117330" h="586105">
                <a:moveTo>
                  <a:pt x="0" y="585787"/>
                </a:moveTo>
                <a:lnTo>
                  <a:pt x="0" y="0"/>
                </a:lnTo>
                <a:lnTo>
                  <a:pt x="9117012" y="0"/>
                </a:lnTo>
                <a:lnTo>
                  <a:pt x="9117012" y="585787"/>
                </a:lnTo>
                <a:lnTo>
                  <a:pt x="0" y="585787"/>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2551112" y="663257"/>
            <a:ext cx="3987800" cy="391160"/>
          </a:xfrm>
          <a:prstGeom prst="rect">
            <a:avLst/>
          </a:prstGeom>
        </p:spPr>
        <p:txBody>
          <a:bodyPr vert="horz" wrap="square" lIns="0" tIns="12700" rIns="0" bIns="0" rtlCol="0">
            <a:spAutoFit/>
          </a:bodyPr>
          <a:lstStyle/>
          <a:p>
            <a:pPr marL="12700">
              <a:lnSpc>
                <a:spcPct val="100000"/>
              </a:lnSpc>
              <a:spcBef>
                <a:spcPts val="100"/>
              </a:spcBef>
            </a:pPr>
            <a:r>
              <a:rPr sz="2400" dirty="0"/>
              <a:t>新疆准东高碱煤掺烧技术案例</a:t>
            </a:r>
            <a:endParaRPr sz="2400"/>
          </a:p>
        </p:txBody>
      </p:sp>
      <p:sp>
        <p:nvSpPr>
          <p:cNvPr id="6" name="object 6"/>
          <p:cNvSpPr/>
          <p:nvPr/>
        </p:nvSpPr>
        <p:spPr>
          <a:xfrm>
            <a:off x="830603" y="1127783"/>
            <a:ext cx="3163754" cy="301592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790029" y="1127858"/>
            <a:ext cx="3319174" cy="301894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0" y="4390644"/>
            <a:ext cx="9145905" cy="1082040"/>
          </a:xfrm>
          <a:custGeom>
            <a:avLst/>
            <a:gdLst/>
            <a:ahLst/>
            <a:cxnLst/>
            <a:rect l="l" t="t" r="r" b="b"/>
            <a:pathLst>
              <a:path w="9145905" h="1082039">
                <a:moveTo>
                  <a:pt x="0" y="1081785"/>
                </a:moveTo>
                <a:lnTo>
                  <a:pt x="9145524" y="1081785"/>
                </a:lnTo>
                <a:lnTo>
                  <a:pt x="9145524" y="0"/>
                </a:lnTo>
                <a:lnTo>
                  <a:pt x="0" y="0"/>
                </a:lnTo>
                <a:lnTo>
                  <a:pt x="0" y="1081785"/>
                </a:lnTo>
                <a:close/>
              </a:path>
            </a:pathLst>
          </a:custGeom>
          <a:solidFill>
            <a:srgbClr val="4F81BC"/>
          </a:solidFill>
        </p:spPr>
        <p:txBody>
          <a:bodyPr wrap="square" lIns="0" tIns="0" rIns="0" bIns="0" rtlCol="0"/>
          <a:lstStyle/>
          <a:p>
            <a:endParaRPr/>
          </a:p>
        </p:txBody>
      </p:sp>
      <p:sp>
        <p:nvSpPr>
          <p:cNvPr id="9" name="object 9"/>
          <p:cNvSpPr/>
          <p:nvPr/>
        </p:nvSpPr>
        <p:spPr>
          <a:xfrm>
            <a:off x="0" y="5510529"/>
            <a:ext cx="9145905" cy="895350"/>
          </a:xfrm>
          <a:custGeom>
            <a:avLst/>
            <a:gdLst/>
            <a:ahLst/>
            <a:cxnLst/>
            <a:rect l="l" t="t" r="r" b="b"/>
            <a:pathLst>
              <a:path w="9145905" h="895350">
                <a:moveTo>
                  <a:pt x="0" y="894842"/>
                </a:moveTo>
                <a:lnTo>
                  <a:pt x="9145524" y="894842"/>
                </a:lnTo>
                <a:lnTo>
                  <a:pt x="9145524" y="0"/>
                </a:lnTo>
                <a:lnTo>
                  <a:pt x="0" y="0"/>
                </a:lnTo>
                <a:lnTo>
                  <a:pt x="0" y="894842"/>
                </a:lnTo>
                <a:close/>
              </a:path>
            </a:pathLst>
          </a:custGeom>
          <a:solidFill>
            <a:srgbClr val="D0D7E8"/>
          </a:solidFill>
        </p:spPr>
        <p:txBody>
          <a:bodyPr wrap="square" lIns="0" tIns="0" rIns="0" bIns="0" rtlCol="0"/>
          <a:lstStyle/>
          <a:p>
            <a:endParaRPr/>
          </a:p>
        </p:txBody>
      </p:sp>
      <p:sp>
        <p:nvSpPr>
          <p:cNvPr id="10" name="object 10"/>
          <p:cNvSpPr/>
          <p:nvPr/>
        </p:nvSpPr>
        <p:spPr>
          <a:xfrm>
            <a:off x="0" y="6405371"/>
            <a:ext cx="9145905" cy="367665"/>
          </a:xfrm>
          <a:custGeom>
            <a:avLst/>
            <a:gdLst/>
            <a:ahLst/>
            <a:cxnLst/>
            <a:rect l="l" t="t" r="r" b="b"/>
            <a:pathLst>
              <a:path w="9145905" h="367665">
                <a:moveTo>
                  <a:pt x="0" y="0"/>
                </a:moveTo>
                <a:lnTo>
                  <a:pt x="9145524" y="0"/>
                </a:lnTo>
                <a:lnTo>
                  <a:pt x="9145524" y="367283"/>
                </a:lnTo>
                <a:lnTo>
                  <a:pt x="0" y="367283"/>
                </a:lnTo>
                <a:lnTo>
                  <a:pt x="0" y="0"/>
                </a:lnTo>
                <a:close/>
              </a:path>
            </a:pathLst>
          </a:custGeom>
          <a:solidFill>
            <a:srgbClr val="E9ECF4"/>
          </a:solidFill>
        </p:spPr>
        <p:txBody>
          <a:bodyPr wrap="square" lIns="0" tIns="0" rIns="0" bIns="0" rtlCol="0"/>
          <a:lstStyle/>
          <a:p>
            <a:endParaRPr/>
          </a:p>
        </p:txBody>
      </p:sp>
      <p:sp>
        <p:nvSpPr>
          <p:cNvPr id="11" name="object 11"/>
          <p:cNvSpPr/>
          <p:nvPr/>
        </p:nvSpPr>
        <p:spPr>
          <a:xfrm>
            <a:off x="0" y="4384675"/>
            <a:ext cx="9145905" cy="12700"/>
          </a:xfrm>
          <a:custGeom>
            <a:avLst/>
            <a:gdLst/>
            <a:ahLst/>
            <a:cxnLst/>
            <a:rect l="l" t="t" r="r" b="b"/>
            <a:pathLst>
              <a:path w="9145905" h="12700">
                <a:moveTo>
                  <a:pt x="0" y="12700"/>
                </a:moveTo>
                <a:lnTo>
                  <a:pt x="9145905" y="12700"/>
                </a:lnTo>
                <a:lnTo>
                  <a:pt x="9145905" y="0"/>
                </a:lnTo>
                <a:lnTo>
                  <a:pt x="0" y="0"/>
                </a:lnTo>
                <a:lnTo>
                  <a:pt x="0" y="12700"/>
                </a:lnTo>
                <a:close/>
              </a:path>
            </a:pathLst>
          </a:custGeom>
          <a:solidFill>
            <a:srgbClr val="FFFFFF"/>
          </a:solidFill>
        </p:spPr>
        <p:txBody>
          <a:bodyPr wrap="square" lIns="0" tIns="0" rIns="0" bIns="0" rtlCol="0"/>
          <a:lstStyle/>
          <a:p>
            <a:endParaRPr/>
          </a:p>
        </p:txBody>
      </p:sp>
      <p:sp>
        <p:nvSpPr>
          <p:cNvPr id="12" name="object 12"/>
          <p:cNvSpPr/>
          <p:nvPr/>
        </p:nvSpPr>
        <p:spPr>
          <a:xfrm>
            <a:off x="3175" y="4391025"/>
            <a:ext cx="0" cy="2381250"/>
          </a:xfrm>
          <a:custGeom>
            <a:avLst/>
            <a:gdLst/>
            <a:ahLst/>
            <a:cxnLst/>
            <a:rect l="l" t="t" r="r" b="b"/>
            <a:pathLst>
              <a:path h="2381250">
                <a:moveTo>
                  <a:pt x="0" y="0"/>
                </a:moveTo>
                <a:lnTo>
                  <a:pt x="0" y="2381250"/>
                </a:lnTo>
              </a:path>
            </a:pathLst>
          </a:custGeom>
          <a:ln w="6350">
            <a:solidFill>
              <a:srgbClr val="FFFFFF"/>
            </a:solidFill>
          </a:ln>
        </p:spPr>
        <p:txBody>
          <a:bodyPr wrap="square" lIns="0" tIns="0" rIns="0" bIns="0" rtlCol="0"/>
          <a:lstStyle/>
          <a:p>
            <a:endParaRPr/>
          </a:p>
        </p:txBody>
      </p:sp>
      <p:sp>
        <p:nvSpPr>
          <p:cNvPr id="13" name="object 13"/>
          <p:cNvSpPr/>
          <p:nvPr/>
        </p:nvSpPr>
        <p:spPr>
          <a:xfrm>
            <a:off x="9141777" y="4391025"/>
            <a:ext cx="0" cy="2381250"/>
          </a:xfrm>
          <a:custGeom>
            <a:avLst/>
            <a:gdLst/>
            <a:ahLst/>
            <a:cxnLst/>
            <a:rect l="l" t="t" r="r" b="b"/>
            <a:pathLst>
              <a:path h="2381250">
                <a:moveTo>
                  <a:pt x="0" y="0"/>
                </a:moveTo>
                <a:lnTo>
                  <a:pt x="0" y="2381250"/>
                </a:lnTo>
              </a:path>
            </a:pathLst>
          </a:custGeom>
          <a:ln w="4445">
            <a:solidFill>
              <a:srgbClr val="FFFFFF"/>
            </a:solidFill>
          </a:ln>
        </p:spPr>
        <p:txBody>
          <a:bodyPr wrap="square" lIns="0" tIns="0" rIns="0" bIns="0" rtlCol="0"/>
          <a:lstStyle/>
          <a:p>
            <a:endParaRPr/>
          </a:p>
        </p:txBody>
      </p:sp>
      <p:sp>
        <p:nvSpPr>
          <p:cNvPr id="14" name="object 14"/>
          <p:cNvSpPr/>
          <p:nvPr/>
        </p:nvSpPr>
        <p:spPr>
          <a:xfrm>
            <a:off x="0" y="6399529"/>
            <a:ext cx="9145905" cy="12700"/>
          </a:xfrm>
          <a:custGeom>
            <a:avLst/>
            <a:gdLst/>
            <a:ahLst/>
            <a:cxnLst/>
            <a:rect l="l" t="t" r="r" b="b"/>
            <a:pathLst>
              <a:path w="9145905" h="12700">
                <a:moveTo>
                  <a:pt x="0" y="12700"/>
                </a:moveTo>
                <a:lnTo>
                  <a:pt x="9145905" y="12700"/>
                </a:lnTo>
                <a:lnTo>
                  <a:pt x="9145905" y="0"/>
                </a:lnTo>
                <a:lnTo>
                  <a:pt x="0" y="0"/>
                </a:lnTo>
                <a:lnTo>
                  <a:pt x="0" y="12700"/>
                </a:lnTo>
                <a:close/>
              </a:path>
            </a:pathLst>
          </a:custGeom>
          <a:solidFill>
            <a:srgbClr val="FFFFFF"/>
          </a:solidFill>
        </p:spPr>
        <p:txBody>
          <a:bodyPr wrap="square" lIns="0" tIns="0" rIns="0" bIns="0" rtlCol="0"/>
          <a:lstStyle/>
          <a:p>
            <a:endParaRPr/>
          </a:p>
        </p:txBody>
      </p:sp>
      <p:sp>
        <p:nvSpPr>
          <p:cNvPr id="15" name="object 15"/>
          <p:cNvSpPr/>
          <p:nvPr/>
        </p:nvSpPr>
        <p:spPr>
          <a:xfrm>
            <a:off x="0" y="6772275"/>
            <a:ext cx="9145905" cy="0"/>
          </a:xfrm>
          <a:custGeom>
            <a:avLst/>
            <a:gdLst/>
            <a:ahLst/>
            <a:cxnLst/>
            <a:rect l="l" t="t" r="r" b="b"/>
            <a:pathLst>
              <a:path w="9145905">
                <a:moveTo>
                  <a:pt x="0" y="0"/>
                </a:moveTo>
                <a:lnTo>
                  <a:pt x="9145905" y="0"/>
                </a:lnTo>
              </a:path>
            </a:pathLst>
          </a:custGeom>
          <a:ln w="12700">
            <a:solidFill>
              <a:srgbClr val="FFFFFF"/>
            </a:solidFill>
          </a:ln>
        </p:spPr>
        <p:txBody>
          <a:bodyPr wrap="square" lIns="0" tIns="0" rIns="0" bIns="0" rtlCol="0"/>
          <a:lstStyle/>
          <a:p>
            <a:endParaRPr/>
          </a:p>
        </p:txBody>
      </p:sp>
      <p:sp>
        <p:nvSpPr>
          <p:cNvPr id="16" name="object 16"/>
          <p:cNvSpPr txBox="1"/>
          <p:nvPr/>
        </p:nvSpPr>
        <p:spPr>
          <a:xfrm>
            <a:off x="78739" y="4388485"/>
            <a:ext cx="8893810" cy="1948814"/>
          </a:xfrm>
          <a:prstGeom prst="rect">
            <a:avLst/>
          </a:prstGeom>
        </p:spPr>
        <p:txBody>
          <a:bodyPr vert="horz" wrap="square" lIns="0" tIns="12700" rIns="0" bIns="0" rtlCol="0">
            <a:spAutoFit/>
          </a:bodyPr>
          <a:lstStyle/>
          <a:p>
            <a:pPr marL="12700" marR="5080">
              <a:lnSpc>
                <a:spcPct val="150000"/>
              </a:lnSpc>
              <a:spcBef>
                <a:spcPts val="100"/>
              </a:spcBef>
              <a:buFont typeface="Wingdings"/>
              <a:buChar char=""/>
              <a:tabLst>
                <a:tab pos="308610" algn="l"/>
              </a:tabLst>
            </a:pPr>
            <a:r>
              <a:rPr sz="1800" dirty="0">
                <a:solidFill>
                  <a:srgbClr val="F0FB71"/>
                </a:solidFill>
                <a:latin typeface="黑体"/>
                <a:cs typeface="黑体"/>
              </a:rPr>
              <a:t>国网阜康电厂经相应改造，热一次风温提高到300-360℃之间，红沙泉准东煤比例提高 到80%以上，在掺配部分高岭土的情况下可全烧准东煤。</a:t>
            </a:r>
            <a:endParaRPr sz="1800" dirty="0">
              <a:latin typeface="黑体"/>
              <a:cs typeface="黑体"/>
            </a:endParaRPr>
          </a:p>
          <a:p>
            <a:pPr>
              <a:lnSpc>
                <a:spcPct val="100000"/>
              </a:lnSpc>
              <a:spcBef>
                <a:spcPts val="5"/>
              </a:spcBef>
              <a:buChar char=""/>
            </a:pPr>
            <a:endParaRPr sz="1700" dirty="0">
              <a:latin typeface="黑体"/>
              <a:cs typeface="黑体"/>
            </a:endParaRPr>
          </a:p>
          <a:p>
            <a:pPr marL="12700" marR="5080">
              <a:lnSpc>
                <a:spcPct val="150000"/>
              </a:lnSpc>
              <a:buFont typeface="Wingdings"/>
              <a:buChar char=""/>
              <a:tabLst>
                <a:tab pos="308610" algn="l"/>
              </a:tabLst>
            </a:pPr>
            <a:r>
              <a:rPr sz="1800" dirty="0">
                <a:solidFill>
                  <a:srgbClr val="E31807"/>
                </a:solidFill>
                <a:latin typeface="黑体"/>
                <a:cs typeface="黑体"/>
              </a:rPr>
              <a:t>中泰化学阜康电厂经相应改造，热一次风温提高到340℃以上，天池能源准东煤掺烧比 例提高到80%以上。</a:t>
            </a:r>
            <a:endParaRPr sz="1800" dirty="0">
              <a:latin typeface="黑体"/>
              <a:cs typeface="黑体"/>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41337"/>
            <a:ext cx="9144000" cy="584200"/>
          </a:xfrm>
          <a:custGeom>
            <a:avLst/>
            <a:gdLst/>
            <a:ahLst/>
            <a:cxnLst/>
            <a:rect l="l" t="t" r="r" b="b"/>
            <a:pathLst>
              <a:path w="9144000" h="584200">
                <a:moveTo>
                  <a:pt x="0" y="0"/>
                </a:moveTo>
                <a:lnTo>
                  <a:pt x="9144000" y="0"/>
                </a:lnTo>
                <a:lnTo>
                  <a:pt x="9144000" y="584200"/>
                </a:lnTo>
                <a:lnTo>
                  <a:pt x="0" y="584200"/>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425700" y="681672"/>
            <a:ext cx="4292600" cy="391160"/>
          </a:xfrm>
          <a:prstGeom prst="rect">
            <a:avLst/>
          </a:prstGeom>
        </p:spPr>
        <p:txBody>
          <a:bodyPr vert="horz" wrap="square" lIns="0" tIns="12700" rIns="0" bIns="0" rtlCol="0">
            <a:spAutoFit/>
          </a:bodyPr>
          <a:lstStyle/>
          <a:p>
            <a:pPr marL="12700" algn="ctr">
              <a:lnSpc>
                <a:spcPct val="100000"/>
              </a:lnSpc>
              <a:spcBef>
                <a:spcPts val="100"/>
              </a:spcBef>
            </a:pPr>
            <a:r>
              <a:rPr lang="zh-CN" altLang="en-US" sz="2400" dirty="0" smtClean="0">
                <a:latin typeface="黑体" panose="02010609060101010101" pitchFamily="49" charset="-122"/>
                <a:ea typeface="黑体" panose="02010609060101010101" pitchFamily="49" charset="-122"/>
              </a:rPr>
              <a:t>智能吹灰</a:t>
            </a:r>
            <a:r>
              <a:rPr sz="2400" dirty="0" err="1" smtClean="0"/>
              <a:t>技术</a:t>
            </a:r>
            <a:endParaRPr sz="2400" dirty="0"/>
          </a:p>
        </p:txBody>
      </p:sp>
      <p:pic>
        <p:nvPicPr>
          <p:cNvPr id="6" name="图片 5"/>
          <p:cNvPicPr>
            <a:picLocks noChangeAspect="1"/>
          </p:cNvPicPr>
          <p:nvPr/>
        </p:nvPicPr>
        <p:blipFill>
          <a:blip r:embed="rId2"/>
          <a:stretch>
            <a:fillRect/>
          </a:stretch>
        </p:blipFill>
        <p:spPr>
          <a:xfrm>
            <a:off x="76200" y="1295400"/>
            <a:ext cx="8986114" cy="4657724"/>
          </a:xfrm>
          <a:prstGeom prst="rect">
            <a:avLst/>
          </a:prstGeom>
        </p:spPr>
      </p:pic>
    </p:spTree>
    <p:extLst>
      <p:ext uri="{BB962C8B-B14F-4D97-AF65-F5344CB8AC3E}">
        <p14:creationId xmlns:p14="http://schemas.microsoft.com/office/powerpoint/2010/main" xmlns="" val="76242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41337"/>
            <a:ext cx="9144000" cy="584200"/>
          </a:xfrm>
          <a:custGeom>
            <a:avLst/>
            <a:gdLst/>
            <a:ahLst/>
            <a:cxnLst/>
            <a:rect l="l" t="t" r="r" b="b"/>
            <a:pathLst>
              <a:path w="9144000" h="584200">
                <a:moveTo>
                  <a:pt x="0" y="0"/>
                </a:moveTo>
                <a:lnTo>
                  <a:pt x="9144000" y="0"/>
                </a:lnTo>
                <a:lnTo>
                  <a:pt x="9144000" y="584200"/>
                </a:lnTo>
                <a:lnTo>
                  <a:pt x="0" y="584200"/>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425700" y="681672"/>
            <a:ext cx="4292600" cy="391160"/>
          </a:xfrm>
          <a:prstGeom prst="rect">
            <a:avLst/>
          </a:prstGeom>
        </p:spPr>
        <p:txBody>
          <a:bodyPr vert="horz" wrap="square" lIns="0" tIns="12700" rIns="0" bIns="0" rtlCol="0">
            <a:spAutoFit/>
          </a:bodyPr>
          <a:lstStyle/>
          <a:p>
            <a:pPr marL="12700" algn="ctr">
              <a:lnSpc>
                <a:spcPct val="100000"/>
              </a:lnSpc>
              <a:spcBef>
                <a:spcPts val="100"/>
              </a:spcBef>
            </a:pPr>
            <a:r>
              <a:rPr lang="zh-CN" altLang="en-US" sz="2400" dirty="0" smtClean="0">
                <a:latin typeface="黑体" panose="02010609060101010101" pitchFamily="49" charset="-122"/>
                <a:ea typeface="黑体" panose="02010609060101010101" pitchFamily="49" charset="-122"/>
              </a:rPr>
              <a:t>智能吹灰</a:t>
            </a:r>
            <a:r>
              <a:rPr sz="2400" dirty="0" err="1" smtClean="0"/>
              <a:t>技术</a:t>
            </a:r>
            <a:endParaRPr sz="2400" dirty="0"/>
          </a:p>
        </p:txBody>
      </p:sp>
      <p:pic>
        <p:nvPicPr>
          <p:cNvPr id="2" name="图片 1"/>
          <p:cNvPicPr>
            <a:picLocks noChangeAspect="1"/>
          </p:cNvPicPr>
          <p:nvPr/>
        </p:nvPicPr>
        <p:blipFill>
          <a:blip r:embed="rId2"/>
          <a:stretch>
            <a:fillRect/>
          </a:stretch>
        </p:blipFill>
        <p:spPr>
          <a:xfrm>
            <a:off x="152400" y="1371601"/>
            <a:ext cx="8938726" cy="4500562"/>
          </a:xfrm>
          <a:prstGeom prst="rect">
            <a:avLst/>
          </a:prstGeom>
        </p:spPr>
      </p:pic>
    </p:spTree>
    <p:extLst>
      <p:ext uri="{BB962C8B-B14F-4D97-AF65-F5344CB8AC3E}">
        <p14:creationId xmlns:p14="http://schemas.microsoft.com/office/powerpoint/2010/main" xmlns="" val="656242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41337"/>
            <a:ext cx="9144000" cy="584200"/>
          </a:xfrm>
          <a:custGeom>
            <a:avLst/>
            <a:gdLst/>
            <a:ahLst/>
            <a:cxnLst/>
            <a:rect l="l" t="t" r="r" b="b"/>
            <a:pathLst>
              <a:path w="9144000" h="584200">
                <a:moveTo>
                  <a:pt x="0" y="0"/>
                </a:moveTo>
                <a:lnTo>
                  <a:pt x="9144000" y="0"/>
                </a:lnTo>
                <a:lnTo>
                  <a:pt x="9144000" y="584200"/>
                </a:lnTo>
                <a:lnTo>
                  <a:pt x="0" y="584200"/>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2425700" y="681672"/>
            <a:ext cx="4292600" cy="391160"/>
          </a:xfrm>
          <a:prstGeom prst="rect">
            <a:avLst/>
          </a:prstGeom>
        </p:spPr>
        <p:txBody>
          <a:bodyPr vert="horz" wrap="square" lIns="0" tIns="12700" rIns="0" bIns="0" rtlCol="0">
            <a:spAutoFit/>
          </a:bodyPr>
          <a:lstStyle/>
          <a:p>
            <a:pPr marL="12700" algn="ctr">
              <a:lnSpc>
                <a:spcPct val="100000"/>
              </a:lnSpc>
              <a:spcBef>
                <a:spcPts val="100"/>
              </a:spcBef>
            </a:pPr>
            <a:r>
              <a:rPr lang="zh-CN" altLang="en-US" sz="2400" dirty="0" smtClean="0">
                <a:latin typeface="黑体" panose="02010609060101010101" pitchFamily="49" charset="-122"/>
                <a:ea typeface="黑体" panose="02010609060101010101" pitchFamily="49" charset="-122"/>
              </a:rPr>
              <a:t>智能吹灰</a:t>
            </a:r>
            <a:r>
              <a:rPr sz="2400" dirty="0" err="1" smtClean="0"/>
              <a:t>技术</a:t>
            </a:r>
            <a:endParaRPr sz="2400" dirty="0"/>
          </a:p>
        </p:txBody>
      </p:sp>
      <p:pic>
        <p:nvPicPr>
          <p:cNvPr id="5" name="图片 4"/>
          <p:cNvPicPr>
            <a:picLocks noChangeAspect="1"/>
          </p:cNvPicPr>
          <p:nvPr/>
        </p:nvPicPr>
        <p:blipFill>
          <a:blip r:embed="rId2"/>
          <a:stretch>
            <a:fillRect/>
          </a:stretch>
        </p:blipFill>
        <p:spPr>
          <a:xfrm>
            <a:off x="119061" y="1300163"/>
            <a:ext cx="8885687" cy="4795837"/>
          </a:xfrm>
          <a:prstGeom prst="rect">
            <a:avLst/>
          </a:prstGeom>
        </p:spPr>
      </p:pic>
    </p:spTree>
    <p:extLst>
      <p:ext uri="{BB962C8B-B14F-4D97-AF65-F5344CB8AC3E}">
        <p14:creationId xmlns:p14="http://schemas.microsoft.com/office/powerpoint/2010/main" xmlns="" val="1044460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88835"/>
            <a:ext cx="9144000" cy="169545"/>
          </a:xfrm>
          <a:custGeom>
            <a:avLst/>
            <a:gdLst/>
            <a:ahLst/>
            <a:cxnLst/>
            <a:rect l="l" t="t" r="r" b="b"/>
            <a:pathLst>
              <a:path w="9144000" h="169545">
                <a:moveTo>
                  <a:pt x="0" y="169163"/>
                </a:moveTo>
                <a:lnTo>
                  <a:pt x="9144000" y="169163"/>
                </a:lnTo>
                <a:lnTo>
                  <a:pt x="9144000" y="0"/>
                </a:lnTo>
                <a:lnTo>
                  <a:pt x="0" y="0"/>
                </a:lnTo>
                <a:lnTo>
                  <a:pt x="0" y="169163"/>
                </a:lnTo>
                <a:close/>
              </a:path>
            </a:pathLst>
          </a:custGeom>
          <a:solidFill>
            <a:srgbClr val="B1B1B1"/>
          </a:solidFill>
        </p:spPr>
        <p:txBody>
          <a:bodyPr wrap="square" lIns="0" tIns="0" rIns="0" bIns="0" rtlCol="0"/>
          <a:lstStyle/>
          <a:p>
            <a:endParaRPr/>
          </a:p>
        </p:txBody>
      </p:sp>
      <p:sp>
        <p:nvSpPr>
          <p:cNvPr id="3" name="object 3"/>
          <p:cNvSpPr/>
          <p:nvPr/>
        </p:nvSpPr>
        <p:spPr>
          <a:xfrm>
            <a:off x="717304" y="205394"/>
            <a:ext cx="2647331" cy="247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39750"/>
            <a:ext cx="9144000" cy="513080"/>
          </a:xfrm>
          <a:custGeom>
            <a:avLst/>
            <a:gdLst/>
            <a:ahLst/>
            <a:cxnLst/>
            <a:rect l="l" t="t" r="r" b="b"/>
            <a:pathLst>
              <a:path w="9144000" h="513080">
                <a:moveTo>
                  <a:pt x="0" y="0"/>
                </a:moveTo>
                <a:lnTo>
                  <a:pt x="9144000" y="0"/>
                </a:lnTo>
                <a:lnTo>
                  <a:pt x="9144000" y="512762"/>
                </a:lnTo>
                <a:lnTo>
                  <a:pt x="0" y="512762"/>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3949700" y="644525"/>
            <a:ext cx="1244600" cy="391160"/>
          </a:xfrm>
          <a:prstGeom prst="rect">
            <a:avLst/>
          </a:prstGeom>
        </p:spPr>
        <p:txBody>
          <a:bodyPr vert="horz" wrap="square" lIns="0" tIns="12700" rIns="0" bIns="0" rtlCol="0">
            <a:spAutoFit/>
          </a:bodyPr>
          <a:lstStyle/>
          <a:p>
            <a:pPr marL="12700">
              <a:lnSpc>
                <a:spcPct val="100000"/>
              </a:lnSpc>
              <a:spcBef>
                <a:spcPts val="100"/>
              </a:spcBef>
            </a:pPr>
            <a:r>
              <a:rPr sz="2400" dirty="0"/>
              <a:t>污泥掺烧</a:t>
            </a:r>
            <a:endParaRPr sz="2400"/>
          </a:p>
        </p:txBody>
      </p:sp>
      <p:sp>
        <p:nvSpPr>
          <p:cNvPr id="6" name="object 6"/>
          <p:cNvSpPr/>
          <p:nvPr/>
        </p:nvSpPr>
        <p:spPr>
          <a:xfrm>
            <a:off x="138112" y="4787900"/>
            <a:ext cx="8983980" cy="1044575"/>
          </a:xfrm>
          <a:custGeom>
            <a:avLst/>
            <a:gdLst/>
            <a:ahLst/>
            <a:cxnLst/>
            <a:rect l="l" t="t" r="r" b="b"/>
            <a:pathLst>
              <a:path w="8983980" h="1044575">
                <a:moveTo>
                  <a:pt x="6350" y="1035050"/>
                </a:moveTo>
                <a:lnTo>
                  <a:pt x="0" y="1035050"/>
                </a:lnTo>
                <a:lnTo>
                  <a:pt x="0" y="977900"/>
                </a:lnTo>
                <a:lnTo>
                  <a:pt x="6350" y="977900"/>
                </a:lnTo>
                <a:lnTo>
                  <a:pt x="6350" y="1035050"/>
                </a:lnTo>
                <a:close/>
              </a:path>
              <a:path w="8983980" h="1044575">
                <a:moveTo>
                  <a:pt x="19050" y="1035050"/>
                </a:moveTo>
                <a:lnTo>
                  <a:pt x="12700" y="1035050"/>
                </a:lnTo>
                <a:lnTo>
                  <a:pt x="12700" y="977900"/>
                </a:lnTo>
                <a:lnTo>
                  <a:pt x="19050" y="977900"/>
                </a:lnTo>
                <a:lnTo>
                  <a:pt x="19050" y="1035050"/>
                </a:lnTo>
                <a:close/>
              </a:path>
              <a:path w="8983980" h="1044575">
                <a:moveTo>
                  <a:pt x="12700" y="1031875"/>
                </a:moveTo>
                <a:lnTo>
                  <a:pt x="9525" y="1031875"/>
                </a:lnTo>
                <a:lnTo>
                  <a:pt x="9525" y="1025525"/>
                </a:lnTo>
                <a:lnTo>
                  <a:pt x="12700" y="1025525"/>
                </a:lnTo>
                <a:lnTo>
                  <a:pt x="12700" y="1031875"/>
                </a:lnTo>
                <a:close/>
              </a:path>
              <a:path w="8983980" h="1044575">
                <a:moveTo>
                  <a:pt x="25400" y="1031875"/>
                </a:moveTo>
                <a:lnTo>
                  <a:pt x="19050" y="1031875"/>
                </a:lnTo>
                <a:lnTo>
                  <a:pt x="19050" y="1025525"/>
                </a:lnTo>
                <a:lnTo>
                  <a:pt x="25400" y="1025525"/>
                </a:lnTo>
                <a:lnTo>
                  <a:pt x="25400" y="1031875"/>
                </a:lnTo>
                <a:close/>
              </a:path>
              <a:path w="8983980" h="1044575">
                <a:moveTo>
                  <a:pt x="25400" y="1044575"/>
                </a:moveTo>
                <a:lnTo>
                  <a:pt x="9525" y="1044575"/>
                </a:lnTo>
                <a:lnTo>
                  <a:pt x="9525" y="1038225"/>
                </a:lnTo>
                <a:lnTo>
                  <a:pt x="25400" y="1038225"/>
                </a:lnTo>
                <a:lnTo>
                  <a:pt x="25400" y="1044575"/>
                </a:lnTo>
                <a:close/>
              </a:path>
              <a:path w="8983980" h="1044575">
                <a:moveTo>
                  <a:pt x="6350" y="958850"/>
                </a:moveTo>
                <a:lnTo>
                  <a:pt x="0" y="958850"/>
                </a:lnTo>
                <a:lnTo>
                  <a:pt x="0" y="901700"/>
                </a:lnTo>
                <a:lnTo>
                  <a:pt x="6350" y="901700"/>
                </a:lnTo>
                <a:lnTo>
                  <a:pt x="6350" y="958850"/>
                </a:lnTo>
                <a:close/>
              </a:path>
              <a:path w="8983980" h="1044575">
                <a:moveTo>
                  <a:pt x="19050" y="958850"/>
                </a:moveTo>
                <a:lnTo>
                  <a:pt x="12700" y="958850"/>
                </a:lnTo>
                <a:lnTo>
                  <a:pt x="12700" y="901700"/>
                </a:lnTo>
                <a:lnTo>
                  <a:pt x="19050" y="901700"/>
                </a:lnTo>
                <a:lnTo>
                  <a:pt x="19050" y="958850"/>
                </a:lnTo>
                <a:close/>
              </a:path>
              <a:path w="8983980" h="1044575">
                <a:moveTo>
                  <a:pt x="6350" y="882650"/>
                </a:moveTo>
                <a:lnTo>
                  <a:pt x="0" y="882650"/>
                </a:lnTo>
                <a:lnTo>
                  <a:pt x="0" y="825500"/>
                </a:lnTo>
                <a:lnTo>
                  <a:pt x="6350" y="825500"/>
                </a:lnTo>
                <a:lnTo>
                  <a:pt x="6350" y="882650"/>
                </a:lnTo>
                <a:close/>
              </a:path>
              <a:path w="8983980" h="1044575">
                <a:moveTo>
                  <a:pt x="19050" y="882650"/>
                </a:moveTo>
                <a:lnTo>
                  <a:pt x="12700" y="882650"/>
                </a:lnTo>
                <a:lnTo>
                  <a:pt x="12700" y="825500"/>
                </a:lnTo>
                <a:lnTo>
                  <a:pt x="19050" y="825500"/>
                </a:lnTo>
                <a:lnTo>
                  <a:pt x="19050" y="882650"/>
                </a:lnTo>
                <a:close/>
              </a:path>
              <a:path w="8983980" h="1044575">
                <a:moveTo>
                  <a:pt x="6350" y="806450"/>
                </a:moveTo>
                <a:lnTo>
                  <a:pt x="0" y="806450"/>
                </a:lnTo>
                <a:lnTo>
                  <a:pt x="0" y="749300"/>
                </a:lnTo>
                <a:lnTo>
                  <a:pt x="6350" y="749300"/>
                </a:lnTo>
                <a:lnTo>
                  <a:pt x="6350" y="806450"/>
                </a:lnTo>
                <a:close/>
              </a:path>
              <a:path w="8983980" h="1044575">
                <a:moveTo>
                  <a:pt x="19050" y="806450"/>
                </a:moveTo>
                <a:lnTo>
                  <a:pt x="12700" y="806450"/>
                </a:lnTo>
                <a:lnTo>
                  <a:pt x="12700" y="749300"/>
                </a:lnTo>
                <a:lnTo>
                  <a:pt x="19050" y="749300"/>
                </a:lnTo>
                <a:lnTo>
                  <a:pt x="19050" y="806450"/>
                </a:lnTo>
                <a:close/>
              </a:path>
              <a:path w="8983980" h="1044575">
                <a:moveTo>
                  <a:pt x="6350" y="730250"/>
                </a:moveTo>
                <a:lnTo>
                  <a:pt x="0" y="730250"/>
                </a:lnTo>
                <a:lnTo>
                  <a:pt x="0" y="673100"/>
                </a:lnTo>
                <a:lnTo>
                  <a:pt x="6350" y="673100"/>
                </a:lnTo>
                <a:lnTo>
                  <a:pt x="6350" y="730250"/>
                </a:lnTo>
                <a:close/>
              </a:path>
              <a:path w="8983980" h="1044575">
                <a:moveTo>
                  <a:pt x="19050" y="730250"/>
                </a:moveTo>
                <a:lnTo>
                  <a:pt x="12700" y="730250"/>
                </a:lnTo>
                <a:lnTo>
                  <a:pt x="12700" y="673100"/>
                </a:lnTo>
                <a:lnTo>
                  <a:pt x="19050" y="673100"/>
                </a:lnTo>
                <a:lnTo>
                  <a:pt x="19050" y="730250"/>
                </a:lnTo>
                <a:close/>
              </a:path>
              <a:path w="8983980" h="1044575">
                <a:moveTo>
                  <a:pt x="6350" y="654050"/>
                </a:moveTo>
                <a:lnTo>
                  <a:pt x="0" y="654050"/>
                </a:lnTo>
                <a:lnTo>
                  <a:pt x="0" y="596900"/>
                </a:lnTo>
                <a:lnTo>
                  <a:pt x="6350" y="596900"/>
                </a:lnTo>
                <a:lnTo>
                  <a:pt x="6350" y="654050"/>
                </a:lnTo>
                <a:close/>
              </a:path>
              <a:path w="8983980" h="1044575">
                <a:moveTo>
                  <a:pt x="19050" y="654050"/>
                </a:moveTo>
                <a:lnTo>
                  <a:pt x="12700" y="654050"/>
                </a:lnTo>
                <a:lnTo>
                  <a:pt x="12700" y="596900"/>
                </a:lnTo>
                <a:lnTo>
                  <a:pt x="19050" y="596900"/>
                </a:lnTo>
                <a:lnTo>
                  <a:pt x="19050" y="654050"/>
                </a:lnTo>
                <a:close/>
              </a:path>
              <a:path w="8983980" h="1044575">
                <a:moveTo>
                  <a:pt x="6350" y="577850"/>
                </a:moveTo>
                <a:lnTo>
                  <a:pt x="0" y="577850"/>
                </a:lnTo>
                <a:lnTo>
                  <a:pt x="0" y="520700"/>
                </a:lnTo>
                <a:lnTo>
                  <a:pt x="6350" y="520700"/>
                </a:lnTo>
                <a:lnTo>
                  <a:pt x="6350" y="577850"/>
                </a:lnTo>
                <a:close/>
              </a:path>
              <a:path w="8983980" h="1044575">
                <a:moveTo>
                  <a:pt x="19050" y="577850"/>
                </a:moveTo>
                <a:lnTo>
                  <a:pt x="12700" y="577850"/>
                </a:lnTo>
                <a:lnTo>
                  <a:pt x="12700" y="520700"/>
                </a:lnTo>
                <a:lnTo>
                  <a:pt x="19050" y="520700"/>
                </a:lnTo>
                <a:lnTo>
                  <a:pt x="19050" y="577850"/>
                </a:lnTo>
                <a:close/>
              </a:path>
              <a:path w="8983980" h="1044575">
                <a:moveTo>
                  <a:pt x="6350" y="501650"/>
                </a:moveTo>
                <a:lnTo>
                  <a:pt x="0" y="501650"/>
                </a:lnTo>
                <a:lnTo>
                  <a:pt x="0" y="444500"/>
                </a:lnTo>
                <a:lnTo>
                  <a:pt x="6350" y="444500"/>
                </a:lnTo>
                <a:lnTo>
                  <a:pt x="6350" y="501650"/>
                </a:lnTo>
                <a:close/>
              </a:path>
              <a:path w="8983980" h="1044575">
                <a:moveTo>
                  <a:pt x="19050" y="501650"/>
                </a:moveTo>
                <a:lnTo>
                  <a:pt x="12700" y="501650"/>
                </a:lnTo>
                <a:lnTo>
                  <a:pt x="12700" y="444500"/>
                </a:lnTo>
                <a:lnTo>
                  <a:pt x="19050" y="444500"/>
                </a:lnTo>
                <a:lnTo>
                  <a:pt x="19050" y="501650"/>
                </a:lnTo>
                <a:close/>
              </a:path>
              <a:path w="8983980" h="1044575">
                <a:moveTo>
                  <a:pt x="6350" y="425450"/>
                </a:moveTo>
                <a:lnTo>
                  <a:pt x="0" y="425450"/>
                </a:lnTo>
                <a:lnTo>
                  <a:pt x="0" y="368300"/>
                </a:lnTo>
                <a:lnTo>
                  <a:pt x="6350" y="368300"/>
                </a:lnTo>
                <a:lnTo>
                  <a:pt x="6350" y="425450"/>
                </a:lnTo>
                <a:close/>
              </a:path>
              <a:path w="8983980" h="1044575">
                <a:moveTo>
                  <a:pt x="19050" y="425450"/>
                </a:moveTo>
                <a:lnTo>
                  <a:pt x="12700" y="425450"/>
                </a:lnTo>
                <a:lnTo>
                  <a:pt x="12700" y="368300"/>
                </a:lnTo>
                <a:lnTo>
                  <a:pt x="19050" y="368300"/>
                </a:lnTo>
                <a:lnTo>
                  <a:pt x="19050" y="425450"/>
                </a:lnTo>
                <a:close/>
              </a:path>
              <a:path w="8983980" h="1044575">
                <a:moveTo>
                  <a:pt x="6350" y="349250"/>
                </a:moveTo>
                <a:lnTo>
                  <a:pt x="0" y="349250"/>
                </a:lnTo>
                <a:lnTo>
                  <a:pt x="0" y="292100"/>
                </a:lnTo>
                <a:lnTo>
                  <a:pt x="6350" y="292100"/>
                </a:lnTo>
                <a:lnTo>
                  <a:pt x="6350" y="349250"/>
                </a:lnTo>
                <a:close/>
              </a:path>
              <a:path w="8983980" h="1044575">
                <a:moveTo>
                  <a:pt x="19050" y="349250"/>
                </a:moveTo>
                <a:lnTo>
                  <a:pt x="12700" y="349250"/>
                </a:lnTo>
                <a:lnTo>
                  <a:pt x="12700" y="292100"/>
                </a:lnTo>
                <a:lnTo>
                  <a:pt x="19050" y="292100"/>
                </a:lnTo>
                <a:lnTo>
                  <a:pt x="19050" y="349250"/>
                </a:lnTo>
                <a:close/>
              </a:path>
              <a:path w="8983980" h="1044575">
                <a:moveTo>
                  <a:pt x="6350" y="273050"/>
                </a:moveTo>
                <a:lnTo>
                  <a:pt x="0" y="273050"/>
                </a:lnTo>
                <a:lnTo>
                  <a:pt x="0" y="215900"/>
                </a:lnTo>
                <a:lnTo>
                  <a:pt x="6350" y="215900"/>
                </a:lnTo>
                <a:lnTo>
                  <a:pt x="6350" y="273050"/>
                </a:lnTo>
                <a:close/>
              </a:path>
              <a:path w="8983980" h="1044575">
                <a:moveTo>
                  <a:pt x="19050" y="273050"/>
                </a:moveTo>
                <a:lnTo>
                  <a:pt x="12700" y="273050"/>
                </a:lnTo>
                <a:lnTo>
                  <a:pt x="12700" y="215900"/>
                </a:lnTo>
                <a:lnTo>
                  <a:pt x="19050" y="215900"/>
                </a:lnTo>
                <a:lnTo>
                  <a:pt x="19050" y="273050"/>
                </a:lnTo>
                <a:close/>
              </a:path>
              <a:path w="8983980" h="1044575">
                <a:moveTo>
                  <a:pt x="6350" y="196850"/>
                </a:moveTo>
                <a:lnTo>
                  <a:pt x="0" y="196850"/>
                </a:lnTo>
                <a:lnTo>
                  <a:pt x="0" y="139700"/>
                </a:lnTo>
                <a:lnTo>
                  <a:pt x="6350" y="139700"/>
                </a:lnTo>
                <a:lnTo>
                  <a:pt x="6350" y="196850"/>
                </a:lnTo>
                <a:close/>
              </a:path>
              <a:path w="8983980" h="1044575">
                <a:moveTo>
                  <a:pt x="19050" y="196850"/>
                </a:moveTo>
                <a:lnTo>
                  <a:pt x="12700" y="196850"/>
                </a:lnTo>
                <a:lnTo>
                  <a:pt x="12700" y="139700"/>
                </a:lnTo>
                <a:lnTo>
                  <a:pt x="19050" y="139700"/>
                </a:lnTo>
                <a:lnTo>
                  <a:pt x="19050" y="196850"/>
                </a:lnTo>
                <a:close/>
              </a:path>
              <a:path w="8983980" h="1044575">
                <a:moveTo>
                  <a:pt x="6350" y="120650"/>
                </a:moveTo>
                <a:lnTo>
                  <a:pt x="0" y="120650"/>
                </a:lnTo>
                <a:lnTo>
                  <a:pt x="0" y="63500"/>
                </a:lnTo>
                <a:lnTo>
                  <a:pt x="6350" y="63500"/>
                </a:lnTo>
                <a:lnTo>
                  <a:pt x="6350" y="120650"/>
                </a:lnTo>
                <a:close/>
              </a:path>
              <a:path w="8983980" h="1044575">
                <a:moveTo>
                  <a:pt x="19050" y="120650"/>
                </a:moveTo>
                <a:lnTo>
                  <a:pt x="12700" y="120650"/>
                </a:lnTo>
                <a:lnTo>
                  <a:pt x="12700" y="63500"/>
                </a:lnTo>
                <a:lnTo>
                  <a:pt x="19050" y="63500"/>
                </a:lnTo>
                <a:lnTo>
                  <a:pt x="19050" y="120650"/>
                </a:lnTo>
                <a:close/>
              </a:path>
              <a:path w="8983980" h="1044575">
                <a:moveTo>
                  <a:pt x="6350" y="44450"/>
                </a:moveTo>
                <a:lnTo>
                  <a:pt x="0" y="44450"/>
                </a:lnTo>
                <a:lnTo>
                  <a:pt x="0" y="0"/>
                </a:lnTo>
                <a:lnTo>
                  <a:pt x="31750" y="0"/>
                </a:lnTo>
                <a:lnTo>
                  <a:pt x="31750" y="6350"/>
                </a:lnTo>
                <a:lnTo>
                  <a:pt x="6350" y="6350"/>
                </a:lnTo>
                <a:lnTo>
                  <a:pt x="6350" y="44450"/>
                </a:lnTo>
                <a:close/>
              </a:path>
              <a:path w="8983980" h="1044575">
                <a:moveTo>
                  <a:pt x="19050" y="44450"/>
                </a:moveTo>
                <a:lnTo>
                  <a:pt x="12700" y="44450"/>
                </a:lnTo>
                <a:lnTo>
                  <a:pt x="12700" y="12700"/>
                </a:lnTo>
                <a:lnTo>
                  <a:pt x="31750" y="12700"/>
                </a:lnTo>
                <a:lnTo>
                  <a:pt x="31750" y="19050"/>
                </a:lnTo>
                <a:lnTo>
                  <a:pt x="19050" y="19050"/>
                </a:lnTo>
                <a:lnTo>
                  <a:pt x="19050" y="44450"/>
                </a:lnTo>
                <a:close/>
              </a:path>
              <a:path w="8983980" h="1044575">
                <a:moveTo>
                  <a:pt x="107950" y="6350"/>
                </a:moveTo>
                <a:lnTo>
                  <a:pt x="50800" y="6350"/>
                </a:lnTo>
                <a:lnTo>
                  <a:pt x="50800" y="0"/>
                </a:lnTo>
                <a:lnTo>
                  <a:pt x="107950" y="0"/>
                </a:lnTo>
                <a:lnTo>
                  <a:pt x="107950" y="6350"/>
                </a:lnTo>
                <a:close/>
              </a:path>
              <a:path w="8983980" h="1044575">
                <a:moveTo>
                  <a:pt x="107950" y="19050"/>
                </a:moveTo>
                <a:lnTo>
                  <a:pt x="50800" y="19050"/>
                </a:lnTo>
                <a:lnTo>
                  <a:pt x="50800" y="12700"/>
                </a:lnTo>
                <a:lnTo>
                  <a:pt x="107950" y="12700"/>
                </a:lnTo>
                <a:lnTo>
                  <a:pt x="107950" y="19050"/>
                </a:lnTo>
                <a:close/>
              </a:path>
              <a:path w="8983980" h="1044575">
                <a:moveTo>
                  <a:pt x="184150" y="6350"/>
                </a:moveTo>
                <a:lnTo>
                  <a:pt x="127000" y="6350"/>
                </a:lnTo>
                <a:lnTo>
                  <a:pt x="127000" y="0"/>
                </a:lnTo>
                <a:lnTo>
                  <a:pt x="184150" y="0"/>
                </a:lnTo>
                <a:lnTo>
                  <a:pt x="184150" y="6350"/>
                </a:lnTo>
                <a:close/>
              </a:path>
              <a:path w="8983980" h="1044575">
                <a:moveTo>
                  <a:pt x="184150" y="19050"/>
                </a:moveTo>
                <a:lnTo>
                  <a:pt x="127000" y="19050"/>
                </a:lnTo>
                <a:lnTo>
                  <a:pt x="127000" y="12700"/>
                </a:lnTo>
                <a:lnTo>
                  <a:pt x="184150" y="12700"/>
                </a:lnTo>
                <a:lnTo>
                  <a:pt x="184150" y="19050"/>
                </a:lnTo>
                <a:close/>
              </a:path>
              <a:path w="8983980" h="1044575">
                <a:moveTo>
                  <a:pt x="260350" y="6350"/>
                </a:moveTo>
                <a:lnTo>
                  <a:pt x="203200" y="6350"/>
                </a:lnTo>
                <a:lnTo>
                  <a:pt x="203200" y="0"/>
                </a:lnTo>
                <a:lnTo>
                  <a:pt x="260350" y="0"/>
                </a:lnTo>
                <a:lnTo>
                  <a:pt x="260350" y="6350"/>
                </a:lnTo>
                <a:close/>
              </a:path>
              <a:path w="8983980" h="1044575">
                <a:moveTo>
                  <a:pt x="260350" y="19050"/>
                </a:moveTo>
                <a:lnTo>
                  <a:pt x="203200" y="19050"/>
                </a:lnTo>
                <a:lnTo>
                  <a:pt x="203200" y="12700"/>
                </a:lnTo>
                <a:lnTo>
                  <a:pt x="260350" y="12700"/>
                </a:lnTo>
                <a:lnTo>
                  <a:pt x="260350" y="19050"/>
                </a:lnTo>
                <a:close/>
              </a:path>
              <a:path w="8983980" h="1044575">
                <a:moveTo>
                  <a:pt x="336550" y="6350"/>
                </a:moveTo>
                <a:lnTo>
                  <a:pt x="279400" y="6350"/>
                </a:lnTo>
                <a:lnTo>
                  <a:pt x="279400" y="0"/>
                </a:lnTo>
                <a:lnTo>
                  <a:pt x="336550" y="0"/>
                </a:lnTo>
                <a:lnTo>
                  <a:pt x="336550" y="6350"/>
                </a:lnTo>
                <a:close/>
              </a:path>
              <a:path w="8983980" h="1044575">
                <a:moveTo>
                  <a:pt x="336550" y="19050"/>
                </a:moveTo>
                <a:lnTo>
                  <a:pt x="279400" y="19050"/>
                </a:lnTo>
                <a:lnTo>
                  <a:pt x="279400" y="12700"/>
                </a:lnTo>
                <a:lnTo>
                  <a:pt x="336550" y="12700"/>
                </a:lnTo>
                <a:lnTo>
                  <a:pt x="336550" y="19050"/>
                </a:lnTo>
                <a:close/>
              </a:path>
              <a:path w="8983980" h="1044575">
                <a:moveTo>
                  <a:pt x="412750" y="6350"/>
                </a:moveTo>
                <a:lnTo>
                  <a:pt x="355600" y="6350"/>
                </a:lnTo>
                <a:lnTo>
                  <a:pt x="355600" y="0"/>
                </a:lnTo>
                <a:lnTo>
                  <a:pt x="412750" y="0"/>
                </a:lnTo>
                <a:lnTo>
                  <a:pt x="412750" y="6350"/>
                </a:lnTo>
                <a:close/>
              </a:path>
              <a:path w="8983980" h="1044575">
                <a:moveTo>
                  <a:pt x="412750" y="19050"/>
                </a:moveTo>
                <a:lnTo>
                  <a:pt x="355600" y="19050"/>
                </a:lnTo>
                <a:lnTo>
                  <a:pt x="355600" y="12700"/>
                </a:lnTo>
                <a:lnTo>
                  <a:pt x="412750" y="12700"/>
                </a:lnTo>
                <a:lnTo>
                  <a:pt x="412750" y="19050"/>
                </a:lnTo>
                <a:close/>
              </a:path>
              <a:path w="8983980" h="1044575">
                <a:moveTo>
                  <a:pt x="488950" y="6350"/>
                </a:moveTo>
                <a:lnTo>
                  <a:pt x="431800" y="6350"/>
                </a:lnTo>
                <a:lnTo>
                  <a:pt x="431800" y="0"/>
                </a:lnTo>
                <a:lnTo>
                  <a:pt x="488950" y="0"/>
                </a:lnTo>
                <a:lnTo>
                  <a:pt x="488950" y="6350"/>
                </a:lnTo>
                <a:close/>
              </a:path>
              <a:path w="8983980" h="1044575">
                <a:moveTo>
                  <a:pt x="488950" y="19050"/>
                </a:moveTo>
                <a:lnTo>
                  <a:pt x="431800" y="19050"/>
                </a:lnTo>
                <a:lnTo>
                  <a:pt x="431800" y="12700"/>
                </a:lnTo>
                <a:lnTo>
                  <a:pt x="488950" y="12700"/>
                </a:lnTo>
                <a:lnTo>
                  <a:pt x="488950" y="19050"/>
                </a:lnTo>
                <a:close/>
              </a:path>
              <a:path w="8983980" h="1044575">
                <a:moveTo>
                  <a:pt x="565150" y="6350"/>
                </a:moveTo>
                <a:lnTo>
                  <a:pt x="508000" y="6350"/>
                </a:lnTo>
                <a:lnTo>
                  <a:pt x="508000" y="0"/>
                </a:lnTo>
                <a:lnTo>
                  <a:pt x="565150" y="0"/>
                </a:lnTo>
                <a:lnTo>
                  <a:pt x="565150" y="6350"/>
                </a:lnTo>
                <a:close/>
              </a:path>
              <a:path w="8983980" h="1044575">
                <a:moveTo>
                  <a:pt x="565150" y="19050"/>
                </a:moveTo>
                <a:lnTo>
                  <a:pt x="508000" y="19050"/>
                </a:lnTo>
                <a:lnTo>
                  <a:pt x="508000" y="12700"/>
                </a:lnTo>
                <a:lnTo>
                  <a:pt x="565150" y="12700"/>
                </a:lnTo>
                <a:lnTo>
                  <a:pt x="565150" y="19050"/>
                </a:lnTo>
                <a:close/>
              </a:path>
              <a:path w="8983980" h="1044575">
                <a:moveTo>
                  <a:pt x="641350" y="6350"/>
                </a:moveTo>
                <a:lnTo>
                  <a:pt x="584200" y="6350"/>
                </a:lnTo>
                <a:lnTo>
                  <a:pt x="584200" y="0"/>
                </a:lnTo>
                <a:lnTo>
                  <a:pt x="641350" y="0"/>
                </a:lnTo>
                <a:lnTo>
                  <a:pt x="641350" y="6350"/>
                </a:lnTo>
                <a:close/>
              </a:path>
              <a:path w="8983980" h="1044575">
                <a:moveTo>
                  <a:pt x="641350" y="19050"/>
                </a:moveTo>
                <a:lnTo>
                  <a:pt x="584200" y="19050"/>
                </a:lnTo>
                <a:lnTo>
                  <a:pt x="584200" y="12700"/>
                </a:lnTo>
                <a:lnTo>
                  <a:pt x="641350" y="12700"/>
                </a:lnTo>
                <a:lnTo>
                  <a:pt x="641350" y="19050"/>
                </a:lnTo>
                <a:close/>
              </a:path>
              <a:path w="8983980" h="1044575">
                <a:moveTo>
                  <a:pt x="717550" y="6350"/>
                </a:moveTo>
                <a:lnTo>
                  <a:pt x="660400" y="6350"/>
                </a:lnTo>
                <a:lnTo>
                  <a:pt x="660400" y="0"/>
                </a:lnTo>
                <a:lnTo>
                  <a:pt x="717550" y="0"/>
                </a:lnTo>
                <a:lnTo>
                  <a:pt x="717550" y="6350"/>
                </a:lnTo>
                <a:close/>
              </a:path>
              <a:path w="8983980" h="1044575">
                <a:moveTo>
                  <a:pt x="717550" y="19050"/>
                </a:moveTo>
                <a:lnTo>
                  <a:pt x="660400" y="19050"/>
                </a:lnTo>
                <a:lnTo>
                  <a:pt x="660400" y="12700"/>
                </a:lnTo>
                <a:lnTo>
                  <a:pt x="717550" y="12700"/>
                </a:lnTo>
                <a:lnTo>
                  <a:pt x="717550" y="19050"/>
                </a:lnTo>
                <a:close/>
              </a:path>
              <a:path w="8983980" h="1044575">
                <a:moveTo>
                  <a:pt x="793750" y="6350"/>
                </a:moveTo>
                <a:lnTo>
                  <a:pt x="736600" y="6350"/>
                </a:lnTo>
                <a:lnTo>
                  <a:pt x="736600" y="0"/>
                </a:lnTo>
                <a:lnTo>
                  <a:pt x="793750" y="0"/>
                </a:lnTo>
                <a:lnTo>
                  <a:pt x="793750" y="6350"/>
                </a:lnTo>
                <a:close/>
              </a:path>
              <a:path w="8983980" h="1044575">
                <a:moveTo>
                  <a:pt x="793750" y="19050"/>
                </a:moveTo>
                <a:lnTo>
                  <a:pt x="736600" y="19050"/>
                </a:lnTo>
                <a:lnTo>
                  <a:pt x="736600" y="12700"/>
                </a:lnTo>
                <a:lnTo>
                  <a:pt x="793750" y="12700"/>
                </a:lnTo>
                <a:lnTo>
                  <a:pt x="793750" y="19050"/>
                </a:lnTo>
                <a:close/>
              </a:path>
              <a:path w="8983980" h="1044575">
                <a:moveTo>
                  <a:pt x="869950" y="6350"/>
                </a:moveTo>
                <a:lnTo>
                  <a:pt x="812800" y="6350"/>
                </a:lnTo>
                <a:lnTo>
                  <a:pt x="812800" y="0"/>
                </a:lnTo>
                <a:lnTo>
                  <a:pt x="869950" y="0"/>
                </a:lnTo>
                <a:lnTo>
                  <a:pt x="869950" y="6350"/>
                </a:lnTo>
                <a:close/>
              </a:path>
              <a:path w="8983980" h="1044575">
                <a:moveTo>
                  <a:pt x="869950" y="19050"/>
                </a:moveTo>
                <a:lnTo>
                  <a:pt x="812800" y="19050"/>
                </a:lnTo>
                <a:lnTo>
                  <a:pt x="812800" y="12700"/>
                </a:lnTo>
                <a:lnTo>
                  <a:pt x="869950" y="12700"/>
                </a:lnTo>
                <a:lnTo>
                  <a:pt x="869950" y="19050"/>
                </a:lnTo>
                <a:close/>
              </a:path>
              <a:path w="8983980" h="1044575">
                <a:moveTo>
                  <a:pt x="946150" y="6350"/>
                </a:moveTo>
                <a:lnTo>
                  <a:pt x="889000" y="6350"/>
                </a:lnTo>
                <a:lnTo>
                  <a:pt x="889000" y="0"/>
                </a:lnTo>
                <a:lnTo>
                  <a:pt x="946150" y="0"/>
                </a:lnTo>
                <a:lnTo>
                  <a:pt x="946150" y="6350"/>
                </a:lnTo>
                <a:close/>
              </a:path>
              <a:path w="8983980" h="1044575">
                <a:moveTo>
                  <a:pt x="946150" y="19050"/>
                </a:moveTo>
                <a:lnTo>
                  <a:pt x="889000" y="19050"/>
                </a:lnTo>
                <a:lnTo>
                  <a:pt x="889000" y="12700"/>
                </a:lnTo>
                <a:lnTo>
                  <a:pt x="946150" y="12700"/>
                </a:lnTo>
                <a:lnTo>
                  <a:pt x="946150" y="19050"/>
                </a:lnTo>
                <a:close/>
              </a:path>
              <a:path w="8983980" h="1044575">
                <a:moveTo>
                  <a:pt x="1022350" y="6350"/>
                </a:moveTo>
                <a:lnTo>
                  <a:pt x="965200" y="6350"/>
                </a:lnTo>
                <a:lnTo>
                  <a:pt x="965200" y="0"/>
                </a:lnTo>
                <a:lnTo>
                  <a:pt x="1022350" y="0"/>
                </a:lnTo>
                <a:lnTo>
                  <a:pt x="1022350" y="6350"/>
                </a:lnTo>
                <a:close/>
              </a:path>
              <a:path w="8983980" h="1044575">
                <a:moveTo>
                  <a:pt x="1022350" y="19050"/>
                </a:moveTo>
                <a:lnTo>
                  <a:pt x="965200" y="19050"/>
                </a:lnTo>
                <a:lnTo>
                  <a:pt x="965200" y="12700"/>
                </a:lnTo>
                <a:lnTo>
                  <a:pt x="1022350" y="12700"/>
                </a:lnTo>
                <a:lnTo>
                  <a:pt x="1022350" y="19050"/>
                </a:lnTo>
                <a:close/>
              </a:path>
              <a:path w="8983980" h="1044575">
                <a:moveTo>
                  <a:pt x="1098550" y="6350"/>
                </a:moveTo>
                <a:lnTo>
                  <a:pt x="1041400" y="6350"/>
                </a:lnTo>
                <a:lnTo>
                  <a:pt x="1041400" y="0"/>
                </a:lnTo>
                <a:lnTo>
                  <a:pt x="1098550" y="0"/>
                </a:lnTo>
                <a:lnTo>
                  <a:pt x="1098550" y="6350"/>
                </a:lnTo>
                <a:close/>
              </a:path>
              <a:path w="8983980" h="1044575">
                <a:moveTo>
                  <a:pt x="1098550" y="19050"/>
                </a:moveTo>
                <a:lnTo>
                  <a:pt x="1041400" y="19050"/>
                </a:lnTo>
                <a:lnTo>
                  <a:pt x="1041400" y="12700"/>
                </a:lnTo>
                <a:lnTo>
                  <a:pt x="1098550" y="12700"/>
                </a:lnTo>
                <a:lnTo>
                  <a:pt x="1098550" y="19050"/>
                </a:lnTo>
                <a:close/>
              </a:path>
              <a:path w="8983980" h="1044575">
                <a:moveTo>
                  <a:pt x="1174750" y="6350"/>
                </a:moveTo>
                <a:lnTo>
                  <a:pt x="1117600" y="6350"/>
                </a:lnTo>
                <a:lnTo>
                  <a:pt x="1117600" y="0"/>
                </a:lnTo>
                <a:lnTo>
                  <a:pt x="1174750" y="0"/>
                </a:lnTo>
                <a:lnTo>
                  <a:pt x="1174750" y="6350"/>
                </a:lnTo>
                <a:close/>
              </a:path>
              <a:path w="8983980" h="1044575">
                <a:moveTo>
                  <a:pt x="1174750" y="19050"/>
                </a:moveTo>
                <a:lnTo>
                  <a:pt x="1117600" y="19050"/>
                </a:lnTo>
                <a:lnTo>
                  <a:pt x="1117600" y="12700"/>
                </a:lnTo>
                <a:lnTo>
                  <a:pt x="1174750" y="12700"/>
                </a:lnTo>
                <a:lnTo>
                  <a:pt x="1174750" y="19050"/>
                </a:lnTo>
                <a:close/>
              </a:path>
              <a:path w="8983980" h="1044575">
                <a:moveTo>
                  <a:pt x="1250950" y="6350"/>
                </a:moveTo>
                <a:lnTo>
                  <a:pt x="1193800" y="6350"/>
                </a:lnTo>
                <a:lnTo>
                  <a:pt x="1193800" y="0"/>
                </a:lnTo>
                <a:lnTo>
                  <a:pt x="1250950" y="0"/>
                </a:lnTo>
                <a:lnTo>
                  <a:pt x="1250950" y="6350"/>
                </a:lnTo>
                <a:close/>
              </a:path>
              <a:path w="8983980" h="1044575">
                <a:moveTo>
                  <a:pt x="1250950" y="19050"/>
                </a:moveTo>
                <a:lnTo>
                  <a:pt x="1193800" y="19050"/>
                </a:lnTo>
                <a:lnTo>
                  <a:pt x="1193800" y="12700"/>
                </a:lnTo>
                <a:lnTo>
                  <a:pt x="1250950" y="12700"/>
                </a:lnTo>
                <a:lnTo>
                  <a:pt x="1250950" y="19050"/>
                </a:lnTo>
                <a:close/>
              </a:path>
              <a:path w="8983980" h="1044575">
                <a:moveTo>
                  <a:pt x="1327150" y="6350"/>
                </a:moveTo>
                <a:lnTo>
                  <a:pt x="1270000" y="6350"/>
                </a:lnTo>
                <a:lnTo>
                  <a:pt x="1270000" y="0"/>
                </a:lnTo>
                <a:lnTo>
                  <a:pt x="1327150" y="0"/>
                </a:lnTo>
                <a:lnTo>
                  <a:pt x="1327150" y="6350"/>
                </a:lnTo>
                <a:close/>
              </a:path>
              <a:path w="8983980" h="1044575">
                <a:moveTo>
                  <a:pt x="1327150" y="19050"/>
                </a:moveTo>
                <a:lnTo>
                  <a:pt x="1270000" y="19050"/>
                </a:lnTo>
                <a:lnTo>
                  <a:pt x="1270000" y="12700"/>
                </a:lnTo>
                <a:lnTo>
                  <a:pt x="1327150" y="12700"/>
                </a:lnTo>
                <a:lnTo>
                  <a:pt x="1327150" y="19050"/>
                </a:lnTo>
                <a:close/>
              </a:path>
              <a:path w="8983980" h="1044575">
                <a:moveTo>
                  <a:pt x="1403350" y="6350"/>
                </a:moveTo>
                <a:lnTo>
                  <a:pt x="1346200" y="6350"/>
                </a:lnTo>
                <a:lnTo>
                  <a:pt x="1346200" y="0"/>
                </a:lnTo>
                <a:lnTo>
                  <a:pt x="1403350" y="0"/>
                </a:lnTo>
                <a:lnTo>
                  <a:pt x="1403350" y="6350"/>
                </a:lnTo>
                <a:close/>
              </a:path>
              <a:path w="8983980" h="1044575">
                <a:moveTo>
                  <a:pt x="1403350" y="19050"/>
                </a:moveTo>
                <a:lnTo>
                  <a:pt x="1346200" y="19050"/>
                </a:lnTo>
                <a:lnTo>
                  <a:pt x="1346200" y="12700"/>
                </a:lnTo>
                <a:lnTo>
                  <a:pt x="1403350" y="12700"/>
                </a:lnTo>
                <a:lnTo>
                  <a:pt x="1403350" y="19050"/>
                </a:lnTo>
                <a:close/>
              </a:path>
              <a:path w="8983980" h="1044575">
                <a:moveTo>
                  <a:pt x="1479550" y="6350"/>
                </a:moveTo>
                <a:lnTo>
                  <a:pt x="1422400" y="6350"/>
                </a:lnTo>
                <a:lnTo>
                  <a:pt x="1422400" y="0"/>
                </a:lnTo>
                <a:lnTo>
                  <a:pt x="1479550" y="0"/>
                </a:lnTo>
                <a:lnTo>
                  <a:pt x="1479550" y="6350"/>
                </a:lnTo>
                <a:close/>
              </a:path>
              <a:path w="8983980" h="1044575">
                <a:moveTo>
                  <a:pt x="1479550" y="19050"/>
                </a:moveTo>
                <a:lnTo>
                  <a:pt x="1422400" y="19050"/>
                </a:lnTo>
                <a:lnTo>
                  <a:pt x="1422400" y="12700"/>
                </a:lnTo>
                <a:lnTo>
                  <a:pt x="1479550" y="12700"/>
                </a:lnTo>
                <a:lnTo>
                  <a:pt x="1479550" y="19050"/>
                </a:lnTo>
                <a:close/>
              </a:path>
              <a:path w="8983980" h="1044575">
                <a:moveTo>
                  <a:pt x="1555750" y="6350"/>
                </a:moveTo>
                <a:lnTo>
                  <a:pt x="1498600" y="6350"/>
                </a:lnTo>
                <a:lnTo>
                  <a:pt x="1498600" y="0"/>
                </a:lnTo>
                <a:lnTo>
                  <a:pt x="1555750" y="0"/>
                </a:lnTo>
                <a:lnTo>
                  <a:pt x="1555750" y="6350"/>
                </a:lnTo>
                <a:close/>
              </a:path>
              <a:path w="8983980" h="1044575">
                <a:moveTo>
                  <a:pt x="1555750" y="19050"/>
                </a:moveTo>
                <a:lnTo>
                  <a:pt x="1498600" y="19050"/>
                </a:lnTo>
                <a:lnTo>
                  <a:pt x="1498600" y="12700"/>
                </a:lnTo>
                <a:lnTo>
                  <a:pt x="1555750" y="12700"/>
                </a:lnTo>
                <a:lnTo>
                  <a:pt x="1555750" y="19050"/>
                </a:lnTo>
                <a:close/>
              </a:path>
              <a:path w="8983980" h="1044575">
                <a:moveTo>
                  <a:pt x="1631950" y="6350"/>
                </a:moveTo>
                <a:lnTo>
                  <a:pt x="1574800" y="6350"/>
                </a:lnTo>
                <a:lnTo>
                  <a:pt x="1574800" y="0"/>
                </a:lnTo>
                <a:lnTo>
                  <a:pt x="1631950" y="0"/>
                </a:lnTo>
                <a:lnTo>
                  <a:pt x="1631950" y="6350"/>
                </a:lnTo>
                <a:close/>
              </a:path>
              <a:path w="8983980" h="1044575">
                <a:moveTo>
                  <a:pt x="1631950" y="19050"/>
                </a:moveTo>
                <a:lnTo>
                  <a:pt x="1574800" y="19050"/>
                </a:lnTo>
                <a:lnTo>
                  <a:pt x="1574800" y="12700"/>
                </a:lnTo>
                <a:lnTo>
                  <a:pt x="1631950" y="12700"/>
                </a:lnTo>
                <a:lnTo>
                  <a:pt x="1631950" y="19050"/>
                </a:lnTo>
                <a:close/>
              </a:path>
              <a:path w="8983980" h="1044575">
                <a:moveTo>
                  <a:pt x="1708150" y="6350"/>
                </a:moveTo>
                <a:lnTo>
                  <a:pt x="1651000" y="6350"/>
                </a:lnTo>
                <a:lnTo>
                  <a:pt x="1651000" y="0"/>
                </a:lnTo>
                <a:lnTo>
                  <a:pt x="1708150" y="0"/>
                </a:lnTo>
                <a:lnTo>
                  <a:pt x="1708150" y="6350"/>
                </a:lnTo>
                <a:close/>
              </a:path>
              <a:path w="8983980" h="1044575">
                <a:moveTo>
                  <a:pt x="1708150" y="19050"/>
                </a:moveTo>
                <a:lnTo>
                  <a:pt x="1651000" y="19050"/>
                </a:lnTo>
                <a:lnTo>
                  <a:pt x="1651000" y="12700"/>
                </a:lnTo>
                <a:lnTo>
                  <a:pt x="1708150" y="12700"/>
                </a:lnTo>
                <a:lnTo>
                  <a:pt x="1708150" y="19050"/>
                </a:lnTo>
                <a:close/>
              </a:path>
              <a:path w="8983980" h="1044575">
                <a:moveTo>
                  <a:pt x="1784350" y="6350"/>
                </a:moveTo>
                <a:lnTo>
                  <a:pt x="1727200" y="6350"/>
                </a:lnTo>
                <a:lnTo>
                  <a:pt x="1727200" y="0"/>
                </a:lnTo>
                <a:lnTo>
                  <a:pt x="1784350" y="0"/>
                </a:lnTo>
                <a:lnTo>
                  <a:pt x="1784350" y="6350"/>
                </a:lnTo>
                <a:close/>
              </a:path>
              <a:path w="8983980" h="1044575">
                <a:moveTo>
                  <a:pt x="1784350" y="19050"/>
                </a:moveTo>
                <a:lnTo>
                  <a:pt x="1727200" y="19050"/>
                </a:lnTo>
                <a:lnTo>
                  <a:pt x="1727200" y="12700"/>
                </a:lnTo>
                <a:lnTo>
                  <a:pt x="1784350" y="12700"/>
                </a:lnTo>
                <a:lnTo>
                  <a:pt x="1784350" y="19050"/>
                </a:lnTo>
                <a:close/>
              </a:path>
              <a:path w="8983980" h="1044575">
                <a:moveTo>
                  <a:pt x="1860550" y="6350"/>
                </a:moveTo>
                <a:lnTo>
                  <a:pt x="1803400" y="6350"/>
                </a:lnTo>
                <a:lnTo>
                  <a:pt x="1803400" y="0"/>
                </a:lnTo>
                <a:lnTo>
                  <a:pt x="1860550" y="0"/>
                </a:lnTo>
                <a:lnTo>
                  <a:pt x="1860550" y="6350"/>
                </a:lnTo>
                <a:close/>
              </a:path>
              <a:path w="8983980" h="1044575">
                <a:moveTo>
                  <a:pt x="1860550" y="19050"/>
                </a:moveTo>
                <a:lnTo>
                  <a:pt x="1803400" y="19050"/>
                </a:lnTo>
                <a:lnTo>
                  <a:pt x="1803400" y="12700"/>
                </a:lnTo>
                <a:lnTo>
                  <a:pt x="1860550" y="12700"/>
                </a:lnTo>
                <a:lnTo>
                  <a:pt x="1860550" y="19050"/>
                </a:lnTo>
                <a:close/>
              </a:path>
              <a:path w="8983980" h="1044575">
                <a:moveTo>
                  <a:pt x="1936750" y="6350"/>
                </a:moveTo>
                <a:lnTo>
                  <a:pt x="1879600" y="6350"/>
                </a:lnTo>
                <a:lnTo>
                  <a:pt x="1879600" y="0"/>
                </a:lnTo>
                <a:lnTo>
                  <a:pt x="1936750" y="0"/>
                </a:lnTo>
                <a:lnTo>
                  <a:pt x="1936750" y="6350"/>
                </a:lnTo>
                <a:close/>
              </a:path>
              <a:path w="8983980" h="1044575">
                <a:moveTo>
                  <a:pt x="1936750" y="19050"/>
                </a:moveTo>
                <a:lnTo>
                  <a:pt x="1879600" y="19050"/>
                </a:lnTo>
                <a:lnTo>
                  <a:pt x="1879600" y="12700"/>
                </a:lnTo>
                <a:lnTo>
                  <a:pt x="1936750" y="12700"/>
                </a:lnTo>
                <a:lnTo>
                  <a:pt x="1936750" y="19050"/>
                </a:lnTo>
                <a:close/>
              </a:path>
              <a:path w="8983980" h="1044575">
                <a:moveTo>
                  <a:pt x="2012950" y="6350"/>
                </a:moveTo>
                <a:lnTo>
                  <a:pt x="1955800" y="6350"/>
                </a:lnTo>
                <a:lnTo>
                  <a:pt x="1955800" y="0"/>
                </a:lnTo>
                <a:lnTo>
                  <a:pt x="2012950" y="0"/>
                </a:lnTo>
                <a:lnTo>
                  <a:pt x="2012950" y="6350"/>
                </a:lnTo>
                <a:close/>
              </a:path>
              <a:path w="8983980" h="1044575">
                <a:moveTo>
                  <a:pt x="2012950" y="19050"/>
                </a:moveTo>
                <a:lnTo>
                  <a:pt x="1955800" y="19050"/>
                </a:lnTo>
                <a:lnTo>
                  <a:pt x="1955800" y="12700"/>
                </a:lnTo>
                <a:lnTo>
                  <a:pt x="2012950" y="12700"/>
                </a:lnTo>
                <a:lnTo>
                  <a:pt x="2012950" y="19050"/>
                </a:lnTo>
                <a:close/>
              </a:path>
              <a:path w="8983980" h="1044575">
                <a:moveTo>
                  <a:pt x="2089150" y="6350"/>
                </a:moveTo>
                <a:lnTo>
                  <a:pt x="2032000" y="6350"/>
                </a:lnTo>
                <a:lnTo>
                  <a:pt x="2032000" y="0"/>
                </a:lnTo>
                <a:lnTo>
                  <a:pt x="2089150" y="0"/>
                </a:lnTo>
                <a:lnTo>
                  <a:pt x="2089150" y="6350"/>
                </a:lnTo>
                <a:close/>
              </a:path>
              <a:path w="8983980" h="1044575">
                <a:moveTo>
                  <a:pt x="2089150" y="19050"/>
                </a:moveTo>
                <a:lnTo>
                  <a:pt x="2032000" y="19050"/>
                </a:lnTo>
                <a:lnTo>
                  <a:pt x="2032000" y="12700"/>
                </a:lnTo>
                <a:lnTo>
                  <a:pt x="2089150" y="12700"/>
                </a:lnTo>
                <a:lnTo>
                  <a:pt x="2089150" y="19050"/>
                </a:lnTo>
                <a:close/>
              </a:path>
              <a:path w="8983980" h="1044575">
                <a:moveTo>
                  <a:pt x="2165350" y="6350"/>
                </a:moveTo>
                <a:lnTo>
                  <a:pt x="2108200" y="6350"/>
                </a:lnTo>
                <a:lnTo>
                  <a:pt x="2108200" y="0"/>
                </a:lnTo>
                <a:lnTo>
                  <a:pt x="2165350" y="0"/>
                </a:lnTo>
                <a:lnTo>
                  <a:pt x="2165350" y="6350"/>
                </a:lnTo>
                <a:close/>
              </a:path>
              <a:path w="8983980" h="1044575">
                <a:moveTo>
                  <a:pt x="2165350" y="19050"/>
                </a:moveTo>
                <a:lnTo>
                  <a:pt x="2108200" y="19050"/>
                </a:lnTo>
                <a:lnTo>
                  <a:pt x="2108200" y="12700"/>
                </a:lnTo>
                <a:lnTo>
                  <a:pt x="2165350" y="12700"/>
                </a:lnTo>
                <a:lnTo>
                  <a:pt x="2165350" y="19050"/>
                </a:lnTo>
                <a:close/>
              </a:path>
              <a:path w="8983980" h="1044575">
                <a:moveTo>
                  <a:pt x="2241550" y="6350"/>
                </a:moveTo>
                <a:lnTo>
                  <a:pt x="2184400" y="6350"/>
                </a:lnTo>
                <a:lnTo>
                  <a:pt x="2184400" y="0"/>
                </a:lnTo>
                <a:lnTo>
                  <a:pt x="2241550" y="0"/>
                </a:lnTo>
                <a:lnTo>
                  <a:pt x="2241550" y="6350"/>
                </a:lnTo>
                <a:close/>
              </a:path>
              <a:path w="8983980" h="1044575">
                <a:moveTo>
                  <a:pt x="2241550" y="19050"/>
                </a:moveTo>
                <a:lnTo>
                  <a:pt x="2184400" y="19050"/>
                </a:lnTo>
                <a:lnTo>
                  <a:pt x="2184400" y="12700"/>
                </a:lnTo>
                <a:lnTo>
                  <a:pt x="2241550" y="12700"/>
                </a:lnTo>
                <a:lnTo>
                  <a:pt x="2241550" y="19050"/>
                </a:lnTo>
                <a:close/>
              </a:path>
              <a:path w="8983980" h="1044575">
                <a:moveTo>
                  <a:pt x="2317750" y="6350"/>
                </a:moveTo>
                <a:lnTo>
                  <a:pt x="2260600" y="6350"/>
                </a:lnTo>
                <a:lnTo>
                  <a:pt x="2260600" y="0"/>
                </a:lnTo>
                <a:lnTo>
                  <a:pt x="2317750" y="0"/>
                </a:lnTo>
                <a:lnTo>
                  <a:pt x="2317750" y="6350"/>
                </a:lnTo>
                <a:close/>
              </a:path>
              <a:path w="8983980" h="1044575">
                <a:moveTo>
                  <a:pt x="2317750" y="19050"/>
                </a:moveTo>
                <a:lnTo>
                  <a:pt x="2260600" y="19050"/>
                </a:lnTo>
                <a:lnTo>
                  <a:pt x="2260600" y="12700"/>
                </a:lnTo>
                <a:lnTo>
                  <a:pt x="2317750" y="12700"/>
                </a:lnTo>
                <a:lnTo>
                  <a:pt x="2317750" y="19050"/>
                </a:lnTo>
                <a:close/>
              </a:path>
              <a:path w="8983980" h="1044575">
                <a:moveTo>
                  <a:pt x="2393950" y="6350"/>
                </a:moveTo>
                <a:lnTo>
                  <a:pt x="2336800" y="6350"/>
                </a:lnTo>
                <a:lnTo>
                  <a:pt x="2336800" y="0"/>
                </a:lnTo>
                <a:lnTo>
                  <a:pt x="2393950" y="0"/>
                </a:lnTo>
                <a:lnTo>
                  <a:pt x="2393950" y="6350"/>
                </a:lnTo>
                <a:close/>
              </a:path>
              <a:path w="8983980" h="1044575">
                <a:moveTo>
                  <a:pt x="2393950" y="19050"/>
                </a:moveTo>
                <a:lnTo>
                  <a:pt x="2336800" y="19050"/>
                </a:lnTo>
                <a:lnTo>
                  <a:pt x="2336800" y="12700"/>
                </a:lnTo>
                <a:lnTo>
                  <a:pt x="2393950" y="12700"/>
                </a:lnTo>
                <a:lnTo>
                  <a:pt x="2393950" y="19050"/>
                </a:lnTo>
                <a:close/>
              </a:path>
              <a:path w="8983980" h="1044575">
                <a:moveTo>
                  <a:pt x="2470150" y="6350"/>
                </a:moveTo>
                <a:lnTo>
                  <a:pt x="2413000" y="6350"/>
                </a:lnTo>
                <a:lnTo>
                  <a:pt x="2413000" y="0"/>
                </a:lnTo>
                <a:lnTo>
                  <a:pt x="2470150" y="0"/>
                </a:lnTo>
                <a:lnTo>
                  <a:pt x="2470150" y="6350"/>
                </a:lnTo>
                <a:close/>
              </a:path>
              <a:path w="8983980" h="1044575">
                <a:moveTo>
                  <a:pt x="2470150" y="19050"/>
                </a:moveTo>
                <a:lnTo>
                  <a:pt x="2413000" y="19050"/>
                </a:lnTo>
                <a:lnTo>
                  <a:pt x="2413000" y="12700"/>
                </a:lnTo>
                <a:lnTo>
                  <a:pt x="2470150" y="12700"/>
                </a:lnTo>
                <a:lnTo>
                  <a:pt x="2470150" y="19050"/>
                </a:lnTo>
                <a:close/>
              </a:path>
              <a:path w="8983980" h="1044575">
                <a:moveTo>
                  <a:pt x="2546350" y="6350"/>
                </a:moveTo>
                <a:lnTo>
                  <a:pt x="2489200" y="6350"/>
                </a:lnTo>
                <a:lnTo>
                  <a:pt x="2489200" y="0"/>
                </a:lnTo>
                <a:lnTo>
                  <a:pt x="2546350" y="0"/>
                </a:lnTo>
                <a:lnTo>
                  <a:pt x="2546350" y="6350"/>
                </a:lnTo>
                <a:close/>
              </a:path>
              <a:path w="8983980" h="1044575">
                <a:moveTo>
                  <a:pt x="2546350" y="19050"/>
                </a:moveTo>
                <a:lnTo>
                  <a:pt x="2489200" y="19050"/>
                </a:lnTo>
                <a:lnTo>
                  <a:pt x="2489200" y="12700"/>
                </a:lnTo>
                <a:lnTo>
                  <a:pt x="2546350" y="12700"/>
                </a:lnTo>
                <a:lnTo>
                  <a:pt x="2546350" y="19050"/>
                </a:lnTo>
                <a:close/>
              </a:path>
              <a:path w="8983980" h="1044575">
                <a:moveTo>
                  <a:pt x="2622550" y="6350"/>
                </a:moveTo>
                <a:lnTo>
                  <a:pt x="2565400" y="6350"/>
                </a:lnTo>
                <a:lnTo>
                  <a:pt x="2565400" y="0"/>
                </a:lnTo>
                <a:lnTo>
                  <a:pt x="2622550" y="0"/>
                </a:lnTo>
                <a:lnTo>
                  <a:pt x="2622550" y="6350"/>
                </a:lnTo>
                <a:close/>
              </a:path>
              <a:path w="8983980" h="1044575">
                <a:moveTo>
                  <a:pt x="2622550" y="19050"/>
                </a:moveTo>
                <a:lnTo>
                  <a:pt x="2565400" y="19050"/>
                </a:lnTo>
                <a:lnTo>
                  <a:pt x="2565400" y="12700"/>
                </a:lnTo>
                <a:lnTo>
                  <a:pt x="2622550" y="12700"/>
                </a:lnTo>
                <a:lnTo>
                  <a:pt x="2622550" y="19050"/>
                </a:lnTo>
                <a:close/>
              </a:path>
              <a:path w="8983980" h="1044575">
                <a:moveTo>
                  <a:pt x="2698750" y="6350"/>
                </a:moveTo>
                <a:lnTo>
                  <a:pt x="2641600" y="6350"/>
                </a:lnTo>
                <a:lnTo>
                  <a:pt x="2641600" y="0"/>
                </a:lnTo>
                <a:lnTo>
                  <a:pt x="2698750" y="0"/>
                </a:lnTo>
                <a:lnTo>
                  <a:pt x="2698750" y="6350"/>
                </a:lnTo>
                <a:close/>
              </a:path>
              <a:path w="8983980" h="1044575">
                <a:moveTo>
                  <a:pt x="2698750" y="19050"/>
                </a:moveTo>
                <a:lnTo>
                  <a:pt x="2641600" y="19050"/>
                </a:lnTo>
                <a:lnTo>
                  <a:pt x="2641600" y="12700"/>
                </a:lnTo>
                <a:lnTo>
                  <a:pt x="2698750" y="12700"/>
                </a:lnTo>
                <a:lnTo>
                  <a:pt x="2698750" y="19050"/>
                </a:lnTo>
                <a:close/>
              </a:path>
              <a:path w="8983980" h="1044575">
                <a:moveTo>
                  <a:pt x="2774950" y="6350"/>
                </a:moveTo>
                <a:lnTo>
                  <a:pt x="2717800" y="6350"/>
                </a:lnTo>
                <a:lnTo>
                  <a:pt x="2717800" y="0"/>
                </a:lnTo>
                <a:lnTo>
                  <a:pt x="2774950" y="0"/>
                </a:lnTo>
                <a:lnTo>
                  <a:pt x="2774950" y="6350"/>
                </a:lnTo>
                <a:close/>
              </a:path>
              <a:path w="8983980" h="1044575">
                <a:moveTo>
                  <a:pt x="2774950" y="19050"/>
                </a:moveTo>
                <a:lnTo>
                  <a:pt x="2717800" y="19050"/>
                </a:lnTo>
                <a:lnTo>
                  <a:pt x="2717800" y="12700"/>
                </a:lnTo>
                <a:lnTo>
                  <a:pt x="2774950" y="12700"/>
                </a:lnTo>
                <a:lnTo>
                  <a:pt x="2774950" y="19050"/>
                </a:lnTo>
                <a:close/>
              </a:path>
              <a:path w="8983980" h="1044575">
                <a:moveTo>
                  <a:pt x="2851150" y="6350"/>
                </a:moveTo>
                <a:lnTo>
                  <a:pt x="2794000" y="6350"/>
                </a:lnTo>
                <a:lnTo>
                  <a:pt x="2794000" y="0"/>
                </a:lnTo>
                <a:lnTo>
                  <a:pt x="2851150" y="0"/>
                </a:lnTo>
                <a:lnTo>
                  <a:pt x="2851150" y="6350"/>
                </a:lnTo>
                <a:close/>
              </a:path>
              <a:path w="8983980" h="1044575">
                <a:moveTo>
                  <a:pt x="2851150" y="19050"/>
                </a:moveTo>
                <a:lnTo>
                  <a:pt x="2794000" y="19050"/>
                </a:lnTo>
                <a:lnTo>
                  <a:pt x="2794000" y="12700"/>
                </a:lnTo>
                <a:lnTo>
                  <a:pt x="2851150" y="12700"/>
                </a:lnTo>
                <a:lnTo>
                  <a:pt x="2851150" y="19050"/>
                </a:lnTo>
                <a:close/>
              </a:path>
              <a:path w="8983980" h="1044575">
                <a:moveTo>
                  <a:pt x="2927350" y="6350"/>
                </a:moveTo>
                <a:lnTo>
                  <a:pt x="2870200" y="6350"/>
                </a:lnTo>
                <a:lnTo>
                  <a:pt x="2870200" y="0"/>
                </a:lnTo>
                <a:lnTo>
                  <a:pt x="2927350" y="0"/>
                </a:lnTo>
                <a:lnTo>
                  <a:pt x="2927350" y="6350"/>
                </a:lnTo>
                <a:close/>
              </a:path>
              <a:path w="8983980" h="1044575">
                <a:moveTo>
                  <a:pt x="2927350" y="19050"/>
                </a:moveTo>
                <a:lnTo>
                  <a:pt x="2870200" y="19050"/>
                </a:lnTo>
                <a:lnTo>
                  <a:pt x="2870200" y="12700"/>
                </a:lnTo>
                <a:lnTo>
                  <a:pt x="2927350" y="12700"/>
                </a:lnTo>
                <a:lnTo>
                  <a:pt x="2927350" y="19050"/>
                </a:lnTo>
                <a:close/>
              </a:path>
              <a:path w="8983980" h="1044575">
                <a:moveTo>
                  <a:pt x="3003550" y="6350"/>
                </a:moveTo>
                <a:lnTo>
                  <a:pt x="2946400" y="6350"/>
                </a:lnTo>
                <a:lnTo>
                  <a:pt x="2946400" y="0"/>
                </a:lnTo>
                <a:lnTo>
                  <a:pt x="3003550" y="0"/>
                </a:lnTo>
                <a:lnTo>
                  <a:pt x="3003550" y="6350"/>
                </a:lnTo>
                <a:close/>
              </a:path>
              <a:path w="8983980" h="1044575">
                <a:moveTo>
                  <a:pt x="3003550" y="19050"/>
                </a:moveTo>
                <a:lnTo>
                  <a:pt x="2946400" y="19050"/>
                </a:lnTo>
                <a:lnTo>
                  <a:pt x="2946400" y="12700"/>
                </a:lnTo>
                <a:lnTo>
                  <a:pt x="3003550" y="12700"/>
                </a:lnTo>
                <a:lnTo>
                  <a:pt x="3003550" y="19050"/>
                </a:lnTo>
                <a:close/>
              </a:path>
              <a:path w="8983980" h="1044575">
                <a:moveTo>
                  <a:pt x="3079750" y="6350"/>
                </a:moveTo>
                <a:lnTo>
                  <a:pt x="3022600" y="6350"/>
                </a:lnTo>
                <a:lnTo>
                  <a:pt x="3022600" y="0"/>
                </a:lnTo>
                <a:lnTo>
                  <a:pt x="3079750" y="0"/>
                </a:lnTo>
                <a:lnTo>
                  <a:pt x="3079750" y="6350"/>
                </a:lnTo>
                <a:close/>
              </a:path>
              <a:path w="8983980" h="1044575">
                <a:moveTo>
                  <a:pt x="3079750" y="19050"/>
                </a:moveTo>
                <a:lnTo>
                  <a:pt x="3022600" y="19050"/>
                </a:lnTo>
                <a:lnTo>
                  <a:pt x="3022600" y="12700"/>
                </a:lnTo>
                <a:lnTo>
                  <a:pt x="3079750" y="12700"/>
                </a:lnTo>
                <a:lnTo>
                  <a:pt x="3079750" y="19050"/>
                </a:lnTo>
                <a:close/>
              </a:path>
              <a:path w="8983980" h="1044575">
                <a:moveTo>
                  <a:pt x="3155950" y="6350"/>
                </a:moveTo>
                <a:lnTo>
                  <a:pt x="3098800" y="6350"/>
                </a:lnTo>
                <a:lnTo>
                  <a:pt x="3098800" y="0"/>
                </a:lnTo>
                <a:lnTo>
                  <a:pt x="3155950" y="0"/>
                </a:lnTo>
                <a:lnTo>
                  <a:pt x="3155950" y="6350"/>
                </a:lnTo>
                <a:close/>
              </a:path>
              <a:path w="8983980" h="1044575">
                <a:moveTo>
                  <a:pt x="3155950" y="19050"/>
                </a:moveTo>
                <a:lnTo>
                  <a:pt x="3098800" y="19050"/>
                </a:lnTo>
                <a:lnTo>
                  <a:pt x="3098800" y="12700"/>
                </a:lnTo>
                <a:lnTo>
                  <a:pt x="3155950" y="12700"/>
                </a:lnTo>
                <a:lnTo>
                  <a:pt x="3155950" y="19050"/>
                </a:lnTo>
                <a:close/>
              </a:path>
              <a:path w="8983980" h="1044575">
                <a:moveTo>
                  <a:pt x="3232150" y="6350"/>
                </a:moveTo>
                <a:lnTo>
                  <a:pt x="3175000" y="6350"/>
                </a:lnTo>
                <a:lnTo>
                  <a:pt x="3175000" y="0"/>
                </a:lnTo>
                <a:lnTo>
                  <a:pt x="3232150" y="0"/>
                </a:lnTo>
                <a:lnTo>
                  <a:pt x="3232150" y="6350"/>
                </a:lnTo>
                <a:close/>
              </a:path>
              <a:path w="8983980" h="1044575">
                <a:moveTo>
                  <a:pt x="3232150" y="19050"/>
                </a:moveTo>
                <a:lnTo>
                  <a:pt x="3175000" y="19050"/>
                </a:lnTo>
                <a:lnTo>
                  <a:pt x="3175000" y="12700"/>
                </a:lnTo>
                <a:lnTo>
                  <a:pt x="3232150" y="12700"/>
                </a:lnTo>
                <a:lnTo>
                  <a:pt x="3232150" y="19050"/>
                </a:lnTo>
                <a:close/>
              </a:path>
              <a:path w="8983980" h="1044575">
                <a:moveTo>
                  <a:pt x="3308350" y="6350"/>
                </a:moveTo>
                <a:lnTo>
                  <a:pt x="3251200" y="6350"/>
                </a:lnTo>
                <a:lnTo>
                  <a:pt x="3251200" y="0"/>
                </a:lnTo>
                <a:lnTo>
                  <a:pt x="3308350" y="0"/>
                </a:lnTo>
                <a:lnTo>
                  <a:pt x="3308350" y="6350"/>
                </a:lnTo>
                <a:close/>
              </a:path>
              <a:path w="8983980" h="1044575">
                <a:moveTo>
                  <a:pt x="3308350" y="19050"/>
                </a:moveTo>
                <a:lnTo>
                  <a:pt x="3251200" y="19050"/>
                </a:lnTo>
                <a:lnTo>
                  <a:pt x="3251200" y="12700"/>
                </a:lnTo>
                <a:lnTo>
                  <a:pt x="3308350" y="12700"/>
                </a:lnTo>
                <a:lnTo>
                  <a:pt x="3308350" y="19050"/>
                </a:lnTo>
                <a:close/>
              </a:path>
              <a:path w="8983980" h="1044575">
                <a:moveTo>
                  <a:pt x="3384550" y="6350"/>
                </a:moveTo>
                <a:lnTo>
                  <a:pt x="3327400" y="6350"/>
                </a:lnTo>
                <a:lnTo>
                  <a:pt x="3327400" y="0"/>
                </a:lnTo>
                <a:lnTo>
                  <a:pt x="3384550" y="0"/>
                </a:lnTo>
                <a:lnTo>
                  <a:pt x="3384550" y="6350"/>
                </a:lnTo>
                <a:close/>
              </a:path>
              <a:path w="8983980" h="1044575">
                <a:moveTo>
                  <a:pt x="3384550" y="19050"/>
                </a:moveTo>
                <a:lnTo>
                  <a:pt x="3327400" y="19050"/>
                </a:lnTo>
                <a:lnTo>
                  <a:pt x="3327400" y="12700"/>
                </a:lnTo>
                <a:lnTo>
                  <a:pt x="3384550" y="12700"/>
                </a:lnTo>
                <a:lnTo>
                  <a:pt x="3384550" y="19050"/>
                </a:lnTo>
                <a:close/>
              </a:path>
              <a:path w="8983980" h="1044575">
                <a:moveTo>
                  <a:pt x="3460750" y="6350"/>
                </a:moveTo>
                <a:lnTo>
                  <a:pt x="3403600" y="6350"/>
                </a:lnTo>
                <a:lnTo>
                  <a:pt x="3403600" y="0"/>
                </a:lnTo>
                <a:lnTo>
                  <a:pt x="3460750" y="0"/>
                </a:lnTo>
                <a:lnTo>
                  <a:pt x="3460750" y="6350"/>
                </a:lnTo>
                <a:close/>
              </a:path>
              <a:path w="8983980" h="1044575">
                <a:moveTo>
                  <a:pt x="3460750" y="19050"/>
                </a:moveTo>
                <a:lnTo>
                  <a:pt x="3403600" y="19050"/>
                </a:lnTo>
                <a:lnTo>
                  <a:pt x="3403600" y="12700"/>
                </a:lnTo>
                <a:lnTo>
                  <a:pt x="3460750" y="12700"/>
                </a:lnTo>
                <a:lnTo>
                  <a:pt x="3460750" y="19050"/>
                </a:lnTo>
                <a:close/>
              </a:path>
              <a:path w="8983980" h="1044575">
                <a:moveTo>
                  <a:pt x="3536950" y="6350"/>
                </a:moveTo>
                <a:lnTo>
                  <a:pt x="3479800" y="6350"/>
                </a:lnTo>
                <a:lnTo>
                  <a:pt x="3479800" y="0"/>
                </a:lnTo>
                <a:lnTo>
                  <a:pt x="3536950" y="0"/>
                </a:lnTo>
                <a:lnTo>
                  <a:pt x="3536950" y="6350"/>
                </a:lnTo>
                <a:close/>
              </a:path>
              <a:path w="8983980" h="1044575">
                <a:moveTo>
                  <a:pt x="3536950" y="19050"/>
                </a:moveTo>
                <a:lnTo>
                  <a:pt x="3479800" y="19050"/>
                </a:lnTo>
                <a:lnTo>
                  <a:pt x="3479800" y="12700"/>
                </a:lnTo>
                <a:lnTo>
                  <a:pt x="3536950" y="12700"/>
                </a:lnTo>
                <a:lnTo>
                  <a:pt x="3536950" y="19050"/>
                </a:lnTo>
                <a:close/>
              </a:path>
              <a:path w="8983980" h="1044575">
                <a:moveTo>
                  <a:pt x="3613150" y="6350"/>
                </a:moveTo>
                <a:lnTo>
                  <a:pt x="3556000" y="6350"/>
                </a:lnTo>
                <a:lnTo>
                  <a:pt x="3556000" y="0"/>
                </a:lnTo>
                <a:lnTo>
                  <a:pt x="3613150" y="0"/>
                </a:lnTo>
                <a:lnTo>
                  <a:pt x="3613150" y="6350"/>
                </a:lnTo>
                <a:close/>
              </a:path>
              <a:path w="8983980" h="1044575">
                <a:moveTo>
                  <a:pt x="3613150" y="19050"/>
                </a:moveTo>
                <a:lnTo>
                  <a:pt x="3556000" y="19050"/>
                </a:lnTo>
                <a:lnTo>
                  <a:pt x="3556000" y="12700"/>
                </a:lnTo>
                <a:lnTo>
                  <a:pt x="3613150" y="12700"/>
                </a:lnTo>
                <a:lnTo>
                  <a:pt x="3613150" y="19050"/>
                </a:lnTo>
                <a:close/>
              </a:path>
              <a:path w="8983980" h="1044575">
                <a:moveTo>
                  <a:pt x="3689350" y="6350"/>
                </a:moveTo>
                <a:lnTo>
                  <a:pt x="3632200" y="6350"/>
                </a:lnTo>
                <a:lnTo>
                  <a:pt x="3632200" y="0"/>
                </a:lnTo>
                <a:lnTo>
                  <a:pt x="3689350" y="0"/>
                </a:lnTo>
                <a:lnTo>
                  <a:pt x="3689350" y="6350"/>
                </a:lnTo>
                <a:close/>
              </a:path>
              <a:path w="8983980" h="1044575">
                <a:moveTo>
                  <a:pt x="3689350" y="19050"/>
                </a:moveTo>
                <a:lnTo>
                  <a:pt x="3632200" y="19050"/>
                </a:lnTo>
                <a:lnTo>
                  <a:pt x="3632200" y="12700"/>
                </a:lnTo>
                <a:lnTo>
                  <a:pt x="3689350" y="12700"/>
                </a:lnTo>
                <a:lnTo>
                  <a:pt x="3689350" y="19050"/>
                </a:lnTo>
                <a:close/>
              </a:path>
              <a:path w="8983980" h="1044575">
                <a:moveTo>
                  <a:pt x="3765550" y="6350"/>
                </a:moveTo>
                <a:lnTo>
                  <a:pt x="3708400" y="6350"/>
                </a:lnTo>
                <a:lnTo>
                  <a:pt x="3708400" y="0"/>
                </a:lnTo>
                <a:lnTo>
                  <a:pt x="3765550" y="0"/>
                </a:lnTo>
                <a:lnTo>
                  <a:pt x="3765550" y="6350"/>
                </a:lnTo>
                <a:close/>
              </a:path>
              <a:path w="8983980" h="1044575">
                <a:moveTo>
                  <a:pt x="3765550" y="19050"/>
                </a:moveTo>
                <a:lnTo>
                  <a:pt x="3708400" y="19050"/>
                </a:lnTo>
                <a:lnTo>
                  <a:pt x="3708400" y="12700"/>
                </a:lnTo>
                <a:lnTo>
                  <a:pt x="3765550" y="12700"/>
                </a:lnTo>
                <a:lnTo>
                  <a:pt x="3765550" y="19050"/>
                </a:lnTo>
                <a:close/>
              </a:path>
              <a:path w="8983980" h="1044575">
                <a:moveTo>
                  <a:pt x="3841750" y="6350"/>
                </a:moveTo>
                <a:lnTo>
                  <a:pt x="3784600" y="6350"/>
                </a:lnTo>
                <a:lnTo>
                  <a:pt x="3784600" y="0"/>
                </a:lnTo>
                <a:lnTo>
                  <a:pt x="3841750" y="0"/>
                </a:lnTo>
                <a:lnTo>
                  <a:pt x="3841750" y="6350"/>
                </a:lnTo>
                <a:close/>
              </a:path>
              <a:path w="8983980" h="1044575">
                <a:moveTo>
                  <a:pt x="3841750" y="19050"/>
                </a:moveTo>
                <a:lnTo>
                  <a:pt x="3784600" y="19050"/>
                </a:lnTo>
                <a:lnTo>
                  <a:pt x="3784600" y="12700"/>
                </a:lnTo>
                <a:lnTo>
                  <a:pt x="3841750" y="12700"/>
                </a:lnTo>
                <a:lnTo>
                  <a:pt x="3841750" y="19050"/>
                </a:lnTo>
                <a:close/>
              </a:path>
              <a:path w="8983980" h="1044575">
                <a:moveTo>
                  <a:pt x="3917950" y="6350"/>
                </a:moveTo>
                <a:lnTo>
                  <a:pt x="3860800" y="6350"/>
                </a:lnTo>
                <a:lnTo>
                  <a:pt x="3860800" y="0"/>
                </a:lnTo>
                <a:lnTo>
                  <a:pt x="3917950" y="0"/>
                </a:lnTo>
                <a:lnTo>
                  <a:pt x="3917950" y="6350"/>
                </a:lnTo>
                <a:close/>
              </a:path>
              <a:path w="8983980" h="1044575">
                <a:moveTo>
                  <a:pt x="3917950" y="19050"/>
                </a:moveTo>
                <a:lnTo>
                  <a:pt x="3860800" y="19050"/>
                </a:lnTo>
                <a:lnTo>
                  <a:pt x="3860800" y="12700"/>
                </a:lnTo>
                <a:lnTo>
                  <a:pt x="3917950" y="12700"/>
                </a:lnTo>
                <a:lnTo>
                  <a:pt x="3917950" y="19050"/>
                </a:lnTo>
                <a:close/>
              </a:path>
              <a:path w="8983980" h="1044575">
                <a:moveTo>
                  <a:pt x="3994150" y="6350"/>
                </a:moveTo>
                <a:lnTo>
                  <a:pt x="3937000" y="6350"/>
                </a:lnTo>
                <a:lnTo>
                  <a:pt x="3937000" y="0"/>
                </a:lnTo>
                <a:lnTo>
                  <a:pt x="3994150" y="0"/>
                </a:lnTo>
                <a:lnTo>
                  <a:pt x="3994150" y="6350"/>
                </a:lnTo>
                <a:close/>
              </a:path>
              <a:path w="8983980" h="1044575">
                <a:moveTo>
                  <a:pt x="3994150" y="19050"/>
                </a:moveTo>
                <a:lnTo>
                  <a:pt x="3937000" y="19050"/>
                </a:lnTo>
                <a:lnTo>
                  <a:pt x="3937000" y="12700"/>
                </a:lnTo>
                <a:lnTo>
                  <a:pt x="3994150" y="12700"/>
                </a:lnTo>
                <a:lnTo>
                  <a:pt x="3994150" y="19050"/>
                </a:lnTo>
                <a:close/>
              </a:path>
              <a:path w="8983980" h="1044575">
                <a:moveTo>
                  <a:pt x="4070350" y="6350"/>
                </a:moveTo>
                <a:lnTo>
                  <a:pt x="4013200" y="6350"/>
                </a:lnTo>
                <a:lnTo>
                  <a:pt x="4013200" y="0"/>
                </a:lnTo>
                <a:lnTo>
                  <a:pt x="4070350" y="0"/>
                </a:lnTo>
                <a:lnTo>
                  <a:pt x="4070350" y="6350"/>
                </a:lnTo>
                <a:close/>
              </a:path>
              <a:path w="8983980" h="1044575">
                <a:moveTo>
                  <a:pt x="4070350" y="19050"/>
                </a:moveTo>
                <a:lnTo>
                  <a:pt x="4013200" y="19050"/>
                </a:lnTo>
                <a:lnTo>
                  <a:pt x="4013200" y="12700"/>
                </a:lnTo>
                <a:lnTo>
                  <a:pt x="4070350" y="12700"/>
                </a:lnTo>
                <a:lnTo>
                  <a:pt x="4070350" y="19050"/>
                </a:lnTo>
                <a:close/>
              </a:path>
              <a:path w="8983980" h="1044575">
                <a:moveTo>
                  <a:pt x="4146550" y="6350"/>
                </a:moveTo>
                <a:lnTo>
                  <a:pt x="4089400" y="6350"/>
                </a:lnTo>
                <a:lnTo>
                  <a:pt x="4089400" y="0"/>
                </a:lnTo>
                <a:lnTo>
                  <a:pt x="4146550" y="0"/>
                </a:lnTo>
                <a:lnTo>
                  <a:pt x="4146550" y="6350"/>
                </a:lnTo>
                <a:close/>
              </a:path>
              <a:path w="8983980" h="1044575">
                <a:moveTo>
                  <a:pt x="4146550" y="19050"/>
                </a:moveTo>
                <a:lnTo>
                  <a:pt x="4089400" y="19050"/>
                </a:lnTo>
                <a:lnTo>
                  <a:pt x="4089400" y="12700"/>
                </a:lnTo>
                <a:lnTo>
                  <a:pt x="4146550" y="12700"/>
                </a:lnTo>
                <a:lnTo>
                  <a:pt x="4146550" y="19050"/>
                </a:lnTo>
                <a:close/>
              </a:path>
              <a:path w="8983980" h="1044575">
                <a:moveTo>
                  <a:pt x="4222750" y="6350"/>
                </a:moveTo>
                <a:lnTo>
                  <a:pt x="4165600" y="6350"/>
                </a:lnTo>
                <a:lnTo>
                  <a:pt x="4165600" y="0"/>
                </a:lnTo>
                <a:lnTo>
                  <a:pt x="4222750" y="0"/>
                </a:lnTo>
                <a:lnTo>
                  <a:pt x="4222750" y="6350"/>
                </a:lnTo>
                <a:close/>
              </a:path>
              <a:path w="8983980" h="1044575">
                <a:moveTo>
                  <a:pt x="4222750" y="19050"/>
                </a:moveTo>
                <a:lnTo>
                  <a:pt x="4165600" y="19050"/>
                </a:lnTo>
                <a:lnTo>
                  <a:pt x="4165600" y="12700"/>
                </a:lnTo>
                <a:lnTo>
                  <a:pt x="4222750" y="12700"/>
                </a:lnTo>
                <a:lnTo>
                  <a:pt x="4222750" y="19050"/>
                </a:lnTo>
                <a:close/>
              </a:path>
              <a:path w="8983980" h="1044575">
                <a:moveTo>
                  <a:pt x="4298950" y="6350"/>
                </a:moveTo>
                <a:lnTo>
                  <a:pt x="4241800" y="6350"/>
                </a:lnTo>
                <a:lnTo>
                  <a:pt x="4241800" y="0"/>
                </a:lnTo>
                <a:lnTo>
                  <a:pt x="4298950" y="0"/>
                </a:lnTo>
                <a:lnTo>
                  <a:pt x="4298950" y="6350"/>
                </a:lnTo>
                <a:close/>
              </a:path>
              <a:path w="8983980" h="1044575">
                <a:moveTo>
                  <a:pt x="4298950" y="19050"/>
                </a:moveTo>
                <a:lnTo>
                  <a:pt x="4241800" y="19050"/>
                </a:lnTo>
                <a:lnTo>
                  <a:pt x="4241800" y="12700"/>
                </a:lnTo>
                <a:lnTo>
                  <a:pt x="4298950" y="12700"/>
                </a:lnTo>
                <a:lnTo>
                  <a:pt x="4298950" y="19050"/>
                </a:lnTo>
                <a:close/>
              </a:path>
              <a:path w="8983980" h="1044575">
                <a:moveTo>
                  <a:pt x="4375150" y="6350"/>
                </a:moveTo>
                <a:lnTo>
                  <a:pt x="4318000" y="6350"/>
                </a:lnTo>
                <a:lnTo>
                  <a:pt x="4318000" y="0"/>
                </a:lnTo>
                <a:lnTo>
                  <a:pt x="4375150" y="0"/>
                </a:lnTo>
                <a:lnTo>
                  <a:pt x="4375150" y="6350"/>
                </a:lnTo>
                <a:close/>
              </a:path>
              <a:path w="8983980" h="1044575">
                <a:moveTo>
                  <a:pt x="4375150" y="19050"/>
                </a:moveTo>
                <a:lnTo>
                  <a:pt x="4318000" y="19050"/>
                </a:lnTo>
                <a:lnTo>
                  <a:pt x="4318000" y="12700"/>
                </a:lnTo>
                <a:lnTo>
                  <a:pt x="4375150" y="12700"/>
                </a:lnTo>
                <a:lnTo>
                  <a:pt x="4375150" y="19050"/>
                </a:lnTo>
                <a:close/>
              </a:path>
              <a:path w="8983980" h="1044575">
                <a:moveTo>
                  <a:pt x="4451350" y="6350"/>
                </a:moveTo>
                <a:lnTo>
                  <a:pt x="4394200" y="6350"/>
                </a:lnTo>
                <a:lnTo>
                  <a:pt x="4394200" y="0"/>
                </a:lnTo>
                <a:lnTo>
                  <a:pt x="4451350" y="0"/>
                </a:lnTo>
                <a:lnTo>
                  <a:pt x="4451350" y="6350"/>
                </a:lnTo>
                <a:close/>
              </a:path>
              <a:path w="8983980" h="1044575">
                <a:moveTo>
                  <a:pt x="4451350" y="19050"/>
                </a:moveTo>
                <a:lnTo>
                  <a:pt x="4394200" y="19050"/>
                </a:lnTo>
                <a:lnTo>
                  <a:pt x="4394200" y="12700"/>
                </a:lnTo>
                <a:lnTo>
                  <a:pt x="4451350" y="12700"/>
                </a:lnTo>
                <a:lnTo>
                  <a:pt x="4451350" y="19050"/>
                </a:lnTo>
                <a:close/>
              </a:path>
              <a:path w="8983980" h="1044575">
                <a:moveTo>
                  <a:pt x="4527550" y="6350"/>
                </a:moveTo>
                <a:lnTo>
                  <a:pt x="4470400" y="6350"/>
                </a:lnTo>
                <a:lnTo>
                  <a:pt x="4470400" y="0"/>
                </a:lnTo>
                <a:lnTo>
                  <a:pt x="4527550" y="0"/>
                </a:lnTo>
                <a:lnTo>
                  <a:pt x="4527550" y="6350"/>
                </a:lnTo>
                <a:close/>
              </a:path>
              <a:path w="8983980" h="1044575">
                <a:moveTo>
                  <a:pt x="4527550" y="19050"/>
                </a:moveTo>
                <a:lnTo>
                  <a:pt x="4470400" y="19050"/>
                </a:lnTo>
                <a:lnTo>
                  <a:pt x="4470400" y="12700"/>
                </a:lnTo>
                <a:lnTo>
                  <a:pt x="4527550" y="12700"/>
                </a:lnTo>
                <a:lnTo>
                  <a:pt x="4527550" y="19050"/>
                </a:lnTo>
                <a:close/>
              </a:path>
              <a:path w="8983980" h="1044575">
                <a:moveTo>
                  <a:pt x="4603750" y="6350"/>
                </a:moveTo>
                <a:lnTo>
                  <a:pt x="4546600" y="6350"/>
                </a:lnTo>
                <a:lnTo>
                  <a:pt x="4546600" y="0"/>
                </a:lnTo>
                <a:lnTo>
                  <a:pt x="4603750" y="0"/>
                </a:lnTo>
                <a:lnTo>
                  <a:pt x="4603750" y="6350"/>
                </a:lnTo>
                <a:close/>
              </a:path>
              <a:path w="8983980" h="1044575">
                <a:moveTo>
                  <a:pt x="4603750" y="19050"/>
                </a:moveTo>
                <a:lnTo>
                  <a:pt x="4546600" y="19050"/>
                </a:lnTo>
                <a:lnTo>
                  <a:pt x="4546600" y="12700"/>
                </a:lnTo>
                <a:lnTo>
                  <a:pt x="4603750" y="12700"/>
                </a:lnTo>
                <a:lnTo>
                  <a:pt x="4603750" y="19050"/>
                </a:lnTo>
                <a:close/>
              </a:path>
              <a:path w="8983980" h="1044575">
                <a:moveTo>
                  <a:pt x="4679950" y="6350"/>
                </a:moveTo>
                <a:lnTo>
                  <a:pt x="4622800" y="6350"/>
                </a:lnTo>
                <a:lnTo>
                  <a:pt x="4622800" y="0"/>
                </a:lnTo>
                <a:lnTo>
                  <a:pt x="4679950" y="0"/>
                </a:lnTo>
                <a:lnTo>
                  <a:pt x="4679950" y="6350"/>
                </a:lnTo>
                <a:close/>
              </a:path>
              <a:path w="8983980" h="1044575">
                <a:moveTo>
                  <a:pt x="4679950" y="19050"/>
                </a:moveTo>
                <a:lnTo>
                  <a:pt x="4622800" y="19050"/>
                </a:lnTo>
                <a:lnTo>
                  <a:pt x="4622800" y="12700"/>
                </a:lnTo>
                <a:lnTo>
                  <a:pt x="4679950" y="12700"/>
                </a:lnTo>
                <a:lnTo>
                  <a:pt x="4679950" y="19050"/>
                </a:lnTo>
                <a:close/>
              </a:path>
              <a:path w="8983980" h="1044575">
                <a:moveTo>
                  <a:pt x="4756150" y="6350"/>
                </a:moveTo>
                <a:lnTo>
                  <a:pt x="4699000" y="6350"/>
                </a:lnTo>
                <a:lnTo>
                  <a:pt x="4699000" y="0"/>
                </a:lnTo>
                <a:lnTo>
                  <a:pt x="4756150" y="0"/>
                </a:lnTo>
                <a:lnTo>
                  <a:pt x="4756150" y="6350"/>
                </a:lnTo>
                <a:close/>
              </a:path>
              <a:path w="8983980" h="1044575">
                <a:moveTo>
                  <a:pt x="4756150" y="19050"/>
                </a:moveTo>
                <a:lnTo>
                  <a:pt x="4699000" y="19050"/>
                </a:lnTo>
                <a:lnTo>
                  <a:pt x="4699000" y="12700"/>
                </a:lnTo>
                <a:lnTo>
                  <a:pt x="4756150" y="12700"/>
                </a:lnTo>
                <a:lnTo>
                  <a:pt x="4756150" y="19050"/>
                </a:lnTo>
                <a:close/>
              </a:path>
              <a:path w="8983980" h="1044575">
                <a:moveTo>
                  <a:pt x="4832350" y="6350"/>
                </a:moveTo>
                <a:lnTo>
                  <a:pt x="4775200" y="6350"/>
                </a:lnTo>
                <a:lnTo>
                  <a:pt x="4775200" y="0"/>
                </a:lnTo>
                <a:lnTo>
                  <a:pt x="4832350" y="0"/>
                </a:lnTo>
                <a:lnTo>
                  <a:pt x="4832350" y="6350"/>
                </a:lnTo>
                <a:close/>
              </a:path>
              <a:path w="8983980" h="1044575">
                <a:moveTo>
                  <a:pt x="4832350" y="19050"/>
                </a:moveTo>
                <a:lnTo>
                  <a:pt x="4775200" y="19050"/>
                </a:lnTo>
                <a:lnTo>
                  <a:pt x="4775200" y="12700"/>
                </a:lnTo>
                <a:lnTo>
                  <a:pt x="4832350" y="12700"/>
                </a:lnTo>
                <a:lnTo>
                  <a:pt x="4832350" y="19050"/>
                </a:lnTo>
                <a:close/>
              </a:path>
              <a:path w="8983980" h="1044575">
                <a:moveTo>
                  <a:pt x="4908550" y="6350"/>
                </a:moveTo>
                <a:lnTo>
                  <a:pt x="4851400" y="6350"/>
                </a:lnTo>
                <a:lnTo>
                  <a:pt x="4851400" y="0"/>
                </a:lnTo>
                <a:lnTo>
                  <a:pt x="4908550" y="0"/>
                </a:lnTo>
                <a:lnTo>
                  <a:pt x="4908550" y="6350"/>
                </a:lnTo>
                <a:close/>
              </a:path>
              <a:path w="8983980" h="1044575">
                <a:moveTo>
                  <a:pt x="4908550" y="19050"/>
                </a:moveTo>
                <a:lnTo>
                  <a:pt x="4851400" y="19050"/>
                </a:lnTo>
                <a:lnTo>
                  <a:pt x="4851400" y="12700"/>
                </a:lnTo>
                <a:lnTo>
                  <a:pt x="4908550" y="12700"/>
                </a:lnTo>
                <a:lnTo>
                  <a:pt x="4908550" y="19050"/>
                </a:lnTo>
                <a:close/>
              </a:path>
              <a:path w="8983980" h="1044575">
                <a:moveTo>
                  <a:pt x="4984750" y="6350"/>
                </a:moveTo>
                <a:lnTo>
                  <a:pt x="4927600" y="6350"/>
                </a:lnTo>
                <a:lnTo>
                  <a:pt x="4927600" y="0"/>
                </a:lnTo>
                <a:lnTo>
                  <a:pt x="4984750" y="0"/>
                </a:lnTo>
                <a:lnTo>
                  <a:pt x="4984750" y="6350"/>
                </a:lnTo>
                <a:close/>
              </a:path>
              <a:path w="8983980" h="1044575">
                <a:moveTo>
                  <a:pt x="4984750" y="19050"/>
                </a:moveTo>
                <a:lnTo>
                  <a:pt x="4927600" y="19050"/>
                </a:lnTo>
                <a:lnTo>
                  <a:pt x="4927600" y="12700"/>
                </a:lnTo>
                <a:lnTo>
                  <a:pt x="4984750" y="12700"/>
                </a:lnTo>
                <a:lnTo>
                  <a:pt x="4984750" y="19050"/>
                </a:lnTo>
                <a:close/>
              </a:path>
              <a:path w="8983980" h="1044575">
                <a:moveTo>
                  <a:pt x="5060950" y="6350"/>
                </a:moveTo>
                <a:lnTo>
                  <a:pt x="5003800" y="6350"/>
                </a:lnTo>
                <a:lnTo>
                  <a:pt x="5003800" y="0"/>
                </a:lnTo>
                <a:lnTo>
                  <a:pt x="5060950" y="0"/>
                </a:lnTo>
                <a:lnTo>
                  <a:pt x="5060950" y="6350"/>
                </a:lnTo>
                <a:close/>
              </a:path>
              <a:path w="8983980" h="1044575">
                <a:moveTo>
                  <a:pt x="5060950" y="19050"/>
                </a:moveTo>
                <a:lnTo>
                  <a:pt x="5003800" y="19050"/>
                </a:lnTo>
                <a:lnTo>
                  <a:pt x="5003800" y="12700"/>
                </a:lnTo>
                <a:lnTo>
                  <a:pt x="5060950" y="12700"/>
                </a:lnTo>
                <a:lnTo>
                  <a:pt x="5060950" y="19050"/>
                </a:lnTo>
                <a:close/>
              </a:path>
              <a:path w="8983980" h="1044575">
                <a:moveTo>
                  <a:pt x="5137150" y="6350"/>
                </a:moveTo>
                <a:lnTo>
                  <a:pt x="5080000" y="6350"/>
                </a:lnTo>
                <a:lnTo>
                  <a:pt x="5080000" y="0"/>
                </a:lnTo>
                <a:lnTo>
                  <a:pt x="5137150" y="0"/>
                </a:lnTo>
                <a:lnTo>
                  <a:pt x="5137150" y="6350"/>
                </a:lnTo>
                <a:close/>
              </a:path>
              <a:path w="8983980" h="1044575">
                <a:moveTo>
                  <a:pt x="5137150" y="19050"/>
                </a:moveTo>
                <a:lnTo>
                  <a:pt x="5080000" y="19050"/>
                </a:lnTo>
                <a:lnTo>
                  <a:pt x="5080000" y="12700"/>
                </a:lnTo>
                <a:lnTo>
                  <a:pt x="5137150" y="12700"/>
                </a:lnTo>
                <a:lnTo>
                  <a:pt x="5137150" y="19050"/>
                </a:lnTo>
                <a:close/>
              </a:path>
              <a:path w="8983980" h="1044575">
                <a:moveTo>
                  <a:pt x="5213350" y="6350"/>
                </a:moveTo>
                <a:lnTo>
                  <a:pt x="5156200" y="6350"/>
                </a:lnTo>
                <a:lnTo>
                  <a:pt x="5156200" y="0"/>
                </a:lnTo>
                <a:lnTo>
                  <a:pt x="5213350" y="0"/>
                </a:lnTo>
                <a:lnTo>
                  <a:pt x="5213350" y="6350"/>
                </a:lnTo>
                <a:close/>
              </a:path>
              <a:path w="8983980" h="1044575">
                <a:moveTo>
                  <a:pt x="5213350" y="19050"/>
                </a:moveTo>
                <a:lnTo>
                  <a:pt x="5156200" y="19050"/>
                </a:lnTo>
                <a:lnTo>
                  <a:pt x="5156200" y="12700"/>
                </a:lnTo>
                <a:lnTo>
                  <a:pt x="5213350" y="12700"/>
                </a:lnTo>
                <a:lnTo>
                  <a:pt x="5213350" y="19050"/>
                </a:lnTo>
                <a:close/>
              </a:path>
              <a:path w="8983980" h="1044575">
                <a:moveTo>
                  <a:pt x="5289550" y="6350"/>
                </a:moveTo>
                <a:lnTo>
                  <a:pt x="5232400" y="6350"/>
                </a:lnTo>
                <a:lnTo>
                  <a:pt x="5232400" y="0"/>
                </a:lnTo>
                <a:lnTo>
                  <a:pt x="5289550" y="0"/>
                </a:lnTo>
                <a:lnTo>
                  <a:pt x="5289550" y="6350"/>
                </a:lnTo>
                <a:close/>
              </a:path>
              <a:path w="8983980" h="1044575">
                <a:moveTo>
                  <a:pt x="5289550" y="19050"/>
                </a:moveTo>
                <a:lnTo>
                  <a:pt x="5232400" y="19050"/>
                </a:lnTo>
                <a:lnTo>
                  <a:pt x="5232400" y="12700"/>
                </a:lnTo>
                <a:lnTo>
                  <a:pt x="5289550" y="12700"/>
                </a:lnTo>
                <a:lnTo>
                  <a:pt x="5289550" y="19050"/>
                </a:lnTo>
                <a:close/>
              </a:path>
              <a:path w="8983980" h="1044575">
                <a:moveTo>
                  <a:pt x="5365750" y="6350"/>
                </a:moveTo>
                <a:lnTo>
                  <a:pt x="5308600" y="6350"/>
                </a:lnTo>
                <a:lnTo>
                  <a:pt x="5308600" y="0"/>
                </a:lnTo>
                <a:lnTo>
                  <a:pt x="5365750" y="0"/>
                </a:lnTo>
                <a:lnTo>
                  <a:pt x="5365750" y="6350"/>
                </a:lnTo>
                <a:close/>
              </a:path>
              <a:path w="8983980" h="1044575">
                <a:moveTo>
                  <a:pt x="5365750" y="19050"/>
                </a:moveTo>
                <a:lnTo>
                  <a:pt x="5308600" y="19050"/>
                </a:lnTo>
                <a:lnTo>
                  <a:pt x="5308600" y="12700"/>
                </a:lnTo>
                <a:lnTo>
                  <a:pt x="5365750" y="12700"/>
                </a:lnTo>
                <a:lnTo>
                  <a:pt x="5365750" y="19050"/>
                </a:lnTo>
                <a:close/>
              </a:path>
              <a:path w="8983980" h="1044575">
                <a:moveTo>
                  <a:pt x="5441950" y="6350"/>
                </a:moveTo>
                <a:lnTo>
                  <a:pt x="5384800" y="6350"/>
                </a:lnTo>
                <a:lnTo>
                  <a:pt x="5384800" y="0"/>
                </a:lnTo>
                <a:lnTo>
                  <a:pt x="5441950" y="0"/>
                </a:lnTo>
                <a:lnTo>
                  <a:pt x="5441950" y="6350"/>
                </a:lnTo>
                <a:close/>
              </a:path>
              <a:path w="8983980" h="1044575">
                <a:moveTo>
                  <a:pt x="5441950" y="19050"/>
                </a:moveTo>
                <a:lnTo>
                  <a:pt x="5384800" y="19050"/>
                </a:lnTo>
                <a:lnTo>
                  <a:pt x="5384800" y="12700"/>
                </a:lnTo>
                <a:lnTo>
                  <a:pt x="5441950" y="12700"/>
                </a:lnTo>
                <a:lnTo>
                  <a:pt x="5441950" y="19050"/>
                </a:lnTo>
                <a:close/>
              </a:path>
              <a:path w="8983980" h="1044575">
                <a:moveTo>
                  <a:pt x="5518150" y="6350"/>
                </a:moveTo>
                <a:lnTo>
                  <a:pt x="5461000" y="6350"/>
                </a:lnTo>
                <a:lnTo>
                  <a:pt x="5461000" y="0"/>
                </a:lnTo>
                <a:lnTo>
                  <a:pt x="5518150" y="0"/>
                </a:lnTo>
                <a:lnTo>
                  <a:pt x="5518150" y="6350"/>
                </a:lnTo>
                <a:close/>
              </a:path>
              <a:path w="8983980" h="1044575">
                <a:moveTo>
                  <a:pt x="5518150" y="19050"/>
                </a:moveTo>
                <a:lnTo>
                  <a:pt x="5461000" y="19050"/>
                </a:lnTo>
                <a:lnTo>
                  <a:pt x="5461000" y="12700"/>
                </a:lnTo>
                <a:lnTo>
                  <a:pt x="5518150" y="12700"/>
                </a:lnTo>
                <a:lnTo>
                  <a:pt x="5518150" y="19050"/>
                </a:lnTo>
                <a:close/>
              </a:path>
              <a:path w="8983980" h="1044575">
                <a:moveTo>
                  <a:pt x="5594350" y="6350"/>
                </a:moveTo>
                <a:lnTo>
                  <a:pt x="5537200" y="6350"/>
                </a:lnTo>
                <a:lnTo>
                  <a:pt x="5537200" y="0"/>
                </a:lnTo>
                <a:lnTo>
                  <a:pt x="5594350" y="0"/>
                </a:lnTo>
                <a:lnTo>
                  <a:pt x="5594350" y="6350"/>
                </a:lnTo>
                <a:close/>
              </a:path>
              <a:path w="8983980" h="1044575">
                <a:moveTo>
                  <a:pt x="5594350" y="19050"/>
                </a:moveTo>
                <a:lnTo>
                  <a:pt x="5537200" y="19050"/>
                </a:lnTo>
                <a:lnTo>
                  <a:pt x="5537200" y="12700"/>
                </a:lnTo>
                <a:lnTo>
                  <a:pt x="5594350" y="12700"/>
                </a:lnTo>
                <a:lnTo>
                  <a:pt x="5594350" y="19050"/>
                </a:lnTo>
                <a:close/>
              </a:path>
              <a:path w="8983980" h="1044575">
                <a:moveTo>
                  <a:pt x="5670550" y="6350"/>
                </a:moveTo>
                <a:lnTo>
                  <a:pt x="5613400" y="6350"/>
                </a:lnTo>
                <a:lnTo>
                  <a:pt x="5613400" y="0"/>
                </a:lnTo>
                <a:lnTo>
                  <a:pt x="5670550" y="0"/>
                </a:lnTo>
                <a:lnTo>
                  <a:pt x="5670550" y="6350"/>
                </a:lnTo>
                <a:close/>
              </a:path>
              <a:path w="8983980" h="1044575">
                <a:moveTo>
                  <a:pt x="5670550" y="19050"/>
                </a:moveTo>
                <a:lnTo>
                  <a:pt x="5613400" y="19050"/>
                </a:lnTo>
                <a:lnTo>
                  <a:pt x="5613400" y="12700"/>
                </a:lnTo>
                <a:lnTo>
                  <a:pt x="5670550" y="12700"/>
                </a:lnTo>
                <a:lnTo>
                  <a:pt x="5670550" y="19050"/>
                </a:lnTo>
                <a:close/>
              </a:path>
              <a:path w="8983980" h="1044575">
                <a:moveTo>
                  <a:pt x="5746750" y="6350"/>
                </a:moveTo>
                <a:lnTo>
                  <a:pt x="5689600" y="6350"/>
                </a:lnTo>
                <a:lnTo>
                  <a:pt x="5689600" y="0"/>
                </a:lnTo>
                <a:lnTo>
                  <a:pt x="5746750" y="0"/>
                </a:lnTo>
                <a:lnTo>
                  <a:pt x="5746750" y="6350"/>
                </a:lnTo>
                <a:close/>
              </a:path>
              <a:path w="8983980" h="1044575">
                <a:moveTo>
                  <a:pt x="5746750" y="19050"/>
                </a:moveTo>
                <a:lnTo>
                  <a:pt x="5689600" y="19050"/>
                </a:lnTo>
                <a:lnTo>
                  <a:pt x="5689600" y="12700"/>
                </a:lnTo>
                <a:lnTo>
                  <a:pt x="5746750" y="12700"/>
                </a:lnTo>
                <a:lnTo>
                  <a:pt x="5746750" y="19050"/>
                </a:lnTo>
                <a:close/>
              </a:path>
              <a:path w="8983980" h="1044575">
                <a:moveTo>
                  <a:pt x="5822950" y="6350"/>
                </a:moveTo>
                <a:lnTo>
                  <a:pt x="5765800" y="6350"/>
                </a:lnTo>
                <a:lnTo>
                  <a:pt x="5765800" y="0"/>
                </a:lnTo>
                <a:lnTo>
                  <a:pt x="5822950" y="0"/>
                </a:lnTo>
                <a:lnTo>
                  <a:pt x="5822950" y="6350"/>
                </a:lnTo>
                <a:close/>
              </a:path>
              <a:path w="8983980" h="1044575">
                <a:moveTo>
                  <a:pt x="5822950" y="19050"/>
                </a:moveTo>
                <a:lnTo>
                  <a:pt x="5765800" y="19050"/>
                </a:lnTo>
                <a:lnTo>
                  <a:pt x="5765800" y="12700"/>
                </a:lnTo>
                <a:lnTo>
                  <a:pt x="5822950" y="12700"/>
                </a:lnTo>
                <a:lnTo>
                  <a:pt x="5822950" y="19050"/>
                </a:lnTo>
                <a:close/>
              </a:path>
              <a:path w="8983980" h="1044575">
                <a:moveTo>
                  <a:pt x="5899150" y="6350"/>
                </a:moveTo>
                <a:lnTo>
                  <a:pt x="5842000" y="6350"/>
                </a:lnTo>
                <a:lnTo>
                  <a:pt x="5842000" y="0"/>
                </a:lnTo>
                <a:lnTo>
                  <a:pt x="5899150" y="0"/>
                </a:lnTo>
                <a:lnTo>
                  <a:pt x="5899150" y="6350"/>
                </a:lnTo>
                <a:close/>
              </a:path>
              <a:path w="8983980" h="1044575">
                <a:moveTo>
                  <a:pt x="5899150" y="19050"/>
                </a:moveTo>
                <a:lnTo>
                  <a:pt x="5842000" y="19050"/>
                </a:lnTo>
                <a:lnTo>
                  <a:pt x="5842000" y="12700"/>
                </a:lnTo>
                <a:lnTo>
                  <a:pt x="5899150" y="12700"/>
                </a:lnTo>
                <a:lnTo>
                  <a:pt x="5899150" y="19050"/>
                </a:lnTo>
                <a:close/>
              </a:path>
              <a:path w="8983980" h="1044575">
                <a:moveTo>
                  <a:pt x="5975350" y="6350"/>
                </a:moveTo>
                <a:lnTo>
                  <a:pt x="5918200" y="6350"/>
                </a:lnTo>
                <a:lnTo>
                  <a:pt x="5918200" y="0"/>
                </a:lnTo>
                <a:lnTo>
                  <a:pt x="5975350" y="0"/>
                </a:lnTo>
                <a:lnTo>
                  <a:pt x="5975350" y="6350"/>
                </a:lnTo>
                <a:close/>
              </a:path>
              <a:path w="8983980" h="1044575">
                <a:moveTo>
                  <a:pt x="5975350" y="19050"/>
                </a:moveTo>
                <a:lnTo>
                  <a:pt x="5918200" y="19050"/>
                </a:lnTo>
                <a:lnTo>
                  <a:pt x="5918200" y="12700"/>
                </a:lnTo>
                <a:lnTo>
                  <a:pt x="5975350" y="12700"/>
                </a:lnTo>
                <a:lnTo>
                  <a:pt x="5975350" y="19050"/>
                </a:lnTo>
                <a:close/>
              </a:path>
              <a:path w="8983980" h="1044575">
                <a:moveTo>
                  <a:pt x="6051550" y="6350"/>
                </a:moveTo>
                <a:lnTo>
                  <a:pt x="5994400" y="6350"/>
                </a:lnTo>
                <a:lnTo>
                  <a:pt x="5994400" y="0"/>
                </a:lnTo>
                <a:lnTo>
                  <a:pt x="6051550" y="0"/>
                </a:lnTo>
                <a:lnTo>
                  <a:pt x="6051550" y="6350"/>
                </a:lnTo>
                <a:close/>
              </a:path>
              <a:path w="8983980" h="1044575">
                <a:moveTo>
                  <a:pt x="6051550" y="19050"/>
                </a:moveTo>
                <a:lnTo>
                  <a:pt x="5994400" y="19050"/>
                </a:lnTo>
                <a:lnTo>
                  <a:pt x="5994400" y="12700"/>
                </a:lnTo>
                <a:lnTo>
                  <a:pt x="6051550" y="12700"/>
                </a:lnTo>
                <a:lnTo>
                  <a:pt x="6051550" y="19050"/>
                </a:lnTo>
                <a:close/>
              </a:path>
              <a:path w="8983980" h="1044575">
                <a:moveTo>
                  <a:pt x="6127750" y="6350"/>
                </a:moveTo>
                <a:lnTo>
                  <a:pt x="6070600" y="6350"/>
                </a:lnTo>
                <a:lnTo>
                  <a:pt x="6070600" y="0"/>
                </a:lnTo>
                <a:lnTo>
                  <a:pt x="6127750" y="0"/>
                </a:lnTo>
                <a:lnTo>
                  <a:pt x="6127750" y="6350"/>
                </a:lnTo>
                <a:close/>
              </a:path>
              <a:path w="8983980" h="1044575">
                <a:moveTo>
                  <a:pt x="6127750" y="19050"/>
                </a:moveTo>
                <a:lnTo>
                  <a:pt x="6070600" y="19050"/>
                </a:lnTo>
                <a:lnTo>
                  <a:pt x="6070600" y="12700"/>
                </a:lnTo>
                <a:lnTo>
                  <a:pt x="6127750" y="12700"/>
                </a:lnTo>
                <a:lnTo>
                  <a:pt x="6127750" y="19050"/>
                </a:lnTo>
                <a:close/>
              </a:path>
              <a:path w="8983980" h="1044575">
                <a:moveTo>
                  <a:pt x="6203950" y="6350"/>
                </a:moveTo>
                <a:lnTo>
                  <a:pt x="6146800" y="6350"/>
                </a:lnTo>
                <a:lnTo>
                  <a:pt x="6146800" y="0"/>
                </a:lnTo>
                <a:lnTo>
                  <a:pt x="6203950" y="0"/>
                </a:lnTo>
                <a:lnTo>
                  <a:pt x="6203950" y="6350"/>
                </a:lnTo>
                <a:close/>
              </a:path>
              <a:path w="8983980" h="1044575">
                <a:moveTo>
                  <a:pt x="6203950" y="19050"/>
                </a:moveTo>
                <a:lnTo>
                  <a:pt x="6146800" y="19050"/>
                </a:lnTo>
                <a:lnTo>
                  <a:pt x="6146800" y="12700"/>
                </a:lnTo>
                <a:lnTo>
                  <a:pt x="6203950" y="12700"/>
                </a:lnTo>
                <a:lnTo>
                  <a:pt x="6203950" y="19050"/>
                </a:lnTo>
                <a:close/>
              </a:path>
              <a:path w="8983980" h="1044575">
                <a:moveTo>
                  <a:pt x="6280150" y="6350"/>
                </a:moveTo>
                <a:lnTo>
                  <a:pt x="6223000" y="6350"/>
                </a:lnTo>
                <a:lnTo>
                  <a:pt x="6223000" y="0"/>
                </a:lnTo>
                <a:lnTo>
                  <a:pt x="6280150" y="0"/>
                </a:lnTo>
                <a:lnTo>
                  <a:pt x="6280150" y="6350"/>
                </a:lnTo>
                <a:close/>
              </a:path>
              <a:path w="8983980" h="1044575">
                <a:moveTo>
                  <a:pt x="6280150" y="19050"/>
                </a:moveTo>
                <a:lnTo>
                  <a:pt x="6223000" y="19050"/>
                </a:lnTo>
                <a:lnTo>
                  <a:pt x="6223000" y="12700"/>
                </a:lnTo>
                <a:lnTo>
                  <a:pt x="6280150" y="12700"/>
                </a:lnTo>
                <a:lnTo>
                  <a:pt x="6280150" y="19050"/>
                </a:lnTo>
                <a:close/>
              </a:path>
              <a:path w="8983980" h="1044575">
                <a:moveTo>
                  <a:pt x="6356350" y="6350"/>
                </a:moveTo>
                <a:lnTo>
                  <a:pt x="6299200" y="6350"/>
                </a:lnTo>
                <a:lnTo>
                  <a:pt x="6299200" y="0"/>
                </a:lnTo>
                <a:lnTo>
                  <a:pt x="6356350" y="0"/>
                </a:lnTo>
                <a:lnTo>
                  <a:pt x="6356350" y="6350"/>
                </a:lnTo>
                <a:close/>
              </a:path>
              <a:path w="8983980" h="1044575">
                <a:moveTo>
                  <a:pt x="6356350" y="19050"/>
                </a:moveTo>
                <a:lnTo>
                  <a:pt x="6299200" y="19050"/>
                </a:lnTo>
                <a:lnTo>
                  <a:pt x="6299200" y="12700"/>
                </a:lnTo>
                <a:lnTo>
                  <a:pt x="6356350" y="12700"/>
                </a:lnTo>
                <a:lnTo>
                  <a:pt x="6356350" y="19050"/>
                </a:lnTo>
                <a:close/>
              </a:path>
              <a:path w="8983980" h="1044575">
                <a:moveTo>
                  <a:pt x="6432550" y="6350"/>
                </a:moveTo>
                <a:lnTo>
                  <a:pt x="6375400" y="6350"/>
                </a:lnTo>
                <a:lnTo>
                  <a:pt x="6375400" y="0"/>
                </a:lnTo>
                <a:lnTo>
                  <a:pt x="6432550" y="0"/>
                </a:lnTo>
                <a:lnTo>
                  <a:pt x="6432550" y="6350"/>
                </a:lnTo>
                <a:close/>
              </a:path>
              <a:path w="8983980" h="1044575">
                <a:moveTo>
                  <a:pt x="6432550" y="19050"/>
                </a:moveTo>
                <a:lnTo>
                  <a:pt x="6375400" y="19050"/>
                </a:lnTo>
                <a:lnTo>
                  <a:pt x="6375400" y="12700"/>
                </a:lnTo>
                <a:lnTo>
                  <a:pt x="6432550" y="12700"/>
                </a:lnTo>
                <a:lnTo>
                  <a:pt x="6432550" y="19050"/>
                </a:lnTo>
                <a:close/>
              </a:path>
              <a:path w="8983980" h="1044575">
                <a:moveTo>
                  <a:pt x="6508750" y="6350"/>
                </a:moveTo>
                <a:lnTo>
                  <a:pt x="6451600" y="6350"/>
                </a:lnTo>
                <a:lnTo>
                  <a:pt x="6451600" y="0"/>
                </a:lnTo>
                <a:lnTo>
                  <a:pt x="6508750" y="0"/>
                </a:lnTo>
                <a:lnTo>
                  <a:pt x="6508750" y="6350"/>
                </a:lnTo>
                <a:close/>
              </a:path>
              <a:path w="8983980" h="1044575">
                <a:moveTo>
                  <a:pt x="6508750" y="19050"/>
                </a:moveTo>
                <a:lnTo>
                  <a:pt x="6451600" y="19050"/>
                </a:lnTo>
                <a:lnTo>
                  <a:pt x="6451600" y="12700"/>
                </a:lnTo>
                <a:lnTo>
                  <a:pt x="6508750" y="12700"/>
                </a:lnTo>
                <a:lnTo>
                  <a:pt x="6508750" y="19050"/>
                </a:lnTo>
                <a:close/>
              </a:path>
              <a:path w="8983980" h="1044575">
                <a:moveTo>
                  <a:pt x="6584950" y="6350"/>
                </a:moveTo>
                <a:lnTo>
                  <a:pt x="6527800" y="6350"/>
                </a:lnTo>
                <a:lnTo>
                  <a:pt x="6527800" y="0"/>
                </a:lnTo>
                <a:lnTo>
                  <a:pt x="6584950" y="0"/>
                </a:lnTo>
                <a:lnTo>
                  <a:pt x="6584950" y="6350"/>
                </a:lnTo>
                <a:close/>
              </a:path>
              <a:path w="8983980" h="1044575">
                <a:moveTo>
                  <a:pt x="6584950" y="19050"/>
                </a:moveTo>
                <a:lnTo>
                  <a:pt x="6527800" y="19050"/>
                </a:lnTo>
                <a:lnTo>
                  <a:pt x="6527800" y="12700"/>
                </a:lnTo>
                <a:lnTo>
                  <a:pt x="6584950" y="12700"/>
                </a:lnTo>
                <a:lnTo>
                  <a:pt x="6584950" y="19050"/>
                </a:lnTo>
                <a:close/>
              </a:path>
              <a:path w="8983980" h="1044575">
                <a:moveTo>
                  <a:pt x="6661150" y="6350"/>
                </a:moveTo>
                <a:lnTo>
                  <a:pt x="6604000" y="6350"/>
                </a:lnTo>
                <a:lnTo>
                  <a:pt x="6604000" y="0"/>
                </a:lnTo>
                <a:lnTo>
                  <a:pt x="6661150" y="0"/>
                </a:lnTo>
                <a:lnTo>
                  <a:pt x="6661150" y="6350"/>
                </a:lnTo>
                <a:close/>
              </a:path>
              <a:path w="8983980" h="1044575">
                <a:moveTo>
                  <a:pt x="6661150" y="19050"/>
                </a:moveTo>
                <a:lnTo>
                  <a:pt x="6604000" y="19050"/>
                </a:lnTo>
                <a:lnTo>
                  <a:pt x="6604000" y="12700"/>
                </a:lnTo>
                <a:lnTo>
                  <a:pt x="6661150" y="12700"/>
                </a:lnTo>
                <a:lnTo>
                  <a:pt x="6661150" y="19050"/>
                </a:lnTo>
                <a:close/>
              </a:path>
              <a:path w="8983980" h="1044575">
                <a:moveTo>
                  <a:pt x="6737350" y="6350"/>
                </a:moveTo>
                <a:lnTo>
                  <a:pt x="6680200" y="6350"/>
                </a:lnTo>
                <a:lnTo>
                  <a:pt x="6680200" y="0"/>
                </a:lnTo>
                <a:lnTo>
                  <a:pt x="6737350" y="0"/>
                </a:lnTo>
                <a:lnTo>
                  <a:pt x="6737350" y="6350"/>
                </a:lnTo>
                <a:close/>
              </a:path>
              <a:path w="8983980" h="1044575">
                <a:moveTo>
                  <a:pt x="6737350" y="19050"/>
                </a:moveTo>
                <a:lnTo>
                  <a:pt x="6680200" y="19050"/>
                </a:lnTo>
                <a:lnTo>
                  <a:pt x="6680200" y="12700"/>
                </a:lnTo>
                <a:lnTo>
                  <a:pt x="6737350" y="12700"/>
                </a:lnTo>
                <a:lnTo>
                  <a:pt x="6737350" y="19050"/>
                </a:lnTo>
                <a:close/>
              </a:path>
              <a:path w="8983980" h="1044575">
                <a:moveTo>
                  <a:pt x="6813550" y="6350"/>
                </a:moveTo>
                <a:lnTo>
                  <a:pt x="6756400" y="6350"/>
                </a:lnTo>
                <a:lnTo>
                  <a:pt x="6756400" y="0"/>
                </a:lnTo>
                <a:lnTo>
                  <a:pt x="6813550" y="0"/>
                </a:lnTo>
                <a:lnTo>
                  <a:pt x="6813550" y="6350"/>
                </a:lnTo>
                <a:close/>
              </a:path>
              <a:path w="8983980" h="1044575">
                <a:moveTo>
                  <a:pt x="6813550" y="19050"/>
                </a:moveTo>
                <a:lnTo>
                  <a:pt x="6756400" y="19050"/>
                </a:lnTo>
                <a:lnTo>
                  <a:pt x="6756400" y="12700"/>
                </a:lnTo>
                <a:lnTo>
                  <a:pt x="6813550" y="12700"/>
                </a:lnTo>
                <a:lnTo>
                  <a:pt x="6813550" y="19050"/>
                </a:lnTo>
                <a:close/>
              </a:path>
              <a:path w="8983980" h="1044575">
                <a:moveTo>
                  <a:pt x="6889750" y="6350"/>
                </a:moveTo>
                <a:lnTo>
                  <a:pt x="6832600" y="6350"/>
                </a:lnTo>
                <a:lnTo>
                  <a:pt x="6832600" y="0"/>
                </a:lnTo>
                <a:lnTo>
                  <a:pt x="6889750" y="0"/>
                </a:lnTo>
                <a:lnTo>
                  <a:pt x="6889750" y="6350"/>
                </a:lnTo>
                <a:close/>
              </a:path>
              <a:path w="8983980" h="1044575">
                <a:moveTo>
                  <a:pt x="6889750" y="19050"/>
                </a:moveTo>
                <a:lnTo>
                  <a:pt x="6832600" y="19050"/>
                </a:lnTo>
                <a:lnTo>
                  <a:pt x="6832600" y="12700"/>
                </a:lnTo>
                <a:lnTo>
                  <a:pt x="6889750" y="12700"/>
                </a:lnTo>
                <a:lnTo>
                  <a:pt x="6889750" y="19050"/>
                </a:lnTo>
                <a:close/>
              </a:path>
              <a:path w="8983980" h="1044575">
                <a:moveTo>
                  <a:pt x="6965950" y="6350"/>
                </a:moveTo>
                <a:lnTo>
                  <a:pt x="6908800" y="6350"/>
                </a:lnTo>
                <a:lnTo>
                  <a:pt x="6908800" y="0"/>
                </a:lnTo>
                <a:lnTo>
                  <a:pt x="6965950" y="0"/>
                </a:lnTo>
                <a:lnTo>
                  <a:pt x="6965950" y="6350"/>
                </a:lnTo>
                <a:close/>
              </a:path>
              <a:path w="8983980" h="1044575">
                <a:moveTo>
                  <a:pt x="6965950" y="19050"/>
                </a:moveTo>
                <a:lnTo>
                  <a:pt x="6908800" y="19050"/>
                </a:lnTo>
                <a:lnTo>
                  <a:pt x="6908800" y="12700"/>
                </a:lnTo>
                <a:lnTo>
                  <a:pt x="6965950" y="12700"/>
                </a:lnTo>
                <a:lnTo>
                  <a:pt x="6965950" y="19050"/>
                </a:lnTo>
                <a:close/>
              </a:path>
              <a:path w="8983980" h="1044575">
                <a:moveTo>
                  <a:pt x="7042150" y="6350"/>
                </a:moveTo>
                <a:lnTo>
                  <a:pt x="6985000" y="6350"/>
                </a:lnTo>
                <a:lnTo>
                  <a:pt x="6985000" y="0"/>
                </a:lnTo>
                <a:lnTo>
                  <a:pt x="7042150" y="0"/>
                </a:lnTo>
                <a:lnTo>
                  <a:pt x="7042150" y="6350"/>
                </a:lnTo>
                <a:close/>
              </a:path>
              <a:path w="8983980" h="1044575">
                <a:moveTo>
                  <a:pt x="7042150" y="19050"/>
                </a:moveTo>
                <a:lnTo>
                  <a:pt x="6985000" y="19050"/>
                </a:lnTo>
                <a:lnTo>
                  <a:pt x="6985000" y="12700"/>
                </a:lnTo>
                <a:lnTo>
                  <a:pt x="7042150" y="12700"/>
                </a:lnTo>
                <a:lnTo>
                  <a:pt x="7042150" y="19050"/>
                </a:lnTo>
                <a:close/>
              </a:path>
              <a:path w="8983980" h="1044575">
                <a:moveTo>
                  <a:pt x="7118350" y="6350"/>
                </a:moveTo>
                <a:lnTo>
                  <a:pt x="7061200" y="6350"/>
                </a:lnTo>
                <a:lnTo>
                  <a:pt x="7061200" y="0"/>
                </a:lnTo>
                <a:lnTo>
                  <a:pt x="7118350" y="0"/>
                </a:lnTo>
                <a:lnTo>
                  <a:pt x="7118350" y="6350"/>
                </a:lnTo>
                <a:close/>
              </a:path>
              <a:path w="8983980" h="1044575">
                <a:moveTo>
                  <a:pt x="7118350" y="19050"/>
                </a:moveTo>
                <a:lnTo>
                  <a:pt x="7061200" y="19050"/>
                </a:lnTo>
                <a:lnTo>
                  <a:pt x="7061200" y="12700"/>
                </a:lnTo>
                <a:lnTo>
                  <a:pt x="7118350" y="12700"/>
                </a:lnTo>
                <a:lnTo>
                  <a:pt x="7118350" y="19050"/>
                </a:lnTo>
                <a:close/>
              </a:path>
              <a:path w="8983980" h="1044575">
                <a:moveTo>
                  <a:pt x="7194550" y="6350"/>
                </a:moveTo>
                <a:lnTo>
                  <a:pt x="7137400" y="6350"/>
                </a:lnTo>
                <a:lnTo>
                  <a:pt x="7137400" y="0"/>
                </a:lnTo>
                <a:lnTo>
                  <a:pt x="7194550" y="0"/>
                </a:lnTo>
                <a:lnTo>
                  <a:pt x="7194550" y="6350"/>
                </a:lnTo>
                <a:close/>
              </a:path>
              <a:path w="8983980" h="1044575">
                <a:moveTo>
                  <a:pt x="7194550" y="19050"/>
                </a:moveTo>
                <a:lnTo>
                  <a:pt x="7137400" y="19050"/>
                </a:lnTo>
                <a:lnTo>
                  <a:pt x="7137400" y="12700"/>
                </a:lnTo>
                <a:lnTo>
                  <a:pt x="7194550" y="12700"/>
                </a:lnTo>
                <a:lnTo>
                  <a:pt x="7194550" y="19050"/>
                </a:lnTo>
                <a:close/>
              </a:path>
              <a:path w="8983980" h="1044575">
                <a:moveTo>
                  <a:pt x="7270750" y="6350"/>
                </a:moveTo>
                <a:lnTo>
                  <a:pt x="7213600" y="6350"/>
                </a:lnTo>
                <a:lnTo>
                  <a:pt x="7213600" y="0"/>
                </a:lnTo>
                <a:lnTo>
                  <a:pt x="7270750" y="0"/>
                </a:lnTo>
                <a:lnTo>
                  <a:pt x="7270750" y="6350"/>
                </a:lnTo>
                <a:close/>
              </a:path>
              <a:path w="8983980" h="1044575">
                <a:moveTo>
                  <a:pt x="7270750" y="19050"/>
                </a:moveTo>
                <a:lnTo>
                  <a:pt x="7213600" y="19050"/>
                </a:lnTo>
                <a:lnTo>
                  <a:pt x="7213600" y="12700"/>
                </a:lnTo>
                <a:lnTo>
                  <a:pt x="7270750" y="12700"/>
                </a:lnTo>
                <a:lnTo>
                  <a:pt x="7270750" y="19050"/>
                </a:lnTo>
                <a:close/>
              </a:path>
              <a:path w="8983980" h="1044575">
                <a:moveTo>
                  <a:pt x="7346950" y="6350"/>
                </a:moveTo>
                <a:lnTo>
                  <a:pt x="7289800" y="6350"/>
                </a:lnTo>
                <a:lnTo>
                  <a:pt x="7289800" y="0"/>
                </a:lnTo>
                <a:lnTo>
                  <a:pt x="7346950" y="0"/>
                </a:lnTo>
                <a:lnTo>
                  <a:pt x="7346950" y="6350"/>
                </a:lnTo>
                <a:close/>
              </a:path>
              <a:path w="8983980" h="1044575">
                <a:moveTo>
                  <a:pt x="7346950" y="19050"/>
                </a:moveTo>
                <a:lnTo>
                  <a:pt x="7289800" y="19050"/>
                </a:lnTo>
                <a:lnTo>
                  <a:pt x="7289800" y="12700"/>
                </a:lnTo>
                <a:lnTo>
                  <a:pt x="7346950" y="12700"/>
                </a:lnTo>
                <a:lnTo>
                  <a:pt x="7346950" y="19050"/>
                </a:lnTo>
                <a:close/>
              </a:path>
              <a:path w="8983980" h="1044575">
                <a:moveTo>
                  <a:pt x="7423150" y="6350"/>
                </a:moveTo>
                <a:lnTo>
                  <a:pt x="7366000" y="6350"/>
                </a:lnTo>
                <a:lnTo>
                  <a:pt x="7366000" y="0"/>
                </a:lnTo>
                <a:lnTo>
                  <a:pt x="7423150" y="0"/>
                </a:lnTo>
                <a:lnTo>
                  <a:pt x="7423150" y="6350"/>
                </a:lnTo>
                <a:close/>
              </a:path>
              <a:path w="8983980" h="1044575">
                <a:moveTo>
                  <a:pt x="7423150" y="19050"/>
                </a:moveTo>
                <a:lnTo>
                  <a:pt x="7366000" y="19050"/>
                </a:lnTo>
                <a:lnTo>
                  <a:pt x="7366000" y="12700"/>
                </a:lnTo>
                <a:lnTo>
                  <a:pt x="7423150" y="12700"/>
                </a:lnTo>
                <a:lnTo>
                  <a:pt x="7423150" y="19050"/>
                </a:lnTo>
                <a:close/>
              </a:path>
              <a:path w="8983980" h="1044575">
                <a:moveTo>
                  <a:pt x="7499350" y="6350"/>
                </a:moveTo>
                <a:lnTo>
                  <a:pt x="7442200" y="6350"/>
                </a:lnTo>
                <a:lnTo>
                  <a:pt x="7442200" y="0"/>
                </a:lnTo>
                <a:lnTo>
                  <a:pt x="7499350" y="0"/>
                </a:lnTo>
                <a:lnTo>
                  <a:pt x="7499350" y="6350"/>
                </a:lnTo>
                <a:close/>
              </a:path>
              <a:path w="8983980" h="1044575">
                <a:moveTo>
                  <a:pt x="7499350" y="19050"/>
                </a:moveTo>
                <a:lnTo>
                  <a:pt x="7442200" y="19050"/>
                </a:lnTo>
                <a:lnTo>
                  <a:pt x="7442200" y="12700"/>
                </a:lnTo>
                <a:lnTo>
                  <a:pt x="7499350" y="12700"/>
                </a:lnTo>
                <a:lnTo>
                  <a:pt x="7499350" y="19050"/>
                </a:lnTo>
                <a:close/>
              </a:path>
              <a:path w="8983980" h="1044575">
                <a:moveTo>
                  <a:pt x="7575550" y="6350"/>
                </a:moveTo>
                <a:lnTo>
                  <a:pt x="7518400" y="6350"/>
                </a:lnTo>
                <a:lnTo>
                  <a:pt x="7518400" y="0"/>
                </a:lnTo>
                <a:lnTo>
                  <a:pt x="7575550" y="0"/>
                </a:lnTo>
                <a:lnTo>
                  <a:pt x="7575550" y="6350"/>
                </a:lnTo>
                <a:close/>
              </a:path>
              <a:path w="8983980" h="1044575">
                <a:moveTo>
                  <a:pt x="7575550" y="19050"/>
                </a:moveTo>
                <a:lnTo>
                  <a:pt x="7518400" y="19050"/>
                </a:lnTo>
                <a:lnTo>
                  <a:pt x="7518400" y="12700"/>
                </a:lnTo>
                <a:lnTo>
                  <a:pt x="7575550" y="12700"/>
                </a:lnTo>
                <a:lnTo>
                  <a:pt x="7575550" y="19050"/>
                </a:lnTo>
                <a:close/>
              </a:path>
              <a:path w="8983980" h="1044575">
                <a:moveTo>
                  <a:pt x="7651750" y="6350"/>
                </a:moveTo>
                <a:lnTo>
                  <a:pt x="7594600" y="6350"/>
                </a:lnTo>
                <a:lnTo>
                  <a:pt x="7594600" y="0"/>
                </a:lnTo>
                <a:lnTo>
                  <a:pt x="7651750" y="0"/>
                </a:lnTo>
                <a:lnTo>
                  <a:pt x="7651750" y="6350"/>
                </a:lnTo>
                <a:close/>
              </a:path>
              <a:path w="8983980" h="1044575">
                <a:moveTo>
                  <a:pt x="7651750" y="19050"/>
                </a:moveTo>
                <a:lnTo>
                  <a:pt x="7594600" y="19050"/>
                </a:lnTo>
                <a:lnTo>
                  <a:pt x="7594600" y="12700"/>
                </a:lnTo>
                <a:lnTo>
                  <a:pt x="7651750" y="12700"/>
                </a:lnTo>
                <a:lnTo>
                  <a:pt x="7651750" y="19050"/>
                </a:lnTo>
                <a:close/>
              </a:path>
              <a:path w="8983980" h="1044575">
                <a:moveTo>
                  <a:pt x="7727950" y="6350"/>
                </a:moveTo>
                <a:lnTo>
                  <a:pt x="7670800" y="6350"/>
                </a:lnTo>
                <a:lnTo>
                  <a:pt x="7670800" y="0"/>
                </a:lnTo>
                <a:lnTo>
                  <a:pt x="7727950" y="0"/>
                </a:lnTo>
                <a:lnTo>
                  <a:pt x="7727950" y="6350"/>
                </a:lnTo>
                <a:close/>
              </a:path>
              <a:path w="8983980" h="1044575">
                <a:moveTo>
                  <a:pt x="7727950" y="19050"/>
                </a:moveTo>
                <a:lnTo>
                  <a:pt x="7670800" y="19050"/>
                </a:lnTo>
                <a:lnTo>
                  <a:pt x="7670800" y="12700"/>
                </a:lnTo>
                <a:lnTo>
                  <a:pt x="7727950" y="12700"/>
                </a:lnTo>
                <a:lnTo>
                  <a:pt x="7727950" y="19050"/>
                </a:lnTo>
                <a:close/>
              </a:path>
              <a:path w="8983980" h="1044575">
                <a:moveTo>
                  <a:pt x="7804150" y="6350"/>
                </a:moveTo>
                <a:lnTo>
                  <a:pt x="7747000" y="6350"/>
                </a:lnTo>
                <a:lnTo>
                  <a:pt x="7747000" y="0"/>
                </a:lnTo>
                <a:lnTo>
                  <a:pt x="7804150" y="0"/>
                </a:lnTo>
                <a:lnTo>
                  <a:pt x="7804150" y="6350"/>
                </a:lnTo>
                <a:close/>
              </a:path>
              <a:path w="8983980" h="1044575">
                <a:moveTo>
                  <a:pt x="7804150" y="19050"/>
                </a:moveTo>
                <a:lnTo>
                  <a:pt x="7747000" y="19050"/>
                </a:lnTo>
                <a:lnTo>
                  <a:pt x="7747000" y="12700"/>
                </a:lnTo>
                <a:lnTo>
                  <a:pt x="7804150" y="12700"/>
                </a:lnTo>
                <a:lnTo>
                  <a:pt x="7804150" y="19050"/>
                </a:lnTo>
                <a:close/>
              </a:path>
              <a:path w="8983980" h="1044575">
                <a:moveTo>
                  <a:pt x="7880350" y="6350"/>
                </a:moveTo>
                <a:lnTo>
                  <a:pt x="7823200" y="6350"/>
                </a:lnTo>
                <a:lnTo>
                  <a:pt x="7823200" y="0"/>
                </a:lnTo>
                <a:lnTo>
                  <a:pt x="7880350" y="0"/>
                </a:lnTo>
                <a:lnTo>
                  <a:pt x="7880350" y="6350"/>
                </a:lnTo>
                <a:close/>
              </a:path>
              <a:path w="8983980" h="1044575">
                <a:moveTo>
                  <a:pt x="7880350" y="19050"/>
                </a:moveTo>
                <a:lnTo>
                  <a:pt x="7823200" y="19050"/>
                </a:lnTo>
                <a:lnTo>
                  <a:pt x="7823200" y="12700"/>
                </a:lnTo>
                <a:lnTo>
                  <a:pt x="7880350" y="12700"/>
                </a:lnTo>
                <a:lnTo>
                  <a:pt x="7880350" y="19050"/>
                </a:lnTo>
                <a:close/>
              </a:path>
              <a:path w="8983980" h="1044575">
                <a:moveTo>
                  <a:pt x="7956550" y="6350"/>
                </a:moveTo>
                <a:lnTo>
                  <a:pt x="7899400" y="6350"/>
                </a:lnTo>
                <a:lnTo>
                  <a:pt x="7899400" y="0"/>
                </a:lnTo>
                <a:lnTo>
                  <a:pt x="7956550" y="0"/>
                </a:lnTo>
                <a:lnTo>
                  <a:pt x="7956550" y="6350"/>
                </a:lnTo>
                <a:close/>
              </a:path>
              <a:path w="8983980" h="1044575">
                <a:moveTo>
                  <a:pt x="7956550" y="19050"/>
                </a:moveTo>
                <a:lnTo>
                  <a:pt x="7899400" y="19050"/>
                </a:lnTo>
                <a:lnTo>
                  <a:pt x="7899400" y="12700"/>
                </a:lnTo>
                <a:lnTo>
                  <a:pt x="7956550" y="12700"/>
                </a:lnTo>
                <a:lnTo>
                  <a:pt x="7956550" y="19050"/>
                </a:lnTo>
                <a:close/>
              </a:path>
              <a:path w="8983980" h="1044575">
                <a:moveTo>
                  <a:pt x="8032750" y="6350"/>
                </a:moveTo>
                <a:lnTo>
                  <a:pt x="7975600" y="6350"/>
                </a:lnTo>
                <a:lnTo>
                  <a:pt x="7975600" y="0"/>
                </a:lnTo>
                <a:lnTo>
                  <a:pt x="8032750" y="0"/>
                </a:lnTo>
                <a:lnTo>
                  <a:pt x="8032750" y="6350"/>
                </a:lnTo>
                <a:close/>
              </a:path>
              <a:path w="8983980" h="1044575">
                <a:moveTo>
                  <a:pt x="8032750" y="19050"/>
                </a:moveTo>
                <a:lnTo>
                  <a:pt x="7975600" y="19050"/>
                </a:lnTo>
                <a:lnTo>
                  <a:pt x="7975600" y="12700"/>
                </a:lnTo>
                <a:lnTo>
                  <a:pt x="8032750" y="12700"/>
                </a:lnTo>
                <a:lnTo>
                  <a:pt x="8032750" y="19050"/>
                </a:lnTo>
                <a:close/>
              </a:path>
              <a:path w="8983980" h="1044575">
                <a:moveTo>
                  <a:pt x="8108950" y="6350"/>
                </a:moveTo>
                <a:lnTo>
                  <a:pt x="8051800" y="6350"/>
                </a:lnTo>
                <a:lnTo>
                  <a:pt x="8051800" y="0"/>
                </a:lnTo>
                <a:lnTo>
                  <a:pt x="8108950" y="0"/>
                </a:lnTo>
                <a:lnTo>
                  <a:pt x="8108950" y="6350"/>
                </a:lnTo>
                <a:close/>
              </a:path>
              <a:path w="8983980" h="1044575">
                <a:moveTo>
                  <a:pt x="8108950" y="19050"/>
                </a:moveTo>
                <a:lnTo>
                  <a:pt x="8051800" y="19050"/>
                </a:lnTo>
                <a:lnTo>
                  <a:pt x="8051800" y="12700"/>
                </a:lnTo>
                <a:lnTo>
                  <a:pt x="8108950" y="12700"/>
                </a:lnTo>
                <a:lnTo>
                  <a:pt x="8108950" y="19050"/>
                </a:lnTo>
                <a:close/>
              </a:path>
              <a:path w="8983980" h="1044575">
                <a:moveTo>
                  <a:pt x="8185150" y="6350"/>
                </a:moveTo>
                <a:lnTo>
                  <a:pt x="8128000" y="6350"/>
                </a:lnTo>
                <a:lnTo>
                  <a:pt x="8128000" y="0"/>
                </a:lnTo>
                <a:lnTo>
                  <a:pt x="8185150" y="0"/>
                </a:lnTo>
                <a:lnTo>
                  <a:pt x="8185150" y="6350"/>
                </a:lnTo>
                <a:close/>
              </a:path>
              <a:path w="8983980" h="1044575">
                <a:moveTo>
                  <a:pt x="8185150" y="19050"/>
                </a:moveTo>
                <a:lnTo>
                  <a:pt x="8128000" y="19050"/>
                </a:lnTo>
                <a:lnTo>
                  <a:pt x="8128000" y="12700"/>
                </a:lnTo>
                <a:lnTo>
                  <a:pt x="8185150" y="12700"/>
                </a:lnTo>
                <a:lnTo>
                  <a:pt x="8185150" y="19050"/>
                </a:lnTo>
                <a:close/>
              </a:path>
              <a:path w="8983980" h="1044575">
                <a:moveTo>
                  <a:pt x="8261350" y="6350"/>
                </a:moveTo>
                <a:lnTo>
                  <a:pt x="8204200" y="6350"/>
                </a:lnTo>
                <a:lnTo>
                  <a:pt x="8204200" y="0"/>
                </a:lnTo>
                <a:lnTo>
                  <a:pt x="8261350" y="0"/>
                </a:lnTo>
                <a:lnTo>
                  <a:pt x="8261350" y="6350"/>
                </a:lnTo>
                <a:close/>
              </a:path>
              <a:path w="8983980" h="1044575">
                <a:moveTo>
                  <a:pt x="8261350" y="19050"/>
                </a:moveTo>
                <a:lnTo>
                  <a:pt x="8204200" y="19050"/>
                </a:lnTo>
                <a:lnTo>
                  <a:pt x="8204200" y="12700"/>
                </a:lnTo>
                <a:lnTo>
                  <a:pt x="8261350" y="12700"/>
                </a:lnTo>
                <a:lnTo>
                  <a:pt x="8261350" y="19050"/>
                </a:lnTo>
                <a:close/>
              </a:path>
              <a:path w="8983980" h="1044575">
                <a:moveTo>
                  <a:pt x="8337550" y="6350"/>
                </a:moveTo>
                <a:lnTo>
                  <a:pt x="8280400" y="6350"/>
                </a:lnTo>
                <a:lnTo>
                  <a:pt x="8280400" y="0"/>
                </a:lnTo>
                <a:lnTo>
                  <a:pt x="8337550" y="0"/>
                </a:lnTo>
                <a:lnTo>
                  <a:pt x="8337550" y="6350"/>
                </a:lnTo>
                <a:close/>
              </a:path>
              <a:path w="8983980" h="1044575">
                <a:moveTo>
                  <a:pt x="8337550" y="19050"/>
                </a:moveTo>
                <a:lnTo>
                  <a:pt x="8280400" y="19050"/>
                </a:lnTo>
                <a:lnTo>
                  <a:pt x="8280400" y="12700"/>
                </a:lnTo>
                <a:lnTo>
                  <a:pt x="8337550" y="12700"/>
                </a:lnTo>
                <a:lnTo>
                  <a:pt x="8337550" y="19050"/>
                </a:lnTo>
                <a:close/>
              </a:path>
              <a:path w="8983980" h="1044575">
                <a:moveTo>
                  <a:pt x="8413750" y="6350"/>
                </a:moveTo>
                <a:lnTo>
                  <a:pt x="8356600" y="6350"/>
                </a:lnTo>
                <a:lnTo>
                  <a:pt x="8356600" y="0"/>
                </a:lnTo>
                <a:lnTo>
                  <a:pt x="8413750" y="0"/>
                </a:lnTo>
                <a:lnTo>
                  <a:pt x="8413750" y="6350"/>
                </a:lnTo>
                <a:close/>
              </a:path>
              <a:path w="8983980" h="1044575">
                <a:moveTo>
                  <a:pt x="8413750" y="19050"/>
                </a:moveTo>
                <a:lnTo>
                  <a:pt x="8356600" y="19050"/>
                </a:lnTo>
                <a:lnTo>
                  <a:pt x="8356600" y="12700"/>
                </a:lnTo>
                <a:lnTo>
                  <a:pt x="8413750" y="12700"/>
                </a:lnTo>
                <a:lnTo>
                  <a:pt x="8413750" y="19050"/>
                </a:lnTo>
                <a:close/>
              </a:path>
              <a:path w="8983980" h="1044575">
                <a:moveTo>
                  <a:pt x="8489950" y="6350"/>
                </a:moveTo>
                <a:lnTo>
                  <a:pt x="8432800" y="6350"/>
                </a:lnTo>
                <a:lnTo>
                  <a:pt x="8432800" y="0"/>
                </a:lnTo>
                <a:lnTo>
                  <a:pt x="8489950" y="0"/>
                </a:lnTo>
                <a:lnTo>
                  <a:pt x="8489950" y="6350"/>
                </a:lnTo>
                <a:close/>
              </a:path>
              <a:path w="8983980" h="1044575">
                <a:moveTo>
                  <a:pt x="8489950" y="19050"/>
                </a:moveTo>
                <a:lnTo>
                  <a:pt x="8432800" y="19050"/>
                </a:lnTo>
                <a:lnTo>
                  <a:pt x="8432800" y="12700"/>
                </a:lnTo>
                <a:lnTo>
                  <a:pt x="8489950" y="12700"/>
                </a:lnTo>
                <a:lnTo>
                  <a:pt x="8489950" y="19050"/>
                </a:lnTo>
                <a:close/>
              </a:path>
              <a:path w="8983980" h="1044575">
                <a:moveTo>
                  <a:pt x="8566150" y="6350"/>
                </a:moveTo>
                <a:lnTo>
                  <a:pt x="8509000" y="6350"/>
                </a:lnTo>
                <a:lnTo>
                  <a:pt x="8509000" y="0"/>
                </a:lnTo>
                <a:lnTo>
                  <a:pt x="8566150" y="0"/>
                </a:lnTo>
                <a:lnTo>
                  <a:pt x="8566150" y="6350"/>
                </a:lnTo>
                <a:close/>
              </a:path>
              <a:path w="8983980" h="1044575">
                <a:moveTo>
                  <a:pt x="8566150" y="19050"/>
                </a:moveTo>
                <a:lnTo>
                  <a:pt x="8509000" y="19050"/>
                </a:lnTo>
                <a:lnTo>
                  <a:pt x="8509000" y="12700"/>
                </a:lnTo>
                <a:lnTo>
                  <a:pt x="8566150" y="12700"/>
                </a:lnTo>
                <a:lnTo>
                  <a:pt x="8566150" y="19050"/>
                </a:lnTo>
                <a:close/>
              </a:path>
              <a:path w="8983980" h="1044575">
                <a:moveTo>
                  <a:pt x="8642350" y="6350"/>
                </a:moveTo>
                <a:lnTo>
                  <a:pt x="8585200" y="6350"/>
                </a:lnTo>
                <a:lnTo>
                  <a:pt x="8585200" y="0"/>
                </a:lnTo>
                <a:lnTo>
                  <a:pt x="8642350" y="0"/>
                </a:lnTo>
                <a:lnTo>
                  <a:pt x="8642350" y="6350"/>
                </a:lnTo>
                <a:close/>
              </a:path>
              <a:path w="8983980" h="1044575">
                <a:moveTo>
                  <a:pt x="8642350" y="19050"/>
                </a:moveTo>
                <a:lnTo>
                  <a:pt x="8585200" y="19050"/>
                </a:lnTo>
                <a:lnTo>
                  <a:pt x="8585200" y="12700"/>
                </a:lnTo>
                <a:lnTo>
                  <a:pt x="8642350" y="12700"/>
                </a:lnTo>
                <a:lnTo>
                  <a:pt x="8642350" y="19050"/>
                </a:lnTo>
                <a:close/>
              </a:path>
              <a:path w="8983980" h="1044575">
                <a:moveTo>
                  <a:pt x="8718550" y="6350"/>
                </a:moveTo>
                <a:lnTo>
                  <a:pt x="8661400" y="6350"/>
                </a:lnTo>
                <a:lnTo>
                  <a:pt x="8661400" y="0"/>
                </a:lnTo>
                <a:lnTo>
                  <a:pt x="8718550" y="0"/>
                </a:lnTo>
                <a:lnTo>
                  <a:pt x="8718550" y="6350"/>
                </a:lnTo>
                <a:close/>
              </a:path>
              <a:path w="8983980" h="1044575">
                <a:moveTo>
                  <a:pt x="8718550" y="19050"/>
                </a:moveTo>
                <a:lnTo>
                  <a:pt x="8661400" y="19050"/>
                </a:lnTo>
                <a:lnTo>
                  <a:pt x="8661400" y="12700"/>
                </a:lnTo>
                <a:lnTo>
                  <a:pt x="8718550" y="12700"/>
                </a:lnTo>
                <a:lnTo>
                  <a:pt x="8718550" y="19050"/>
                </a:lnTo>
                <a:close/>
              </a:path>
              <a:path w="8983980" h="1044575">
                <a:moveTo>
                  <a:pt x="8794750" y="6350"/>
                </a:moveTo>
                <a:lnTo>
                  <a:pt x="8737600" y="6350"/>
                </a:lnTo>
                <a:lnTo>
                  <a:pt x="8737600" y="0"/>
                </a:lnTo>
                <a:lnTo>
                  <a:pt x="8794750" y="0"/>
                </a:lnTo>
                <a:lnTo>
                  <a:pt x="8794750" y="6350"/>
                </a:lnTo>
                <a:close/>
              </a:path>
              <a:path w="8983980" h="1044575">
                <a:moveTo>
                  <a:pt x="8794750" y="19050"/>
                </a:moveTo>
                <a:lnTo>
                  <a:pt x="8737600" y="19050"/>
                </a:lnTo>
                <a:lnTo>
                  <a:pt x="8737600" y="12700"/>
                </a:lnTo>
                <a:lnTo>
                  <a:pt x="8794750" y="12700"/>
                </a:lnTo>
                <a:lnTo>
                  <a:pt x="8794750" y="19050"/>
                </a:lnTo>
                <a:close/>
              </a:path>
              <a:path w="8983980" h="1044575">
                <a:moveTo>
                  <a:pt x="8870950" y="6350"/>
                </a:moveTo>
                <a:lnTo>
                  <a:pt x="8813800" y="6350"/>
                </a:lnTo>
                <a:lnTo>
                  <a:pt x="8813800" y="0"/>
                </a:lnTo>
                <a:lnTo>
                  <a:pt x="8870950" y="0"/>
                </a:lnTo>
                <a:lnTo>
                  <a:pt x="8870950" y="6350"/>
                </a:lnTo>
                <a:close/>
              </a:path>
              <a:path w="8983980" h="1044575">
                <a:moveTo>
                  <a:pt x="8870950" y="19050"/>
                </a:moveTo>
                <a:lnTo>
                  <a:pt x="8813800" y="19050"/>
                </a:lnTo>
                <a:lnTo>
                  <a:pt x="8813800" y="12700"/>
                </a:lnTo>
                <a:lnTo>
                  <a:pt x="8870950" y="12700"/>
                </a:lnTo>
                <a:lnTo>
                  <a:pt x="8870950" y="19050"/>
                </a:lnTo>
                <a:close/>
              </a:path>
              <a:path w="8983980" h="1044575">
                <a:moveTo>
                  <a:pt x="8947150" y="6350"/>
                </a:moveTo>
                <a:lnTo>
                  <a:pt x="8890000" y="6350"/>
                </a:lnTo>
                <a:lnTo>
                  <a:pt x="8890000" y="0"/>
                </a:lnTo>
                <a:lnTo>
                  <a:pt x="8947150" y="0"/>
                </a:lnTo>
                <a:lnTo>
                  <a:pt x="8947150" y="6350"/>
                </a:lnTo>
                <a:close/>
              </a:path>
              <a:path w="8983980" h="1044575">
                <a:moveTo>
                  <a:pt x="8947150" y="19050"/>
                </a:moveTo>
                <a:lnTo>
                  <a:pt x="8890000" y="19050"/>
                </a:lnTo>
                <a:lnTo>
                  <a:pt x="8890000" y="12700"/>
                </a:lnTo>
                <a:lnTo>
                  <a:pt x="8947150" y="12700"/>
                </a:lnTo>
                <a:lnTo>
                  <a:pt x="8947150" y="19050"/>
                </a:lnTo>
                <a:close/>
              </a:path>
              <a:path w="8983980" h="1044575">
                <a:moveTo>
                  <a:pt x="8966200" y="6350"/>
                </a:moveTo>
                <a:lnTo>
                  <a:pt x="8965666" y="6350"/>
                </a:lnTo>
                <a:lnTo>
                  <a:pt x="8966200" y="0"/>
                </a:lnTo>
                <a:lnTo>
                  <a:pt x="8966200" y="6350"/>
                </a:lnTo>
                <a:close/>
              </a:path>
              <a:path w="8983980" h="1044575">
                <a:moveTo>
                  <a:pt x="8983662" y="58737"/>
                </a:moveTo>
                <a:lnTo>
                  <a:pt x="8977312" y="58737"/>
                </a:lnTo>
                <a:lnTo>
                  <a:pt x="8977312" y="6350"/>
                </a:lnTo>
                <a:lnTo>
                  <a:pt x="8966200" y="6350"/>
                </a:lnTo>
                <a:lnTo>
                  <a:pt x="8966200" y="0"/>
                </a:lnTo>
                <a:lnTo>
                  <a:pt x="8983662" y="0"/>
                </a:lnTo>
                <a:lnTo>
                  <a:pt x="8983662" y="58737"/>
                </a:lnTo>
                <a:close/>
              </a:path>
              <a:path w="8983980" h="1044575">
                <a:moveTo>
                  <a:pt x="8970962" y="58737"/>
                </a:moveTo>
                <a:lnTo>
                  <a:pt x="8964612" y="58737"/>
                </a:lnTo>
                <a:lnTo>
                  <a:pt x="8964612" y="19050"/>
                </a:lnTo>
                <a:lnTo>
                  <a:pt x="8965145" y="12700"/>
                </a:lnTo>
                <a:lnTo>
                  <a:pt x="8966200" y="12700"/>
                </a:lnTo>
                <a:lnTo>
                  <a:pt x="8966200" y="19050"/>
                </a:lnTo>
                <a:lnTo>
                  <a:pt x="8970962" y="19050"/>
                </a:lnTo>
                <a:lnTo>
                  <a:pt x="8970962" y="58737"/>
                </a:lnTo>
                <a:close/>
              </a:path>
              <a:path w="8983980" h="1044575">
                <a:moveTo>
                  <a:pt x="8970962" y="19050"/>
                </a:moveTo>
                <a:lnTo>
                  <a:pt x="8966200" y="19050"/>
                </a:lnTo>
                <a:lnTo>
                  <a:pt x="8966200" y="12700"/>
                </a:lnTo>
                <a:lnTo>
                  <a:pt x="8970962" y="12700"/>
                </a:lnTo>
                <a:lnTo>
                  <a:pt x="8970962" y="19050"/>
                </a:lnTo>
                <a:close/>
              </a:path>
              <a:path w="8983980" h="1044575">
                <a:moveTo>
                  <a:pt x="8970962" y="134937"/>
                </a:moveTo>
                <a:lnTo>
                  <a:pt x="8964612" y="134937"/>
                </a:lnTo>
                <a:lnTo>
                  <a:pt x="8964612" y="77787"/>
                </a:lnTo>
                <a:lnTo>
                  <a:pt x="8970962" y="77787"/>
                </a:lnTo>
                <a:lnTo>
                  <a:pt x="8970962" y="134937"/>
                </a:lnTo>
                <a:close/>
              </a:path>
              <a:path w="8983980" h="1044575">
                <a:moveTo>
                  <a:pt x="8983662" y="134937"/>
                </a:moveTo>
                <a:lnTo>
                  <a:pt x="8977312" y="134937"/>
                </a:lnTo>
                <a:lnTo>
                  <a:pt x="8977312" y="77787"/>
                </a:lnTo>
                <a:lnTo>
                  <a:pt x="8983662" y="77787"/>
                </a:lnTo>
                <a:lnTo>
                  <a:pt x="8983662" y="134937"/>
                </a:lnTo>
                <a:close/>
              </a:path>
              <a:path w="8983980" h="1044575">
                <a:moveTo>
                  <a:pt x="8970962" y="211137"/>
                </a:moveTo>
                <a:lnTo>
                  <a:pt x="8964612" y="211137"/>
                </a:lnTo>
                <a:lnTo>
                  <a:pt x="8964612" y="153987"/>
                </a:lnTo>
                <a:lnTo>
                  <a:pt x="8970962" y="153987"/>
                </a:lnTo>
                <a:lnTo>
                  <a:pt x="8970962" y="211137"/>
                </a:lnTo>
                <a:close/>
              </a:path>
              <a:path w="8983980" h="1044575">
                <a:moveTo>
                  <a:pt x="8983662" y="211137"/>
                </a:moveTo>
                <a:lnTo>
                  <a:pt x="8977312" y="211137"/>
                </a:lnTo>
                <a:lnTo>
                  <a:pt x="8977312" y="153987"/>
                </a:lnTo>
                <a:lnTo>
                  <a:pt x="8983662" y="153987"/>
                </a:lnTo>
                <a:lnTo>
                  <a:pt x="8983662" y="211137"/>
                </a:lnTo>
                <a:close/>
              </a:path>
              <a:path w="8983980" h="1044575">
                <a:moveTo>
                  <a:pt x="8970962" y="287337"/>
                </a:moveTo>
                <a:lnTo>
                  <a:pt x="8964612" y="287337"/>
                </a:lnTo>
                <a:lnTo>
                  <a:pt x="8964612" y="230187"/>
                </a:lnTo>
                <a:lnTo>
                  <a:pt x="8970962" y="230187"/>
                </a:lnTo>
                <a:lnTo>
                  <a:pt x="8970962" y="287337"/>
                </a:lnTo>
                <a:close/>
              </a:path>
              <a:path w="8983980" h="1044575">
                <a:moveTo>
                  <a:pt x="8983662" y="287337"/>
                </a:moveTo>
                <a:lnTo>
                  <a:pt x="8977312" y="287337"/>
                </a:lnTo>
                <a:lnTo>
                  <a:pt x="8977312" y="230187"/>
                </a:lnTo>
                <a:lnTo>
                  <a:pt x="8983662" y="230187"/>
                </a:lnTo>
                <a:lnTo>
                  <a:pt x="8983662" y="287337"/>
                </a:lnTo>
                <a:close/>
              </a:path>
              <a:path w="8983980" h="1044575">
                <a:moveTo>
                  <a:pt x="8970962" y="363537"/>
                </a:moveTo>
                <a:lnTo>
                  <a:pt x="8964612" y="363537"/>
                </a:lnTo>
                <a:lnTo>
                  <a:pt x="8964612" y="306387"/>
                </a:lnTo>
                <a:lnTo>
                  <a:pt x="8970962" y="306387"/>
                </a:lnTo>
                <a:lnTo>
                  <a:pt x="8970962" y="363537"/>
                </a:lnTo>
                <a:close/>
              </a:path>
              <a:path w="8983980" h="1044575">
                <a:moveTo>
                  <a:pt x="8983662" y="363537"/>
                </a:moveTo>
                <a:lnTo>
                  <a:pt x="8977312" y="363537"/>
                </a:lnTo>
                <a:lnTo>
                  <a:pt x="8977312" y="306387"/>
                </a:lnTo>
                <a:lnTo>
                  <a:pt x="8983662" y="306387"/>
                </a:lnTo>
                <a:lnTo>
                  <a:pt x="8983662" y="363537"/>
                </a:lnTo>
                <a:close/>
              </a:path>
              <a:path w="8983980" h="1044575">
                <a:moveTo>
                  <a:pt x="8970962" y="439737"/>
                </a:moveTo>
                <a:lnTo>
                  <a:pt x="8964612" y="439737"/>
                </a:lnTo>
                <a:lnTo>
                  <a:pt x="8964612" y="382587"/>
                </a:lnTo>
                <a:lnTo>
                  <a:pt x="8970962" y="382587"/>
                </a:lnTo>
                <a:lnTo>
                  <a:pt x="8970962" y="439737"/>
                </a:lnTo>
                <a:close/>
              </a:path>
              <a:path w="8983980" h="1044575">
                <a:moveTo>
                  <a:pt x="8983662" y="439737"/>
                </a:moveTo>
                <a:lnTo>
                  <a:pt x="8977312" y="439737"/>
                </a:lnTo>
                <a:lnTo>
                  <a:pt x="8977312" y="382587"/>
                </a:lnTo>
                <a:lnTo>
                  <a:pt x="8983662" y="382587"/>
                </a:lnTo>
                <a:lnTo>
                  <a:pt x="8983662" y="439737"/>
                </a:lnTo>
                <a:close/>
              </a:path>
              <a:path w="8983980" h="1044575">
                <a:moveTo>
                  <a:pt x="8970962" y="515937"/>
                </a:moveTo>
                <a:lnTo>
                  <a:pt x="8964612" y="515937"/>
                </a:lnTo>
                <a:lnTo>
                  <a:pt x="8964612" y="458787"/>
                </a:lnTo>
                <a:lnTo>
                  <a:pt x="8970962" y="458787"/>
                </a:lnTo>
                <a:lnTo>
                  <a:pt x="8970962" y="515937"/>
                </a:lnTo>
                <a:close/>
              </a:path>
              <a:path w="8983980" h="1044575">
                <a:moveTo>
                  <a:pt x="8983662" y="515937"/>
                </a:moveTo>
                <a:lnTo>
                  <a:pt x="8977312" y="515937"/>
                </a:lnTo>
                <a:lnTo>
                  <a:pt x="8977312" y="458787"/>
                </a:lnTo>
                <a:lnTo>
                  <a:pt x="8983662" y="458787"/>
                </a:lnTo>
                <a:lnTo>
                  <a:pt x="8983662" y="515937"/>
                </a:lnTo>
                <a:close/>
              </a:path>
              <a:path w="8983980" h="1044575">
                <a:moveTo>
                  <a:pt x="8970962" y="592137"/>
                </a:moveTo>
                <a:lnTo>
                  <a:pt x="8964612" y="592137"/>
                </a:lnTo>
                <a:lnTo>
                  <a:pt x="8964612" y="534987"/>
                </a:lnTo>
                <a:lnTo>
                  <a:pt x="8970962" y="534987"/>
                </a:lnTo>
                <a:lnTo>
                  <a:pt x="8970962" y="592137"/>
                </a:lnTo>
                <a:close/>
              </a:path>
              <a:path w="8983980" h="1044575">
                <a:moveTo>
                  <a:pt x="8983662" y="592137"/>
                </a:moveTo>
                <a:lnTo>
                  <a:pt x="8977312" y="592137"/>
                </a:lnTo>
                <a:lnTo>
                  <a:pt x="8977312" y="534987"/>
                </a:lnTo>
                <a:lnTo>
                  <a:pt x="8983662" y="534987"/>
                </a:lnTo>
                <a:lnTo>
                  <a:pt x="8983662" y="592137"/>
                </a:lnTo>
                <a:close/>
              </a:path>
              <a:path w="8983980" h="1044575">
                <a:moveTo>
                  <a:pt x="8970962" y="668337"/>
                </a:moveTo>
                <a:lnTo>
                  <a:pt x="8964612" y="668337"/>
                </a:lnTo>
                <a:lnTo>
                  <a:pt x="8964612" y="611187"/>
                </a:lnTo>
                <a:lnTo>
                  <a:pt x="8970962" y="611187"/>
                </a:lnTo>
                <a:lnTo>
                  <a:pt x="8970962" y="668337"/>
                </a:lnTo>
                <a:close/>
              </a:path>
              <a:path w="8983980" h="1044575">
                <a:moveTo>
                  <a:pt x="8983662" y="668337"/>
                </a:moveTo>
                <a:lnTo>
                  <a:pt x="8977312" y="668337"/>
                </a:lnTo>
                <a:lnTo>
                  <a:pt x="8977312" y="611187"/>
                </a:lnTo>
                <a:lnTo>
                  <a:pt x="8983662" y="611187"/>
                </a:lnTo>
                <a:lnTo>
                  <a:pt x="8983662" y="668337"/>
                </a:lnTo>
                <a:close/>
              </a:path>
              <a:path w="8983980" h="1044575">
                <a:moveTo>
                  <a:pt x="8970962" y="744537"/>
                </a:moveTo>
                <a:lnTo>
                  <a:pt x="8964612" y="744537"/>
                </a:lnTo>
                <a:lnTo>
                  <a:pt x="8964612" y="687387"/>
                </a:lnTo>
                <a:lnTo>
                  <a:pt x="8970962" y="687387"/>
                </a:lnTo>
                <a:lnTo>
                  <a:pt x="8970962" y="744537"/>
                </a:lnTo>
                <a:close/>
              </a:path>
              <a:path w="8983980" h="1044575">
                <a:moveTo>
                  <a:pt x="8983662" y="744537"/>
                </a:moveTo>
                <a:lnTo>
                  <a:pt x="8977312" y="744537"/>
                </a:lnTo>
                <a:lnTo>
                  <a:pt x="8977312" y="687387"/>
                </a:lnTo>
                <a:lnTo>
                  <a:pt x="8983662" y="687387"/>
                </a:lnTo>
                <a:lnTo>
                  <a:pt x="8983662" y="744537"/>
                </a:lnTo>
                <a:close/>
              </a:path>
              <a:path w="8983980" h="1044575">
                <a:moveTo>
                  <a:pt x="8970962" y="820737"/>
                </a:moveTo>
                <a:lnTo>
                  <a:pt x="8964612" y="820737"/>
                </a:lnTo>
                <a:lnTo>
                  <a:pt x="8964612" y="763587"/>
                </a:lnTo>
                <a:lnTo>
                  <a:pt x="8970962" y="763587"/>
                </a:lnTo>
                <a:lnTo>
                  <a:pt x="8970962" y="820737"/>
                </a:lnTo>
                <a:close/>
              </a:path>
              <a:path w="8983980" h="1044575">
                <a:moveTo>
                  <a:pt x="8983662" y="820737"/>
                </a:moveTo>
                <a:lnTo>
                  <a:pt x="8977312" y="820737"/>
                </a:lnTo>
                <a:lnTo>
                  <a:pt x="8977312" y="763587"/>
                </a:lnTo>
                <a:lnTo>
                  <a:pt x="8983662" y="763587"/>
                </a:lnTo>
                <a:lnTo>
                  <a:pt x="8983662" y="820737"/>
                </a:lnTo>
                <a:close/>
              </a:path>
              <a:path w="8983980" h="1044575">
                <a:moveTo>
                  <a:pt x="8970962" y="896937"/>
                </a:moveTo>
                <a:lnTo>
                  <a:pt x="8964612" y="896937"/>
                </a:lnTo>
                <a:lnTo>
                  <a:pt x="8964612" y="839787"/>
                </a:lnTo>
                <a:lnTo>
                  <a:pt x="8970962" y="839787"/>
                </a:lnTo>
                <a:lnTo>
                  <a:pt x="8970962" y="896937"/>
                </a:lnTo>
                <a:close/>
              </a:path>
              <a:path w="8983980" h="1044575">
                <a:moveTo>
                  <a:pt x="8983662" y="896937"/>
                </a:moveTo>
                <a:lnTo>
                  <a:pt x="8977312" y="896937"/>
                </a:lnTo>
                <a:lnTo>
                  <a:pt x="8977312" y="839787"/>
                </a:lnTo>
                <a:lnTo>
                  <a:pt x="8983662" y="839787"/>
                </a:lnTo>
                <a:lnTo>
                  <a:pt x="8983662" y="896937"/>
                </a:lnTo>
                <a:close/>
              </a:path>
              <a:path w="8983980" h="1044575">
                <a:moveTo>
                  <a:pt x="8970962" y="973137"/>
                </a:moveTo>
                <a:lnTo>
                  <a:pt x="8964612" y="973137"/>
                </a:lnTo>
                <a:lnTo>
                  <a:pt x="8964612" y="915987"/>
                </a:lnTo>
                <a:lnTo>
                  <a:pt x="8970962" y="915987"/>
                </a:lnTo>
                <a:lnTo>
                  <a:pt x="8970962" y="973137"/>
                </a:lnTo>
                <a:close/>
              </a:path>
              <a:path w="8983980" h="1044575">
                <a:moveTo>
                  <a:pt x="8983662" y="973137"/>
                </a:moveTo>
                <a:lnTo>
                  <a:pt x="8977312" y="973137"/>
                </a:lnTo>
                <a:lnTo>
                  <a:pt x="8977312" y="915987"/>
                </a:lnTo>
                <a:lnTo>
                  <a:pt x="8983662" y="915987"/>
                </a:lnTo>
                <a:lnTo>
                  <a:pt x="8983662" y="973137"/>
                </a:lnTo>
                <a:close/>
              </a:path>
              <a:path w="8983980" h="1044575">
                <a:moveTo>
                  <a:pt x="8970962" y="1031875"/>
                </a:moveTo>
                <a:lnTo>
                  <a:pt x="8959850" y="1031875"/>
                </a:lnTo>
                <a:lnTo>
                  <a:pt x="8959850" y="1025525"/>
                </a:lnTo>
                <a:lnTo>
                  <a:pt x="8964612" y="1025525"/>
                </a:lnTo>
                <a:lnTo>
                  <a:pt x="8964612" y="992187"/>
                </a:lnTo>
                <a:lnTo>
                  <a:pt x="8970962" y="992187"/>
                </a:lnTo>
                <a:lnTo>
                  <a:pt x="8970962" y="1031875"/>
                </a:lnTo>
                <a:close/>
              </a:path>
              <a:path w="8983980" h="1044575">
                <a:moveTo>
                  <a:pt x="8983662" y="1044575"/>
                </a:moveTo>
                <a:lnTo>
                  <a:pt x="8959850" y="1044575"/>
                </a:lnTo>
                <a:lnTo>
                  <a:pt x="8959850" y="1038225"/>
                </a:lnTo>
                <a:lnTo>
                  <a:pt x="8977312" y="1038225"/>
                </a:lnTo>
                <a:lnTo>
                  <a:pt x="8977312" y="992187"/>
                </a:lnTo>
                <a:lnTo>
                  <a:pt x="8983662" y="992187"/>
                </a:lnTo>
                <a:lnTo>
                  <a:pt x="8983662" y="1044575"/>
                </a:lnTo>
                <a:close/>
              </a:path>
              <a:path w="8983980" h="1044575">
                <a:moveTo>
                  <a:pt x="8940800" y="1031875"/>
                </a:moveTo>
                <a:lnTo>
                  <a:pt x="8883650" y="1031875"/>
                </a:lnTo>
                <a:lnTo>
                  <a:pt x="8883650" y="1025525"/>
                </a:lnTo>
                <a:lnTo>
                  <a:pt x="8940800" y="1025525"/>
                </a:lnTo>
                <a:lnTo>
                  <a:pt x="8940800" y="1031875"/>
                </a:lnTo>
                <a:close/>
              </a:path>
              <a:path w="8983980" h="1044575">
                <a:moveTo>
                  <a:pt x="8940800" y="1044575"/>
                </a:moveTo>
                <a:lnTo>
                  <a:pt x="8883650" y="1044575"/>
                </a:lnTo>
                <a:lnTo>
                  <a:pt x="8883650" y="1038225"/>
                </a:lnTo>
                <a:lnTo>
                  <a:pt x="8940800" y="1038225"/>
                </a:lnTo>
                <a:lnTo>
                  <a:pt x="8940800" y="1044575"/>
                </a:lnTo>
                <a:close/>
              </a:path>
              <a:path w="8983980" h="1044575">
                <a:moveTo>
                  <a:pt x="8864600" y="1031875"/>
                </a:moveTo>
                <a:lnTo>
                  <a:pt x="8807450" y="1031875"/>
                </a:lnTo>
                <a:lnTo>
                  <a:pt x="8807450" y="1025525"/>
                </a:lnTo>
                <a:lnTo>
                  <a:pt x="8864600" y="1025525"/>
                </a:lnTo>
                <a:lnTo>
                  <a:pt x="8864600" y="1031875"/>
                </a:lnTo>
                <a:close/>
              </a:path>
              <a:path w="8983980" h="1044575">
                <a:moveTo>
                  <a:pt x="8864600" y="1044575"/>
                </a:moveTo>
                <a:lnTo>
                  <a:pt x="8807450" y="1044575"/>
                </a:lnTo>
                <a:lnTo>
                  <a:pt x="8807450" y="1038225"/>
                </a:lnTo>
                <a:lnTo>
                  <a:pt x="8864600" y="1038225"/>
                </a:lnTo>
                <a:lnTo>
                  <a:pt x="8864600" y="1044575"/>
                </a:lnTo>
                <a:close/>
              </a:path>
              <a:path w="8983980" h="1044575">
                <a:moveTo>
                  <a:pt x="8788400" y="1031875"/>
                </a:moveTo>
                <a:lnTo>
                  <a:pt x="8731250" y="1031875"/>
                </a:lnTo>
                <a:lnTo>
                  <a:pt x="8731250" y="1025525"/>
                </a:lnTo>
                <a:lnTo>
                  <a:pt x="8788400" y="1025525"/>
                </a:lnTo>
                <a:lnTo>
                  <a:pt x="8788400" y="1031875"/>
                </a:lnTo>
                <a:close/>
              </a:path>
              <a:path w="8983980" h="1044575">
                <a:moveTo>
                  <a:pt x="8788400" y="1044575"/>
                </a:moveTo>
                <a:lnTo>
                  <a:pt x="8731250" y="1044575"/>
                </a:lnTo>
                <a:lnTo>
                  <a:pt x="8731250" y="1038225"/>
                </a:lnTo>
                <a:lnTo>
                  <a:pt x="8788400" y="1038225"/>
                </a:lnTo>
                <a:lnTo>
                  <a:pt x="8788400" y="1044575"/>
                </a:lnTo>
                <a:close/>
              </a:path>
              <a:path w="8983980" h="1044575">
                <a:moveTo>
                  <a:pt x="8712200" y="1031875"/>
                </a:moveTo>
                <a:lnTo>
                  <a:pt x="8655050" y="1031875"/>
                </a:lnTo>
                <a:lnTo>
                  <a:pt x="8655050" y="1025525"/>
                </a:lnTo>
                <a:lnTo>
                  <a:pt x="8712200" y="1025525"/>
                </a:lnTo>
                <a:lnTo>
                  <a:pt x="8712200" y="1031875"/>
                </a:lnTo>
                <a:close/>
              </a:path>
              <a:path w="8983980" h="1044575">
                <a:moveTo>
                  <a:pt x="8712200" y="1044575"/>
                </a:moveTo>
                <a:lnTo>
                  <a:pt x="8655050" y="1044575"/>
                </a:lnTo>
                <a:lnTo>
                  <a:pt x="8655050" y="1038225"/>
                </a:lnTo>
                <a:lnTo>
                  <a:pt x="8712200" y="1038225"/>
                </a:lnTo>
                <a:lnTo>
                  <a:pt x="8712200" y="1044575"/>
                </a:lnTo>
                <a:close/>
              </a:path>
              <a:path w="8983980" h="1044575">
                <a:moveTo>
                  <a:pt x="8636000" y="1031875"/>
                </a:moveTo>
                <a:lnTo>
                  <a:pt x="8578850" y="1031875"/>
                </a:lnTo>
                <a:lnTo>
                  <a:pt x="8578850" y="1025525"/>
                </a:lnTo>
                <a:lnTo>
                  <a:pt x="8636000" y="1025525"/>
                </a:lnTo>
                <a:lnTo>
                  <a:pt x="8636000" y="1031875"/>
                </a:lnTo>
                <a:close/>
              </a:path>
              <a:path w="8983980" h="1044575">
                <a:moveTo>
                  <a:pt x="8636000" y="1044575"/>
                </a:moveTo>
                <a:lnTo>
                  <a:pt x="8578850" y="1044575"/>
                </a:lnTo>
                <a:lnTo>
                  <a:pt x="8578850" y="1038225"/>
                </a:lnTo>
                <a:lnTo>
                  <a:pt x="8636000" y="1038225"/>
                </a:lnTo>
                <a:lnTo>
                  <a:pt x="8636000" y="1044575"/>
                </a:lnTo>
                <a:close/>
              </a:path>
              <a:path w="8983980" h="1044575">
                <a:moveTo>
                  <a:pt x="8559800" y="1031875"/>
                </a:moveTo>
                <a:lnTo>
                  <a:pt x="8502650" y="1031875"/>
                </a:lnTo>
                <a:lnTo>
                  <a:pt x="8502650" y="1025525"/>
                </a:lnTo>
                <a:lnTo>
                  <a:pt x="8559800" y="1025525"/>
                </a:lnTo>
                <a:lnTo>
                  <a:pt x="8559800" y="1031875"/>
                </a:lnTo>
                <a:close/>
              </a:path>
              <a:path w="8983980" h="1044575">
                <a:moveTo>
                  <a:pt x="8559800" y="1044575"/>
                </a:moveTo>
                <a:lnTo>
                  <a:pt x="8502650" y="1044575"/>
                </a:lnTo>
                <a:lnTo>
                  <a:pt x="8502650" y="1038225"/>
                </a:lnTo>
                <a:lnTo>
                  <a:pt x="8559800" y="1038225"/>
                </a:lnTo>
                <a:lnTo>
                  <a:pt x="8559800" y="1044575"/>
                </a:lnTo>
                <a:close/>
              </a:path>
              <a:path w="8983980" h="1044575">
                <a:moveTo>
                  <a:pt x="8483600" y="1031875"/>
                </a:moveTo>
                <a:lnTo>
                  <a:pt x="8426450" y="1031875"/>
                </a:lnTo>
                <a:lnTo>
                  <a:pt x="8426450" y="1025525"/>
                </a:lnTo>
                <a:lnTo>
                  <a:pt x="8483600" y="1025525"/>
                </a:lnTo>
                <a:lnTo>
                  <a:pt x="8483600" y="1031875"/>
                </a:lnTo>
                <a:close/>
              </a:path>
              <a:path w="8983980" h="1044575">
                <a:moveTo>
                  <a:pt x="8483600" y="1044575"/>
                </a:moveTo>
                <a:lnTo>
                  <a:pt x="8426450" y="1044575"/>
                </a:lnTo>
                <a:lnTo>
                  <a:pt x="8426450" y="1038225"/>
                </a:lnTo>
                <a:lnTo>
                  <a:pt x="8483600" y="1038225"/>
                </a:lnTo>
                <a:lnTo>
                  <a:pt x="8483600" y="1044575"/>
                </a:lnTo>
                <a:close/>
              </a:path>
              <a:path w="8983980" h="1044575">
                <a:moveTo>
                  <a:pt x="8407400" y="1031875"/>
                </a:moveTo>
                <a:lnTo>
                  <a:pt x="8350250" y="1031875"/>
                </a:lnTo>
                <a:lnTo>
                  <a:pt x="8350250" y="1025525"/>
                </a:lnTo>
                <a:lnTo>
                  <a:pt x="8407400" y="1025525"/>
                </a:lnTo>
                <a:lnTo>
                  <a:pt x="8407400" y="1031875"/>
                </a:lnTo>
                <a:close/>
              </a:path>
              <a:path w="8983980" h="1044575">
                <a:moveTo>
                  <a:pt x="8407400" y="1044575"/>
                </a:moveTo>
                <a:lnTo>
                  <a:pt x="8350250" y="1044575"/>
                </a:lnTo>
                <a:lnTo>
                  <a:pt x="8350250" y="1038225"/>
                </a:lnTo>
                <a:lnTo>
                  <a:pt x="8407400" y="1038225"/>
                </a:lnTo>
                <a:lnTo>
                  <a:pt x="8407400" y="1044575"/>
                </a:lnTo>
                <a:close/>
              </a:path>
              <a:path w="8983980" h="1044575">
                <a:moveTo>
                  <a:pt x="8331200" y="1031875"/>
                </a:moveTo>
                <a:lnTo>
                  <a:pt x="8274050" y="1031875"/>
                </a:lnTo>
                <a:lnTo>
                  <a:pt x="8274050" y="1025525"/>
                </a:lnTo>
                <a:lnTo>
                  <a:pt x="8331200" y="1025525"/>
                </a:lnTo>
                <a:lnTo>
                  <a:pt x="8331200" y="1031875"/>
                </a:lnTo>
                <a:close/>
              </a:path>
              <a:path w="8983980" h="1044575">
                <a:moveTo>
                  <a:pt x="8331200" y="1044575"/>
                </a:moveTo>
                <a:lnTo>
                  <a:pt x="8274050" y="1044575"/>
                </a:lnTo>
                <a:lnTo>
                  <a:pt x="8274050" y="1038225"/>
                </a:lnTo>
                <a:lnTo>
                  <a:pt x="8331200" y="1038225"/>
                </a:lnTo>
                <a:lnTo>
                  <a:pt x="8331200" y="1044575"/>
                </a:lnTo>
                <a:close/>
              </a:path>
              <a:path w="8983980" h="1044575">
                <a:moveTo>
                  <a:pt x="8255000" y="1031875"/>
                </a:moveTo>
                <a:lnTo>
                  <a:pt x="8197850" y="1031875"/>
                </a:lnTo>
                <a:lnTo>
                  <a:pt x="8197850" y="1025525"/>
                </a:lnTo>
                <a:lnTo>
                  <a:pt x="8255000" y="1025525"/>
                </a:lnTo>
                <a:lnTo>
                  <a:pt x="8255000" y="1031875"/>
                </a:lnTo>
                <a:close/>
              </a:path>
              <a:path w="8983980" h="1044575">
                <a:moveTo>
                  <a:pt x="8255000" y="1044575"/>
                </a:moveTo>
                <a:lnTo>
                  <a:pt x="8197850" y="1044575"/>
                </a:lnTo>
                <a:lnTo>
                  <a:pt x="8197850" y="1038225"/>
                </a:lnTo>
                <a:lnTo>
                  <a:pt x="8255000" y="1038225"/>
                </a:lnTo>
                <a:lnTo>
                  <a:pt x="8255000" y="1044575"/>
                </a:lnTo>
                <a:close/>
              </a:path>
              <a:path w="8983980" h="1044575">
                <a:moveTo>
                  <a:pt x="8178800" y="1031875"/>
                </a:moveTo>
                <a:lnTo>
                  <a:pt x="8121650" y="1031875"/>
                </a:lnTo>
                <a:lnTo>
                  <a:pt x="8121650" y="1025525"/>
                </a:lnTo>
                <a:lnTo>
                  <a:pt x="8178800" y="1025525"/>
                </a:lnTo>
                <a:lnTo>
                  <a:pt x="8178800" y="1031875"/>
                </a:lnTo>
                <a:close/>
              </a:path>
              <a:path w="8983980" h="1044575">
                <a:moveTo>
                  <a:pt x="8178800" y="1044575"/>
                </a:moveTo>
                <a:lnTo>
                  <a:pt x="8121650" y="1044575"/>
                </a:lnTo>
                <a:lnTo>
                  <a:pt x="8121650" y="1038225"/>
                </a:lnTo>
                <a:lnTo>
                  <a:pt x="8178800" y="1038225"/>
                </a:lnTo>
                <a:lnTo>
                  <a:pt x="8178800" y="1044575"/>
                </a:lnTo>
                <a:close/>
              </a:path>
              <a:path w="8983980" h="1044575">
                <a:moveTo>
                  <a:pt x="8102600" y="1031875"/>
                </a:moveTo>
                <a:lnTo>
                  <a:pt x="8045450" y="1031875"/>
                </a:lnTo>
                <a:lnTo>
                  <a:pt x="8045450" y="1025525"/>
                </a:lnTo>
                <a:lnTo>
                  <a:pt x="8102600" y="1025525"/>
                </a:lnTo>
                <a:lnTo>
                  <a:pt x="8102600" y="1031875"/>
                </a:lnTo>
                <a:close/>
              </a:path>
              <a:path w="8983980" h="1044575">
                <a:moveTo>
                  <a:pt x="8102600" y="1044575"/>
                </a:moveTo>
                <a:lnTo>
                  <a:pt x="8045450" y="1044575"/>
                </a:lnTo>
                <a:lnTo>
                  <a:pt x="8045450" y="1038225"/>
                </a:lnTo>
                <a:lnTo>
                  <a:pt x="8102600" y="1038225"/>
                </a:lnTo>
                <a:lnTo>
                  <a:pt x="8102600" y="1044575"/>
                </a:lnTo>
                <a:close/>
              </a:path>
              <a:path w="8983980" h="1044575">
                <a:moveTo>
                  <a:pt x="8026400" y="1031875"/>
                </a:moveTo>
                <a:lnTo>
                  <a:pt x="7969250" y="1031875"/>
                </a:lnTo>
                <a:lnTo>
                  <a:pt x="7969250" y="1025525"/>
                </a:lnTo>
                <a:lnTo>
                  <a:pt x="8026400" y="1025525"/>
                </a:lnTo>
                <a:lnTo>
                  <a:pt x="8026400" y="1031875"/>
                </a:lnTo>
                <a:close/>
              </a:path>
              <a:path w="8983980" h="1044575">
                <a:moveTo>
                  <a:pt x="8026400" y="1044575"/>
                </a:moveTo>
                <a:lnTo>
                  <a:pt x="7969250" y="1044575"/>
                </a:lnTo>
                <a:lnTo>
                  <a:pt x="7969250" y="1038225"/>
                </a:lnTo>
                <a:lnTo>
                  <a:pt x="8026400" y="1038225"/>
                </a:lnTo>
                <a:lnTo>
                  <a:pt x="8026400" y="1044575"/>
                </a:lnTo>
                <a:close/>
              </a:path>
              <a:path w="8983980" h="1044575">
                <a:moveTo>
                  <a:pt x="7950200" y="1031875"/>
                </a:moveTo>
                <a:lnTo>
                  <a:pt x="7893050" y="1031875"/>
                </a:lnTo>
                <a:lnTo>
                  <a:pt x="7893050" y="1025525"/>
                </a:lnTo>
                <a:lnTo>
                  <a:pt x="7950200" y="1025525"/>
                </a:lnTo>
                <a:lnTo>
                  <a:pt x="7950200" y="1031875"/>
                </a:lnTo>
                <a:close/>
              </a:path>
              <a:path w="8983980" h="1044575">
                <a:moveTo>
                  <a:pt x="7950200" y="1044575"/>
                </a:moveTo>
                <a:lnTo>
                  <a:pt x="7893050" y="1044575"/>
                </a:lnTo>
                <a:lnTo>
                  <a:pt x="7893050" y="1038225"/>
                </a:lnTo>
                <a:lnTo>
                  <a:pt x="7950200" y="1038225"/>
                </a:lnTo>
                <a:lnTo>
                  <a:pt x="7950200" y="1044575"/>
                </a:lnTo>
                <a:close/>
              </a:path>
              <a:path w="8983980" h="1044575">
                <a:moveTo>
                  <a:pt x="7874000" y="1031875"/>
                </a:moveTo>
                <a:lnTo>
                  <a:pt x="7816850" y="1031875"/>
                </a:lnTo>
                <a:lnTo>
                  <a:pt x="7816850" y="1025525"/>
                </a:lnTo>
                <a:lnTo>
                  <a:pt x="7874000" y="1025525"/>
                </a:lnTo>
                <a:lnTo>
                  <a:pt x="7874000" y="1031875"/>
                </a:lnTo>
                <a:close/>
              </a:path>
              <a:path w="8983980" h="1044575">
                <a:moveTo>
                  <a:pt x="7874000" y="1044575"/>
                </a:moveTo>
                <a:lnTo>
                  <a:pt x="7816850" y="1044575"/>
                </a:lnTo>
                <a:lnTo>
                  <a:pt x="7816850" y="1038225"/>
                </a:lnTo>
                <a:lnTo>
                  <a:pt x="7874000" y="1038225"/>
                </a:lnTo>
                <a:lnTo>
                  <a:pt x="7874000" y="1044575"/>
                </a:lnTo>
                <a:close/>
              </a:path>
              <a:path w="8983980" h="1044575">
                <a:moveTo>
                  <a:pt x="7797800" y="1031875"/>
                </a:moveTo>
                <a:lnTo>
                  <a:pt x="7740650" y="1031875"/>
                </a:lnTo>
                <a:lnTo>
                  <a:pt x="7740650" y="1025525"/>
                </a:lnTo>
                <a:lnTo>
                  <a:pt x="7797800" y="1025525"/>
                </a:lnTo>
                <a:lnTo>
                  <a:pt x="7797800" y="1031875"/>
                </a:lnTo>
                <a:close/>
              </a:path>
              <a:path w="8983980" h="1044575">
                <a:moveTo>
                  <a:pt x="7797800" y="1044575"/>
                </a:moveTo>
                <a:lnTo>
                  <a:pt x="7740650" y="1044575"/>
                </a:lnTo>
                <a:lnTo>
                  <a:pt x="7740650" y="1038225"/>
                </a:lnTo>
                <a:lnTo>
                  <a:pt x="7797800" y="1038225"/>
                </a:lnTo>
                <a:lnTo>
                  <a:pt x="7797800" y="1044575"/>
                </a:lnTo>
                <a:close/>
              </a:path>
              <a:path w="8983980" h="1044575">
                <a:moveTo>
                  <a:pt x="7721600" y="1031875"/>
                </a:moveTo>
                <a:lnTo>
                  <a:pt x="7664450" y="1031875"/>
                </a:lnTo>
                <a:lnTo>
                  <a:pt x="7664450" y="1025525"/>
                </a:lnTo>
                <a:lnTo>
                  <a:pt x="7721600" y="1025525"/>
                </a:lnTo>
                <a:lnTo>
                  <a:pt x="7721600" y="1031875"/>
                </a:lnTo>
                <a:close/>
              </a:path>
              <a:path w="8983980" h="1044575">
                <a:moveTo>
                  <a:pt x="7721600" y="1044575"/>
                </a:moveTo>
                <a:lnTo>
                  <a:pt x="7664450" y="1044575"/>
                </a:lnTo>
                <a:lnTo>
                  <a:pt x="7664450" y="1038225"/>
                </a:lnTo>
                <a:lnTo>
                  <a:pt x="7721600" y="1038225"/>
                </a:lnTo>
                <a:lnTo>
                  <a:pt x="7721600" y="1044575"/>
                </a:lnTo>
                <a:close/>
              </a:path>
              <a:path w="8983980" h="1044575">
                <a:moveTo>
                  <a:pt x="7645400" y="1031875"/>
                </a:moveTo>
                <a:lnTo>
                  <a:pt x="7588250" y="1031875"/>
                </a:lnTo>
                <a:lnTo>
                  <a:pt x="7588250" y="1025525"/>
                </a:lnTo>
                <a:lnTo>
                  <a:pt x="7645400" y="1025525"/>
                </a:lnTo>
                <a:lnTo>
                  <a:pt x="7645400" y="1031875"/>
                </a:lnTo>
                <a:close/>
              </a:path>
              <a:path w="8983980" h="1044575">
                <a:moveTo>
                  <a:pt x="7645400" y="1044575"/>
                </a:moveTo>
                <a:lnTo>
                  <a:pt x="7588250" y="1044575"/>
                </a:lnTo>
                <a:lnTo>
                  <a:pt x="7588250" y="1038225"/>
                </a:lnTo>
                <a:lnTo>
                  <a:pt x="7645400" y="1038225"/>
                </a:lnTo>
                <a:lnTo>
                  <a:pt x="7645400" y="1044575"/>
                </a:lnTo>
                <a:close/>
              </a:path>
              <a:path w="8983980" h="1044575">
                <a:moveTo>
                  <a:pt x="7569200" y="1031875"/>
                </a:moveTo>
                <a:lnTo>
                  <a:pt x="7512050" y="1031875"/>
                </a:lnTo>
                <a:lnTo>
                  <a:pt x="7512050" y="1025525"/>
                </a:lnTo>
                <a:lnTo>
                  <a:pt x="7569200" y="1025525"/>
                </a:lnTo>
                <a:lnTo>
                  <a:pt x="7569200" y="1031875"/>
                </a:lnTo>
                <a:close/>
              </a:path>
              <a:path w="8983980" h="1044575">
                <a:moveTo>
                  <a:pt x="7569200" y="1044575"/>
                </a:moveTo>
                <a:lnTo>
                  <a:pt x="7512050" y="1044575"/>
                </a:lnTo>
                <a:lnTo>
                  <a:pt x="7512050" y="1038225"/>
                </a:lnTo>
                <a:lnTo>
                  <a:pt x="7569200" y="1038225"/>
                </a:lnTo>
                <a:lnTo>
                  <a:pt x="7569200" y="1044575"/>
                </a:lnTo>
                <a:close/>
              </a:path>
              <a:path w="8983980" h="1044575">
                <a:moveTo>
                  <a:pt x="7493000" y="1031875"/>
                </a:moveTo>
                <a:lnTo>
                  <a:pt x="7435850" y="1031875"/>
                </a:lnTo>
                <a:lnTo>
                  <a:pt x="7435850" y="1025525"/>
                </a:lnTo>
                <a:lnTo>
                  <a:pt x="7493000" y="1025525"/>
                </a:lnTo>
                <a:lnTo>
                  <a:pt x="7493000" y="1031875"/>
                </a:lnTo>
                <a:close/>
              </a:path>
              <a:path w="8983980" h="1044575">
                <a:moveTo>
                  <a:pt x="7493000" y="1044575"/>
                </a:moveTo>
                <a:lnTo>
                  <a:pt x="7435850" y="1044575"/>
                </a:lnTo>
                <a:lnTo>
                  <a:pt x="7435850" y="1038225"/>
                </a:lnTo>
                <a:lnTo>
                  <a:pt x="7493000" y="1038225"/>
                </a:lnTo>
                <a:lnTo>
                  <a:pt x="7493000" y="1044575"/>
                </a:lnTo>
                <a:close/>
              </a:path>
              <a:path w="8983980" h="1044575">
                <a:moveTo>
                  <a:pt x="7416800" y="1031875"/>
                </a:moveTo>
                <a:lnTo>
                  <a:pt x="7359650" y="1031875"/>
                </a:lnTo>
                <a:lnTo>
                  <a:pt x="7359650" y="1025525"/>
                </a:lnTo>
                <a:lnTo>
                  <a:pt x="7416800" y="1025525"/>
                </a:lnTo>
                <a:lnTo>
                  <a:pt x="7416800" y="1031875"/>
                </a:lnTo>
                <a:close/>
              </a:path>
              <a:path w="8983980" h="1044575">
                <a:moveTo>
                  <a:pt x="7416800" y="1044575"/>
                </a:moveTo>
                <a:lnTo>
                  <a:pt x="7359650" y="1044575"/>
                </a:lnTo>
                <a:lnTo>
                  <a:pt x="7359650" y="1038225"/>
                </a:lnTo>
                <a:lnTo>
                  <a:pt x="7416800" y="1038225"/>
                </a:lnTo>
                <a:lnTo>
                  <a:pt x="7416800" y="1044575"/>
                </a:lnTo>
                <a:close/>
              </a:path>
              <a:path w="8983980" h="1044575">
                <a:moveTo>
                  <a:pt x="7340600" y="1031875"/>
                </a:moveTo>
                <a:lnTo>
                  <a:pt x="7283450" y="1031875"/>
                </a:lnTo>
                <a:lnTo>
                  <a:pt x="7283450" y="1025525"/>
                </a:lnTo>
                <a:lnTo>
                  <a:pt x="7340600" y="1025525"/>
                </a:lnTo>
                <a:lnTo>
                  <a:pt x="7340600" y="1031875"/>
                </a:lnTo>
                <a:close/>
              </a:path>
              <a:path w="8983980" h="1044575">
                <a:moveTo>
                  <a:pt x="7340600" y="1044575"/>
                </a:moveTo>
                <a:lnTo>
                  <a:pt x="7283450" y="1044575"/>
                </a:lnTo>
                <a:lnTo>
                  <a:pt x="7283450" y="1038225"/>
                </a:lnTo>
                <a:lnTo>
                  <a:pt x="7340600" y="1038225"/>
                </a:lnTo>
                <a:lnTo>
                  <a:pt x="7340600" y="1044575"/>
                </a:lnTo>
                <a:close/>
              </a:path>
              <a:path w="8983980" h="1044575">
                <a:moveTo>
                  <a:pt x="7264400" y="1031875"/>
                </a:moveTo>
                <a:lnTo>
                  <a:pt x="7207250" y="1031875"/>
                </a:lnTo>
                <a:lnTo>
                  <a:pt x="7207250" y="1025525"/>
                </a:lnTo>
                <a:lnTo>
                  <a:pt x="7264400" y="1025525"/>
                </a:lnTo>
                <a:lnTo>
                  <a:pt x="7264400" y="1031875"/>
                </a:lnTo>
                <a:close/>
              </a:path>
              <a:path w="8983980" h="1044575">
                <a:moveTo>
                  <a:pt x="7264400" y="1044575"/>
                </a:moveTo>
                <a:lnTo>
                  <a:pt x="7207250" y="1044575"/>
                </a:lnTo>
                <a:lnTo>
                  <a:pt x="7207250" y="1038225"/>
                </a:lnTo>
                <a:lnTo>
                  <a:pt x="7264400" y="1038225"/>
                </a:lnTo>
                <a:lnTo>
                  <a:pt x="7264400" y="1044575"/>
                </a:lnTo>
                <a:close/>
              </a:path>
              <a:path w="8983980" h="1044575">
                <a:moveTo>
                  <a:pt x="7188200" y="1031875"/>
                </a:moveTo>
                <a:lnTo>
                  <a:pt x="7131050" y="1031875"/>
                </a:lnTo>
                <a:lnTo>
                  <a:pt x="7131050" y="1025525"/>
                </a:lnTo>
                <a:lnTo>
                  <a:pt x="7188200" y="1025525"/>
                </a:lnTo>
                <a:lnTo>
                  <a:pt x="7188200" y="1031875"/>
                </a:lnTo>
                <a:close/>
              </a:path>
              <a:path w="8983980" h="1044575">
                <a:moveTo>
                  <a:pt x="7188200" y="1044575"/>
                </a:moveTo>
                <a:lnTo>
                  <a:pt x="7131050" y="1044575"/>
                </a:lnTo>
                <a:lnTo>
                  <a:pt x="7131050" y="1038225"/>
                </a:lnTo>
                <a:lnTo>
                  <a:pt x="7188200" y="1038225"/>
                </a:lnTo>
                <a:lnTo>
                  <a:pt x="7188200" y="1044575"/>
                </a:lnTo>
                <a:close/>
              </a:path>
              <a:path w="8983980" h="1044575">
                <a:moveTo>
                  <a:pt x="7112000" y="1031875"/>
                </a:moveTo>
                <a:lnTo>
                  <a:pt x="7054850" y="1031875"/>
                </a:lnTo>
                <a:lnTo>
                  <a:pt x="7054850" y="1025525"/>
                </a:lnTo>
                <a:lnTo>
                  <a:pt x="7112000" y="1025525"/>
                </a:lnTo>
                <a:lnTo>
                  <a:pt x="7112000" y="1031875"/>
                </a:lnTo>
                <a:close/>
              </a:path>
              <a:path w="8983980" h="1044575">
                <a:moveTo>
                  <a:pt x="7112000" y="1044575"/>
                </a:moveTo>
                <a:lnTo>
                  <a:pt x="7054850" y="1044575"/>
                </a:lnTo>
                <a:lnTo>
                  <a:pt x="7054850" y="1038225"/>
                </a:lnTo>
                <a:lnTo>
                  <a:pt x="7112000" y="1038225"/>
                </a:lnTo>
                <a:lnTo>
                  <a:pt x="7112000" y="1044575"/>
                </a:lnTo>
                <a:close/>
              </a:path>
              <a:path w="8983980" h="1044575">
                <a:moveTo>
                  <a:pt x="7035800" y="1031875"/>
                </a:moveTo>
                <a:lnTo>
                  <a:pt x="6978650" y="1031875"/>
                </a:lnTo>
                <a:lnTo>
                  <a:pt x="6978650" y="1025525"/>
                </a:lnTo>
                <a:lnTo>
                  <a:pt x="7035800" y="1025525"/>
                </a:lnTo>
                <a:lnTo>
                  <a:pt x="7035800" y="1031875"/>
                </a:lnTo>
                <a:close/>
              </a:path>
              <a:path w="8983980" h="1044575">
                <a:moveTo>
                  <a:pt x="7035800" y="1044575"/>
                </a:moveTo>
                <a:lnTo>
                  <a:pt x="6978650" y="1044575"/>
                </a:lnTo>
                <a:lnTo>
                  <a:pt x="6978650" y="1038225"/>
                </a:lnTo>
                <a:lnTo>
                  <a:pt x="7035800" y="1038225"/>
                </a:lnTo>
                <a:lnTo>
                  <a:pt x="7035800" y="1044575"/>
                </a:lnTo>
                <a:close/>
              </a:path>
              <a:path w="8983980" h="1044575">
                <a:moveTo>
                  <a:pt x="6959600" y="1031875"/>
                </a:moveTo>
                <a:lnTo>
                  <a:pt x="6902450" y="1031875"/>
                </a:lnTo>
                <a:lnTo>
                  <a:pt x="6902450" y="1025525"/>
                </a:lnTo>
                <a:lnTo>
                  <a:pt x="6959600" y="1025525"/>
                </a:lnTo>
                <a:lnTo>
                  <a:pt x="6959600" y="1031875"/>
                </a:lnTo>
                <a:close/>
              </a:path>
              <a:path w="8983980" h="1044575">
                <a:moveTo>
                  <a:pt x="6959600" y="1044575"/>
                </a:moveTo>
                <a:lnTo>
                  <a:pt x="6902450" y="1044575"/>
                </a:lnTo>
                <a:lnTo>
                  <a:pt x="6902450" y="1038225"/>
                </a:lnTo>
                <a:lnTo>
                  <a:pt x="6959600" y="1038225"/>
                </a:lnTo>
                <a:lnTo>
                  <a:pt x="6959600" y="1044575"/>
                </a:lnTo>
                <a:close/>
              </a:path>
              <a:path w="8983980" h="1044575">
                <a:moveTo>
                  <a:pt x="6883400" y="1031875"/>
                </a:moveTo>
                <a:lnTo>
                  <a:pt x="6826250" y="1031875"/>
                </a:lnTo>
                <a:lnTo>
                  <a:pt x="6826250" y="1025525"/>
                </a:lnTo>
                <a:lnTo>
                  <a:pt x="6883400" y="1025525"/>
                </a:lnTo>
                <a:lnTo>
                  <a:pt x="6883400" y="1031875"/>
                </a:lnTo>
                <a:close/>
              </a:path>
              <a:path w="8983980" h="1044575">
                <a:moveTo>
                  <a:pt x="6883400" y="1044575"/>
                </a:moveTo>
                <a:lnTo>
                  <a:pt x="6826250" y="1044575"/>
                </a:lnTo>
                <a:lnTo>
                  <a:pt x="6826250" y="1038225"/>
                </a:lnTo>
                <a:lnTo>
                  <a:pt x="6883400" y="1038225"/>
                </a:lnTo>
                <a:lnTo>
                  <a:pt x="6883400" y="1044575"/>
                </a:lnTo>
                <a:close/>
              </a:path>
              <a:path w="8983980" h="1044575">
                <a:moveTo>
                  <a:pt x="6807200" y="1031875"/>
                </a:moveTo>
                <a:lnTo>
                  <a:pt x="6750050" y="1031875"/>
                </a:lnTo>
                <a:lnTo>
                  <a:pt x="6750050" y="1025525"/>
                </a:lnTo>
                <a:lnTo>
                  <a:pt x="6807200" y="1025525"/>
                </a:lnTo>
                <a:lnTo>
                  <a:pt x="6807200" y="1031875"/>
                </a:lnTo>
                <a:close/>
              </a:path>
              <a:path w="8983980" h="1044575">
                <a:moveTo>
                  <a:pt x="6807200" y="1044575"/>
                </a:moveTo>
                <a:lnTo>
                  <a:pt x="6750050" y="1044575"/>
                </a:lnTo>
                <a:lnTo>
                  <a:pt x="6750050" y="1038225"/>
                </a:lnTo>
                <a:lnTo>
                  <a:pt x="6807200" y="1038225"/>
                </a:lnTo>
                <a:lnTo>
                  <a:pt x="6807200" y="1044575"/>
                </a:lnTo>
                <a:close/>
              </a:path>
              <a:path w="8983980" h="1044575">
                <a:moveTo>
                  <a:pt x="6731000" y="1031875"/>
                </a:moveTo>
                <a:lnTo>
                  <a:pt x="6673850" y="1031875"/>
                </a:lnTo>
                <a:lnTo>
                  <a:pt x="6673850" y="1025525"/>
                </a:lnTo>
                <a:lnTo>
                  <a:pt x="6731000" y="1025525"/>
                </a:lnTo>
                <a:lnTo>
                  <a:pt x="6731000" y="1031875"/>
                </a:lnTo>
                <a:close/>
              </a:path>
              <a:path w="8983980" h="1044575">
                <a:moveTo>
                  <a:pt x="6731000" y="1044575"/>
                </a:moveTo>
                <a:lnTo>
                  <a:pt x="6673850" y="1044575"/>
                </a:lnTo>
                <a:lnTo>
                  <a:pt x="6673850" y="1038225"/>
                </a:lnTo>
                <a:lnTo>
                  <a:pt x="6731000" y="1038225"/>
                </a:lnTo>
                <a:lnTo>
                  <a:pt x="6731000" y="1044575"/>
                </a:lnTo>
                <a:close/>
              </a:path>
              <a:path w="8983980" h="1044575">
                <a:moveTo>
                  <a:pt x="6654800" y="1031875"/>
                </a:moveTo>
                <a:lnTo>
                  <a:pt x="6597650" y="1031875"/>
                </a:lnTo>
                <a:lnTo>
                  <a:pt x="6597650" y="1025525"/>
                </a:lnTo>
                <a:lnTo>
                  <a:pt x="6654800" y="1025525"/>
                </a:lnTo>
                <a:lnTo>
                  <a:pt x="6654800" y="1031875"/>
                </a:lnTo>
                <a:close/>
              </a:path>
              <a:path w="8983980" h="1044575">
                <a:moveTo>
                  <a:pt x="6654800" y="1044575"/>
                </a:moveTo>
                <a:lnTo>
                  <a:pt x="6597650" y="1044575"/>
                </a:lnTo>
                <a:lnTo>
                  <a:pt x="6597650" y="1038225"/>
                </a:lnTo>
                <a:lnTo>
                  <a:pt x="6654800" y="1038225"/>
                </a:lnTo>
                <a:lnTo>
                  <a:pt x="6654800" y="1044575"/>
                </a:lnTo>
                <a:close/>
              </a:path>
              <a:path w="8983980" h="1044575">
                <a:moveTo>
                  <a:pt x="6578600" y="1031875"/>
                </a:moveTo>
                <a:lnTo>
                  <a:pt x="6521450" y="1031875"/>
                </a:lnTo>
                <a:lnTo>
                  <a:pt x="6521450" y="1025525"/>
                </a:lnTo>
                <a:lnTo>
                  <a:pt x="6578600" y="1025525"/>
                </a:lnTo>
                <a:lnTo>
                  <a:pt x="6578600" y="1031875"/>
                </a:lnTo>
                <a:close/>
              </a:path>
              <a:path w="8983980" h="1044575">
                <a:moveTo>
                  <a:pt x="6578600" y="1044575"/>
                </a:moveTo>
                <a:lnTo>
                  <a:pt x="6521450" y="1044575"/>
                </a:lnTo>
                <a:lnTo>
                  <a:pt x="6521450" y="1038225"/>
                </a:lnTo>
                <a:lnTo>
                  <a:pt x="6578600" y="1038225"/>
                </a:lnTo>
                <a:lnTo>
                  <a:pt x="6578600" y="1044575"/>
                </a:lnTo>
                <a:close/>
              </a:path>
              <a:path w="8983980" h="1044575">
                <a:moveTo>
                  <a:pt x="6502400" y="1031875"/>
                </a:moveTo>
                <a:lnTo>
                  <a:pt x="6445250" y="1031875"/>
                </a:lnTo>
                <a:lnTo>
                  <a:pt x="6445250" y="1025525"/>
                </a:lnTo>
                <a:lnTo>
                  <a:pt x="6502400" y="1025525"/>
                </a:lnTo>
                <a:lnTo>
                  <a:pt x="6502400" y="1031875"/>
                </a:lnTo>
                <a:close/>
              </a:path>
              <a:path w="8983980" h="1044575">
                <a:moveTo>
                  <a:pt x="6502400" y="1044575"/>
                </a:moveTo>
                <a:lnTo>
                  <a:pt x="6445250" y="1044575"/>
                </a:lnTo>
                <a:lnTo>
                  <a:pt x="6445250" y="1038225"/>
                </a:lnTo>
                <a:lnTo>
                  <a:pt x="6502400" y="1038225"/>
                </a:lnTo>
                <a:lnTo>
                  <a:pt x="6502400" y="1044575"/>
                </a:lnTo>
                <a:close/>
              </a:path>
              <a:path w="8983980" h="1044575">
                <a:moveTo>
                  <a:pt x="6426200" y="1031875"/>
                </a:moveTo>
                <a:lnTo>
                  <a:pt x="6369050" y="1031875"/>
                </a:lnTo>
                <a:lnTo>
                  <a:pt x="6369050" y="1025525"/>
                </a:lnTo>
                <a:lnTo>
                  <a:pt x="6426200" y="1025525"/>
                </a:lnTo>
                <a:lnTo>
                  <a:pt x="6426200" y="1031875"/>
                </a:lnTo>
                <a:close/>
              </a:path>
              <a:path w="8983980" h="1044575">
                <a:moveTo>
                  <a:pt x="6426200" y="1044575"/>
                </a:moveTo>
                <a:lnTo>
                  <a:pt x="6369050" y="1044575"/>
                </a:lnTo>
                <a:lnTo>
                  <a:pt x="6369050" y="1038225"/>
                </a:lnTo>
                <a:lnTo>
                  <a:pt x="6426200" y="1038225"/>
                </a:lnTo>
                <a:lnTo>
                  <a:pt x="6426200" y="1044575"/>
                </a:lnTo>
                <a:close/>
              </a:path>
              <a:path w="8983980" h="1044575">
                <a:moveTo>
                  <a:pt x="6350000" y="1031875"/>
                </a:moveTo>
                <a:lnTo>
                  <a:pt x="6292850" y="1031875"/>
                </a:lnTo>
                <a:lnTo>
                  <a:pt x="6292850" y="1025525"/>
                </a:lnTo>
                <a:lnTo>
                  <a:pt x="6350000" y="1025525"/>
                </a:lnTo>
                <a:lnTo>
                  <a:pt x="6350000" y="1031875"/>
                </a:lnTo>
                <a:close/>
              </a:path>
              <a:path w="8983980" h="1044575">
                <a:moveTo>
                  <a:pt x="6350000" y="1044575"/>
                </a:moveTo>
                <a:lnTo>
                  <a:pt x="6292850" y="1044575"/>
                </a:lnTo>
                <a:lnTo>
                  <a:pt x="6292850" y="1038225"/>
                </a:lnTo>
                <a:lnTo>
                  <a:pt x="6350000" y="1038225"/>
                </a:lnTo>
                <a:lnTo>
                  <a:pt x="6350000" y="1044575"/>
                </a:lnTo>
                <a:close/>
              </a:path>
              <a:path w="8983980" h="1044575">
                <a:moveTo>
                  <a:pt x="6273800" y="1031875"/>
                </a:moveTo>
                <a:lnTo>
                  <a:pt x="6216650" y="1031875"/>
                </a:lnTo>
                <a:lnTo>
                  <a:pt x="6216650" y="1025525"/>
                </a:lnTo>
                <a:lnTo>
                  <a:pt x="6273800" y="1025525"/>
                </a:lnTo>
                <a:lnTo>
                  <a:pt x="6273800" y="1031875"/>
                </a:lnTo>
                <a:close/>
              </a:path>
              <a:path w="8983980" h="1044575">
                <a:moveTo>
                  <a:pt x="6273800" y="1044575"/>
                </a:moveTo>
                <a:lnTo>
                  <a:pt x="6216650" y="1044575"/>
                </a:lnTo>
                <a:lnTo>
                  <a:pt x="6216650" y="1038225"/>
                </a:lnTo>
                <a:lnTo>
                  <a:pt x="6273800" y="1038225"/>
                </a:lnTo>
                <a:lnTo>
                  <a:pt x="6273800" y="1044575"/>
                </a:lnTo>
                <a:close/>
              </a:path>
              <a:path w="8983980" h="1044575">
                <a:moveTo>
                  <a:pt x="6197600" y="1031875"/>
                </a:moveTo>
                <a:lnTo>
                  <a:pt x="6140450" y="1031875"/>
                </a:lnTo>
                <a:lnTo>
                  <a:pt x="6140450" y="1025525"/>
                </a:lnTo>
                <a:lnTo>
                  <a:pt x="6197600" y="1025525"/>
                </a:lnTo>
                <a:lnTo>
                  <a:pt x="6197600" y="1031875"/>
                </a:lnTo>
                <a:close/>
              </a:path>
              <a:path w="8983980" h="1044575">
                <a:moveTo>
                  <a:pt x="6197600" y="1044575"/>
                </a:moveTo>
                <a:lnTo>
                  <a:pt x="6140450" y="1044575"/>
                </a:lnTo>
                <a:lnTo>
                  <a:pt x="6140450" y="1038225"/>
                </a:lnTo>
                <a:lnTo>
                  <a:pt x="6197600" y="1038225"/>
                </a:lnTo>
                <a:lnTo>
                  <a:pt x="6197600" y="1044575"/>
                </a:lnTo>
                <a:close/>
              </a:path>
              <a:path w="8983980" h="1044575">
                <a:moveTo>
                  <a:pt x="6121400" y="1031875"/>
                </a:moveTo>
                <a:lnTo>
                  <a:pt x="6064250" y="1031875"/>
                </a:lnTo>
                <a:lnTo>
                  <a:pt x="6064250" y="1025525"/>
                </a:lnTo>
                <a:lnTo>
                  <a:pt x="6121400" y="1025525"/>
                </a:lnTo>
                <a:lnTo>
                  <a:pt x="6121400" y="1031875"/>
                </a:lnTo>
                <a:close/>
              </a:path>
              <a:path w="8983980" h="1044575">
                <a:moveTo>
                  <a:pt x="6121400" y="1044575"/>
                </a:moveTo>
                <a:lnTo>
                  <a:pt x="6064250" y="1044575"/>
                </a:lnTo>
                <a:lnTo>
                  <a:pt x="6064250" y="1038225"/>
                </a:lnTo>
                <a:lnTo>
                  <a:pt x="6121400" y="1038225"/>
                </a:lnTo>
                <a:lnTo>
                  <a:pt x="6121400" y="1044575"/>
                </a:lnTo>
                <a:close/>
              </a:path>
              <a:path w="8983980" h="1044575">
                <a:moveTo>
                  <a:pt x="6045200" y="1031875"/>
                </a:moveTo>
                <a:lnTo>
                  <a:pt x="5988050" y="1031875"/>
                </a:lnTo>
                <a:lnTo>
                  <a:pt x="5988050" y="1025525"/>
                </a:lnTo>
                <a:lnTo>
                  <a:pt x="6045200" y="1025525"/>
                </a:lnTo>
                <a:lnTo>
                  <a:pt x="6045200" y="1031875"/>
                </a:lnTo>
                <a:close/>
              </a:path>
              <a:path w="8983980" h="1044575">
                <a:moveTo>
                  <a:pt x="6045200" y="1044575"/>
                </a:moveTo>
                <a:lnTo>
                  <a:pt x="5988050" y="1044575"/>
                </a:lnTo>
                <a:lnTo>
                  <a:pt x="5988050" y="1038225"/>
                </a:lnTo>
                <a:lnTo>
                  <a:pt x="6045200" y="1038225"/>
                </a:lnTo>
                <a:lnTo>
                  <a:pt x="6045200" y="1044575"/>
                </a:lnTo>
                <a:close/>
              </a:path>
              <a:path w="8983980" h="1044575">
                <a:moveTo>
                  <a:pt x="5969000" y="1031875"/>
                </a:moveTo>
                <a:lnTo>
                  <a:pt x="5911850" y="1031875"/>
                </a:lnTo>
                <a:lnTo>
                  <a:pt x="5911850" y="1025525"/>
                </a:lnTo>
                <a:lnTo>
                  <a:pt x="5969000" y="1025525"/>
                </a:lnTo>
                <a:lnTo>
                  <a:pt x="5969000" y="1031875"/>
                </a:lnTo>
                <a:close/>
              </a:path>
              <a:path w="8983980" h="1044575">
                <a:moveTo>
                  <a:pt x="5969000" y="1044575"/>
                </a:moveTo>
                <a:lnTo>
                  <a:pt x="5911850" y="1044575"/>
                </a:lnTo>
                <a:lnTo>
                  <a:pt x="5911850" y="1038225"/>
                </a:lnTo>
                <a:lnTo>
                  <a:pt x="5969000" y="1038225"/>
                </a:lnTo>
                <a:lnTo>
                  <a:pt x="5969000" y="1044575"/>
                </a:lnTo>
                <a:close/>
              </a:path>
              <a:path w="8983980" h="1044575">
                <a:moveTo>
                  <a:pt x="5892800" y="1031875"/>
                </a:moveTo>
                <a:lnTo>
                  <a:pt x="5835650" y="1031875"/>
                </a:lnTo>
                <a:lnTo>
                  <a:pt x="5835650" y="1025525"/>
                </a:lnTo>
                <a:lnTo>
                  <a:pt x="5892800" y="1025525"/>
                </a:lnTo>
                <a:lnTo>
                  <a:pt x="5892800" y="1031875"/>
                </a:lnTo>
                <a:close/>
              </a:path>
              <a:path w="8983980" h="1044575">
                <a:moveTo>
                  <a:pt x="5892800" y="1044575"/>
                </a:moveTo>
                <a:lnTo>
                  <a:pt x="5835650" y="1044575"/>
                </a:lnTo>
                <a:lnTo>
                  <a:pt x="5835650" y="1038225"/>
                </a:lnTo>
                <a:lnTo>
                  <a:pt x="5892800" y="1038225"/>
                </a:lnTo>
                <a:lnTo>
                  <a:pt x="5892800" y="1044575"/>
                </a:lnTo>
                <a:close/>
              </a:path>
              <a:path w="8983980" h="1044575">
                <a:moveTo>
                  <a:pt x="5816600" y="1031875"/>
                </a:moveTo>
                <a:lnTo>
                  <a:pt x="5759450" y="1031875"/>
                </a:lnTo>
                <a:lnTo>
                  <a:pt x="5759450" y="1025525"/>
                </a:lnTo>
                <a:lnTo>
                  <a:pt x="5816600" y="1025525"/>
                </a:lnTo>
                <a:lnTo>
                  <a:pt x="5816600" y="1031875"/>
                </a:lnTo>
                <a:close/>
              </a:path>
              <a:path w="8983980" h="1044575">
                <a:moveTo>
                  <a:pt x="5816600" y="1044575"/>
                </a:moveTo>
                <a:lnTo>
                  <a:pt x="5759450" y="1044575"/>
                </a:lnTo>
                <a:lnTo>
                  <a:pt x="5759450" y="1038225"/>
                </a:lnTo>
                <a:lnTo>
                  <a:pt x="5816600" y="1038225"/>
                </a:lnTo>
                <a:lnTo>
                  <a:pt x="5816600" y="1044575"/>
                </a:lnTo>
                <a:close/>
              </a:path>
              <a:path w="8983980" h="1044575">
                <a:moveTo>
                  <a:pt x="5740400" y="1031875"/>
                </a:moveTo>
                <a:lnTo>
                  <a:pt x="5683250" y="1031875"/>
                </a:lnTo>
                <a:lnTo>
                  <a:pt x="5683250" y="1025525"/>
                </a:lnTo>
                <a:lnTo>
                  <a:pt x="5740400" y="1025525"/>
                </a:lnTo>
                <a:lnTo>
                  <a:pt x="5740400" y="1031875"/>
                </a:lnTo>
                <a:close/>
              </a:path>
              <a:path w="8983980" h="1044575">
                <a:moveTo>
                  <a:pt x="5740400" y="1044575"/>
                </a:moveTo>
                <a:lnTo>
                  <a:pt x="5683250" y="1044575"/>
                </a:lnTo>
                <a:lnTo>
                  <a:pt x="5683250" y="1038225"/>
                </a:lnTo>
                <a:lnTo>
                  <a:pt x="5740400" y="1038225"/>
                </a:lnTo>
                <a:lnTo>
                  <a:pt x="5740400" y="1044575"/>
                </a:lnTo>
                <a:close/>
              </a:path>
              <a:path w="8983980" h="1044575">
                <a:moveTo>
                  <a:pt x="5664200" y="1031875"/>
                </a:moveTo>
                <a:lnTo>
                  <a:pt x="5607050" y="1031875"/>
                </a:lnTo>
                <a:lnTo>
                  <a:pt x="5607050" y="1025525"/>
                </a:lnTo>
                <a:lnTo>
                  <a:pt x="5664200" y="1025525"/>
                </a:lnTo>
                <a:lnTo>
                  <a:pt x="5664200" y="1031875"/>
                </a:lnTo>
                <a:close/>
              </a:path>
              <a:path w="8983980" h="1044575">
                <a:moveTo>
                  <a:pt x="5664200" y="1044575"/>
                </a:moveTo>
                <a:lnTo>
                  <a:pt x="5607050" y="1044575"/>
                </a:lnTo>
                <a:lnTo>
                  <a:pt x="5607050" y="1038225"/>
                </a:lnTo>
                <a:lnTo>
                  <a:pt x="5664200" y="1038225"/>
                </a:lnTo>
                <a:lnTo>
                  <a:pt x="5664200" y="1044575"/>
                </a:lnTo>
                <a:close/>
              </a:path>
              <a:path w="8983980" h="1044575">
                <a:moveTo>
                  <a:pt x="5588000" y="1031875"/>
                </a:moveTo>
                <a:lnTo>
                  <a:pt x="5530850" y="1031875"/>
                </a:lnTo>
                <a:lnTo>
                  <a:pt x="5530850" y="1025525"/>
                </a:lnTo>
                <a:lnTo>
                  <a:pt x="5588000" y="1025525"/>
                </a:lnTo>
                <a:lnTo>
                  <a:pt x="5588000" y="1031875"/>
                </a:lnTo>
                <a:close/>
              </a:path>
              <a:path w="8983980" h="1044575">
                <a:moveTo>
                  <a:pt x="5588000" y="1044575"/>
                </a:moveTo>
                <a:lnTo>
                  <a:pt x="5530850" y="1044575"/>
                </a:lnTo>
                <a:lnTo>
                  <a:pt x="5530850" y="1038225"/>
                </a:lnTo>
                <a:lnTo>
                  <a:pt x="5588000" y="1038225"/>
                </a:lnTo>
                <a:lnTo>
                  <a:pt x="5588000" y="1044575"/>
                </a:lnTo>
                <a:close/>
              </a:path>
              <a:path w="8983980" h="1044575">
                <a:moveTo>
                  <a:pt x="5511800" y="1031875"/>
                </a:moveTo>
                <a:lnTo>
                  <a:pt x="5454650" y="1031875"/>
                </a:lnTo>
                <a:lnTo>
                  <a:pt x="5454650" y="1025525"/>
                </a:lnTo>
                <a:lnTo>
                  <a:pt x="5511800" y="1025525"/>
                </a:lnTo>
                <a:lnTo>
                  <a:pt x="5511800" y="1031875"/>
                </a:lnTo>
                <a:close/>
              </a:path>
              <a:path w="8983980" h="1044575">
                <a:moveTo>
                  <a:pt x="5511800" y="1044575"/>
                </a:moveTo>
                <a:lnTo>
                  <a:pt x="5454650" y="1044575"/>
                </a:lnTo>
                <a:lnTo>
                  <a:pt x="5454650" y="1038225"/>
                </a:lnTo>
                <a:lnTo>
                  <a:pt x="5511800" y="1038225"/>
                </a:lnTo>
                <a:lnTo>
                  <a:pt x="5511800" y="1044575"/>
                </a:lnTo>
                <a:close/>
              </a:path>
              <a:path w="8983980" h="1044575">
                <a:moveTo>
                  <a:pt x="5435600" y="1031875"/>
                </a:moveTo>
                <a:lnTo>
                  <a:pt x="5378450" y="1031875"/>
                </a:lnTo>
                <a:lnTo>
                  <a:pt x="5378450" y="1025525"/>
                </a:lnTo>
                <a:lnTo>
                  <a:pt x="5435600" y="1025525"/>
                </a:lnTo>
                <a:lnTo>
                  <a:pt x="5435600" y="1031875"/>
                </a:lnTo>
                <a:close/>
              </a:path>
              <a:path w="8983980" h="1044575">
                <a:moveTo>
                  <a:pt x="5435600" y="1044575"/>
                </a:moveTo>
                <a:lnTo>
                  <a:pt x="5378450" y="1044575"/>
                </a:lnTo>
                <a:lnTo>
                  <a:pt x="5378450" y="1038225"/>
                </a:lnTo>
                <a:lnTo>
                  <a:pt x="5435600" y="1038225"/>
                </a:lnTo>
                <a:lnTo>
                  <a:pt x="5435600" y="1044575"/>
                </a:lnTo>
                <a:close/>
              </a:path>
              <a:path w="8983980" h="1044575">
                <a:moveTo>
                  <a:pt x="5359400" y="1031875"/>
                </a:moveTo>
                <a:lnTo>
                  <a:pt x="5302250" y="1031875"/>
                </a:lnTo>
                <a:lnTo>
                  <a:pt x="5302250" y="1025525"/>
                </a:lnTo>
                <a:lnTo>
                  <a:pt x="5359400" y="1025525"/>
                </a:lnTo>
                <a:lnTo>
                  <a:pt x="5359400" y="1031875"/>
                </a:lnTo>
                <a:close/>
              </a:path>
              <a:path w="8983980" h="1044575">
                <a:moveTo>
                  <a:pt x="5359400" y="1044575"/>
                </a:moveTo>
                <a:lnTo>
                  <a:pt x="5302250" y="1044575"/>
                </a:lnTo>
                <a:lnTo>
                  <a:pt x="5302250" y="1038225"/>
                </a:lnTo>
                <a:lnTo>
                  <a:pt x="5359400" y="1038225"/>
                </a:lnTo>
                <a:lnTo>
                  <a:pt x="5359400" y="1044575"/>
                </a:lnTo>
                <a:close/>
              </a:path>
              <a:path w="8983980" h="1044575">
                <a:moveTo>
                  <a:pt x="5283200" y="1031875"/>
                </a:moveTo>
                <a:lnTo>
                  <a:pt x="5226050" y="1031875"/>
                </a:lnTo>
                <a:lnTo>
                  <a:pt x="5226050" y="1025525"/>
                </a:lnTo>
                <a:lnTo>
                  <a:pt x="5283200" y="1025525"/>
                </a:lnTo>
                <a:lnTo>
                  <a:pt x="5283200" y="1031875"/>
                </a:lnTo>
                <a:close/>
              </a:path>
              <a:path w="8983980" h="1044575">
                <a:moveTo>
                  <a:pt x="5283200" y="1044575"/>
                </a:moveTo>
                <a:lnTo>
                  <a:pt x="5226050" y="1044575"/>
                </a:lnTo>
                <a:lnTo>
                  <a:pt x="5226050" y="1038225"/>
                </a:lnTo>
                <a:lnTo>
                  <a:pt x="5283200" y="1038225"/>
                </a:lnTo>
                <a:lnTo>
                  <a:pt x="5283200" y="1044575"/>
                </a:lnTo>
                <a:close/>
              </a:path>
              <a:path w="8983980" h="1044575">
                <a:moveTo>
                  <a:pt x="5207000" y="1031875"/>
                </a:moveTo>
                <a:lnTo>
                  <a:pt x="5149850" y="1031875"/>
                </a:lnTo>
                <a:lnTo>
                  <a:pt x="5149850" y="1025525"/>
                </a:lnTo>
                <a:lnTo>
                  <a:pt x="5207000" y="1025525"/>
                </a:lnTo>
                <a:lnTo>
                  <a:pt x="5207000" y="1031875"/>
                </a:lnTo>
                <a:close/>
              </a:path>
              <a:path w="8983980" h="1044575">
                <a:moveTo>
                  <a:pt x="5207000" y="1044575"/>
                </a:moveTo>
                <a:lnTo>
                  <a:pt x="5149850" y="1044575"/>
                </a:lnTo>
                <a:lnTo>
                  <a:pt x="5149850" y="1038225"/>
                </a:lnTo>
                <a:lnTo>
                  <a:pt x="5207000" y="1038225"/>
                </a:lnTo>
                <a:lnTo>
                  <a:pt x="5207000" y="1044575"/>
                </a:lnTo>
                <a:close/>
              </a:path>
              <a:path w="8983980" h="1044575">
                <a:moveTo>
                  <a:pt x="5130800" y="1031875"/>
                </a:moveTo>
                <a:lnTo>
                  <a:pt x="5073650" y="1031875"/>
                </a:lnTo>
                <a:lnTo>
                  <a:pt x="5073650" y="1025525"/>
                </a:lnTo>
                <a:lnTo>
                  <a:pt x="5130800" y="1025525"/>
                </a:lnTo>
                <a:lnTo>
                  <a:pt x="5130800" y="1031875"/>
                </a:lnTo>
                <a:close/>
              </a:path>
              <a:path w="8983980" h="1044575">
                <a:moveTo>
                  <a:pt x="5130800" y="1044575"/>
                </a:moveTo>
                <a:lnTo>
                  <a:pt x="5073650" y="1044575"/>
                </a:lnTo>
                <a:lnTo>
                  <a:pt x="5073650" y="1038225"/>
                </a:lnTo>
                <a:lnTo>
                  <a:pt x="5130800" y="1038225"/>
                </a:lnTo>
                <a:lnTo>
                  <a:pt x="5130800" y="1044575"/>
                </a:lnTo>
                <a:close/>
              </a:path>
              <a:path w="8983980" h="1044575">
                <a:moveTo>
                  <a:pt x="5054600" y="1031875"/>
                </a:moveTo>
                <a:lnTo>
                  <a:pt x="4997450" y="1031875"/>
                </a:lnTo>
                <a:lnTo>
                  <a:pt x="4997450" y="1025525"/>
                </a:lnTo>
                <a:lnTo>
                  <a:pt x="5054600" y="1025525"/>
                </a:lnTo>
                <a:lnTo>
                  <a:pt x="5054600" y="1031875"/>
                </a:lnTo>
                <a:close/>
              </a:path>
              <a:path w="8983980" h="1044575">
                <a:moveTo>
                  <a:pt x="5054600" y="1044575"/>
                </a:moveTo>
                <a:lnTo>
                  <a:pt x="4997450" y="1044575"/>
                </a:lnTo>
                <a:lnTo>
                  <a:pt x="4997450" y="1038225"/>
                </a:lnTo>
                <a:lnTo>
                  <a:pt x="5054600" y="1038225"/>
                </a:lnTo>
                <a:lnTo>
                  <a:pt x="5054600" y="1044575"/>
                </a:lnTo>
                <a:close/>
              </a:path>
              <a:path w="8983980" h="1044575">
                <a:moveTo>
                  <a:pt x="4978400" y="1031875"/>
                </a:moveTo>
                <a:lnTo>
                  <a:pt x="4921250" y="1031875"/>
                </a:lnTo>
                <a:lnTo>
                  <a:pt x="4921250" y="1025525"/>
                </a:lnTo>
                <a:lnTo>
                  <a:pt x="4978400" y="1025525"/>
                </a:lnTo>
                <a:lnTo>
                  <a:pt x="4978400" y="1031875"/>
                </a:lnTo>
                <a:close/>
              </a:path>
              <a:path w="8983980" h="1044575">
                <a:moveTo>
                  <a:pt x="4978400" y="1044575"/>
                </a:moveTo>
                <a:lnTo>
                  <a:pt x="4921250" y="1044575"/>
                </a:lnTo>
                <a:lnTo>
                  <a:pt x="4921250" y="1038225"/>
                </a:lnTo>
                <a:lnTo>
                  <a:pt x="4978400" y="1038225"/>
                </a:lnTo>
                <a:lnTo>
                  <a:pt x="4978400" y="1044575"/>
                </a:lnTo>
                <a:close/>
              </a:path>
              <a:path w="8983980" h="1044575">
                <a:moveTo>
                  <a:pt x="4902200" y="1031875"/>
                </a:moveTo>
                <a:lnTo>
                  <a:pt x="4845050" y="1031875"/>
                </a:lnTo>
                <a:lnTo>
                  <a:pt x="4845050" y="1025525"/>
                </a:lnTo>
                <a:lnTo>
                  <a:pt x="4902200" y="1025525"/>
                </a:lnTo>
                <a:lnTo>
                  <a:pt x="4902200" y="1031875"/>
                </a:lnTo>
                <a:close/>
              </a:path>
              <a:path w="8983980" h="1044575">
                <a:moveTo>
                  <a:pt x="4902200" y="1044575"/>
                </a:moveTo>
                <a:lnTo>
                  <a:pt x="4845050" y="1044575"/>
                </a:lnTo>
                <a:lnTo>
                  <a:pt x="4845050" y="1038225"/>
                </a:lnTo>
                <a:lnTo>
                  <a:pt x="4902200" y="1038225"/>
                </a:lnTo>
                <a:lnTo>
                  <a:pt x="4902200" y="1044575"/>
                </a:lnTo>
                <a:close/>
              </a:path>
              <a:path w="8983980" h="1044575">
                <a:moveTo>
                  <a:pt x="4826000" y="1031875"/>
                </a:moveTo>
                <a:lnTo>
                  <a:pt x="4768850" y="1031875"/>
                </a:lnTo>
                <a:lnTo>
                  <a:pt x="4768850" y="1025525"/>
                </a:lnTo>
                <a:lnTo>
                  <a:pt x="4826000" y="1025525"/>
                </a:lnTo>
                <a:lnTo>
                  <a:pt x="4826000" y="1031875"/>
                </a:lnTo>
                <a:close/>
              </a:path>
              <a:path w="8983980" h="1044575">
                <a:moveTo>
                  <a:pt x="4826000" y="1044575"/>
                </a:moveTo>
                <a:lnTo>
                  <a:pt x="4768850" y="1044575"/>
                </a:lnTo>
                <a:lnTo>
                  <a:pt x="4768850" y="1038225"/>
                </a:lnTo>
                <a:lnTo>
                  <a:pt x="4826000" y="1038225"/>
                </a:lnTo>
                <a:lnTo>
                  <a:pt x="4826000" y="1044575"/>
                </a:lnTo>
                <a:close/>
              </a:path>
              <a:path w="8983980" h="1044575">
                <a:moveTo>
                  <a:pt x="4749800" y="1031875"/>
                </a:moveTo>
                <a:lnTo>
                  <a:pt x="4692650" y="1031875"/>
                </a:lnTo>
                <a:lnTo>
                  <a:pt x="4692650" y="1025525"/>
                </a:lnTo>
                <a:lnTo>
                  <a:pt x="4749800" y="1025525"/>
                </a:lnTo>
                <a:lnTo>
                  <a:pt x="4749800" y="1031875"/>
                </a:lnTo>
                <a:close/>
              </a:path>
              <a:path w="8983980" h="1044575">
                <a:moveTo>
                  <a:pt x="4749800" y="1044575"/>
                </a:moveTo>
                <a:lnTo>
                  <a:pt x="4692650" y="1044575"/>
                </a:lnTo>
                <a:lnTo>
                  <a:pt x="4692650" y="1038225"/>
                </a:lnTo>
                <a:lnTo>
                  <a:pt x="4749800" y="1038225"/>
                </a:lnTo>
                <a:lnTo>
                  <a:pt x="4749800" y="1044575"/>
                </a:lnTo>
                <a:close/>
              </a:path>
              <a:path w="8983980" h="1044575">
                <a:moveTo>
                  <a:pt x="4673600" y="1031875"/>
                </a:moveTo>
                <a:lnTo>
                  <a:pt x="4616450" y="1031875"/>
                </a:lnTo>
                <a:lnTo>
                  <a:pt x="4616450" y="1025525"/>
                </a:lnTo>
                <a:lnTo>
                  <a:pt x="4673600" y="1025525"/>
                </a:lnTo>
                <a:lnTo>
                  <a:pt x="4673600" y="1031875"/>
                </a:lnTo>
                <a:close/>
              </a:path>
              <a:path w="8983980" h="1044575">
                <a:moveTo>
                  <a:pt x="4673600" y="1044575"/>
                </a:moveTo>
                <a:lnTo>
                  <a:pt x="4616450" y="1044575"/>
                </a:lnTo>
                <a:lnTo>
                  <a:pt x="4616450" y="1038225"/>
                </a:lnTo>
                <a:lnTo>
                  <a:pt x="4673600" y="1038225"/>
                </a:lnTo>
                <a:lnTo>
                  <a:pt x="4673600" y="1044575"/>
                </a:lnTo>
                <a:close/>
              </a:path>
              <a:path w="8983980" h="1044575">
                <a:moveTo>
                  <a:pt x="4597400" y="1031875"/>
                </a:moveTo>
                <a:lnTo>
                  <a:pt x="4540250" y="1031875"/>
                </a:lnTo>
                <a:lnTo>
                  <a:pt x="4540250" y="1025525"/>
                </a:lnTo>
                <a:lnTo>
                  <a:pt x="4597400" y="1025525"/>
                </a:lnTo>
                <a:lnTo>
                  <a:pt x="4597400" y="1031875"/>
                </a:lnTo>
                <a:close/>
              </a:path>
              <a:path w="8983980" h="1044575">
                <a:moveTo>
                  <a:pt x="4597400" y="1044575"/>
                </a:moveTo>
                <a:lnTo>
                  <a:pt x="4540250" y="1044575"/>
                </a:lnTo>
                <a:lnTo>
                  <a:pt x="4540250" y="1038225"/>
                </a:lnTo>
                <a:lnTo>
                  <a:pt x="4597400" y="1038225"/>
                </a:lnTo>
                <a:lnTo>
                  <a:pt x="4597400" y="1044575"/>
                </a:lnTo>
                <a:close/>
              </a:path>
              <a:path w="8983980" h="1044575">
                <a:moveTo>
                  <a:pt x="4521200" y="1031875"/>
                </a:moveTo>
                <a:lnTo>
                  <a:pt x="4464050" y="1031875"/>
                </a:lnTo>
                <a:lnTo>
                  <a:pt x="4464050" y="1025525"/>
                </a:lnTo>
                <a:lnTo>
                  <a:pt x="4521200" y="1025525"/>
                </a:lnTo>
                <a:lnTo>
                  <a:pt x="4521200" y="1031875"/>
                </a:lnTo>
                <a:close/>
              </a:path>
              <a:path w="8983980" h="1044575">
                <a:moveTo>
                  <a:pt x="4521200" y="1044575"/>
                </a:moveTo>
                <a:lnTo>
                  <a:pt x="4464050" y="1044575"/>
                </a:lnTo>
                <a:lnTo>
                  <a:pt x="4464050" y="1038225"/>
                </a:lnTo>
                <a:lnTo>
                  <a:pt x="4521200" y="1038225"/>
                </a:lnTo>
                <a:lnTo>
                  <a:pt x="4521200" y="1044575"/>
                </a:lnTo>
                <a:close/>
              </a:path>
              <a:path w="8983980" h="1044575">
                <a:moveTo>
                  <a:pt x="4445000" y="1031875"/>
                </a:moveTo>
                <a:lnTo>
                  <a:pt x="4387850" y="1031875"/>
                </a:lnTo>
                <a:lnTo>
                  <a:pt x="4387850" y="1025525"/>
                </a:lnTo>
                <a:lnTo>
                  <a:pt x="4445000" y="1025525"/>
                </a:lnTo>
                <a:lnTo>
                  <a:pt x="4445000" y="1031875"/>
                </a:lnTo>
                <a:close/>
              </a:path>
              <a:path w="8983980" h="1044575">
                <a:moveTo>
                  <a:pt x="4445000" y="1044575"/>
                </a:moveTo>
                <a:lnTo>
                  <a:pt x="4387850" y="1044575"/>
                </a:lnTo>
                <a:lnTo>
                  <a:pt x="4387850" y="1038225"/>
                </a:lnTo>
                <a:lnTo>
                  <a:pt x="4445000" y="1038225"/>
                </a:lnTo>
                <a:lnTo>
                  <a:pt x="4445000" y="1044575"/>
                </a:lnTo>
                <a:close/>
              </a:path>
              <a:path w="8983980" h="1044575">
                <a:moveTo>
                  <a:pt x="4368800" y="1031875"/>
                </a:moveTo>
                <a:lnTo>
                  <a:pt x="4311650" y="1031875"/>
                </a:lnTo>
                <a:lnTo>
                  <a:pt x="4311650" y="1025525"/>
                </a:lnTo>
                <a:lnTo>
                  <a:pt x="4368800" y="1025525"/>
                </a:lnTo>
                <a:lnTo>
                  <a:pt x="4368800" y="1031875"/>
                </a:lnTo>
                <a:close/>
              </a:path>
              <a:path w="8983980" h="1044575">
                <a:moveTo>
                  <a:pt x="4368800" y="1044575"/>
                </a:moveTo>
                <a:lnTo>
                  <a:pt x="4311650" y="1044575"/>
                </a:lnTo>
                <a:lnTo>
                  <a:pt x="4311650" y="1038225"/>
                </a:lnTo>
                <a:lnTo>
                  <a:pt x="4368800" y="1038225"/>
                </a:lnTo>
                <a:lnTo>
                  <a:pt x="4368800" y="1044575"/>
                </a:lnTo>
                <a:close/>
              </a:path>
              <a:path w="8983980" h="1044575">
                <a:moveTo>
                  <a:pt x="4292600" y="1031875"/>
                </a:moveTo>
                <a:lnTo>
                  <a:pt x="4235450" y="1031875"/>
                </a:lnTo>
                <a:lnTo>
                  <a:pt x="4235450" y="1025525"/>
                </a:lnTo>
                <a:lnTo>
                  <a:pt x="4292600" y="1025525"/>
                </a:lnTo>
                <a:lnTo>
                  <a:pt x="4292600" y="1031875"/>
                </a:lnTo>
                <a:close/>
              </a:path>
              <a:path w="8983980" h="1044575">
                <a:moveTo>
                  <a:pt x="4292600" y="1044575"/>
                </a:moveTo>
                <a:lnTo>
                  <a:pt x="4235450" y="1044575"/>
                </a:lnTo>
                <a:lnTo>
                  <a:pt x="4235450" y="1038225"/>
                </a:lnTo>
                <a:lnTo>
                  <a:pt x="4292600" y="1038225"/>
                </a:lnTo>
                <a:lnTo>
                  <a:pt x="4292600" y="1044575"/>
                </a:lnTo>
                <a:close/>
              </a:path>
              <a:path w="8983980" h="1044575">
                <a:moveTo>
                  <a:pt x="4216400" y="1031875"/>
                </a:moveTo>
                <a:lnTo>
                  <a:pt x="4159250" y="1031875"/>
                </a:lnTo>
                <a:lnTo>
                  <a:pt x="4159250" y="1025525"/>
                </a:lnTo>
                <a:lnTo>
                  <a:pt x="4216400" y="1025525"/>
                </a:lnTo>
                <a:lnTo>
                  <a:pt x="4216400" y="1031875"/>
                </a:lnTo>
                <a:close/>
              </a:path>
              <a:path w="8983980" h="1044575">
                <a:moveTo>
                  <a:pt x="4216400" y="1044575"/>
                </a:moveTo>
                <a:lnTo>
                  <a:pt x="4159250" y="1044575"/>
                </a:lnTo>
                <a:lnTo>
                  <a:pt x="4159250" y="1038225"/>
                </a:lnTo>
                <a:lnTo>
                  <a:pt x="4216400" y="1038225"/>
                </a:lnTo>
                <a:lnTo>
                  <a:pt x="4216400" y="1044575"/>
                </a:lnTo>
                <a:close/>
              </a:path>
              <a:path w="8983980" h="1044575">
                <a:moveTo>
                  <a:pt x="4140200" y="1031875"/>
                </a:moveTo>
                <a:lnTo>
                  <a:pt x="4083050" y="1031875"/>
                </a:lnTo>
                <a:lnTo>
                  <a:pt x="4083050" y="1025525"/>
                </a:lnTo>
                <a:lnTo>
                  <a:pt x="4140200" y="1025525"/>
                </a:lnTo>
                <a:lnTo>
                  <a:pt x="4140200" y="1031875"/>
                </a:lnTo>
                <a:close/>
              </a:path>
              <a:path w="8983980" h="1044575">
                <a:moveTo>
                  <a:pt x="4140200" y="1044575"/>
                </a:moveTo>
                <a:lnTo>
                  <a:pt x="4083050" y="1044575"/>
                </a:lnTo>
                <a:lnTo>
                  <a:pt x="4083050" y="1038225"/>
                </a:lnTo>
                <a:lnTo>
                  <a:pt x="4140200" y="1038225"/>
                </a:lnTo>
                <a:lnTo>
                  <a:pt x="4140200" y="1044575"/>
                </a:lnTo>
                <a:close/>
              </a:path>
              <a:path w="8983980" h="1044575">
                <a:moveTo>
                  <a:pt x="4064000" y="1031875"/>
                </a:moveTo>
                <a:lnTo>
                  <a:pt x="4006850" y="1031875"/>
                </a:lnTo>
                <a:lnTo>
                  <a:pt x="4006850" y="1025525"/>
                </a:lnTo>
                <a:lnTo>
                  <a:pt x="4064000" y="1025525"/>
                </a:lnTo>
                <a:lnTo>
                  <a:pt x="4064000" y="1031875"/>
                </a:lnTo>
                <a:close/>
              </a:path>
              <a:path w="8983980" h="1044575">
                <a:moveTo>
                  <a:pt x="4064000" y="1044575"/>
                </a:moveTo>
                <a:lnTo>
                  <a:pt x="4006850" y="1044575"/>
                </a:lnTo>
                <a:lnTo>
                  <a:pt x="4006850" y="1038225"/>
                </a:lnTo>
                <a:lnTo>
                  <a:pt x="4064000" y="1038225"/>
                </a:lnTo>
                <a:lnTo>
                  <a:pt x="4064000" y="1044575"/>
                </a:lnTo>
                <a:close/>
              </a:path>
              <a:path w="8983980" h="1044575">
                <a:moveTo>
                  <a:pt x="3987800" y="1031875"/>
                </a:moveTo>
                <a:lnTo>
                  <a:pt x="3930650" y="1031875"/>
                </a:lnTo>
                <a:lnTo>
                  <a:pt x="3930650" y="1025525"/>
                </a:lnTo>
                <a:lnTo>
                  <a:pt x="3987800" y="1025525"/>
                </a:lnTo>
                <a:lnTo>
                  <a:pt x="3987800" y="1031875"/>
                </a:lnTo>
                <a:close/>
              </a:path>
              <a:path w="8983980" h="1044575">
                <a:moveTo>
                  <a:pt x="3987800" y="1044575"/>
                </a:moveTo>
                <a:lnTo>
                  <a:pt x="3930650" y="1044575"/>
                </a:lnTo>
                <a:lnTo>
                  <a:pt x="3930650" y="1038225"/>
                </a:lnTo>
                <a:lnTo>
                  <a:pt x="3987800" y="1038225"/>
                </a:lnTo>
                <a:lnTo>
                  <a:pt x="3987800" y="1044575"/>
                </a:lnTo>
                <a:close/>
              </a:path>
              <a:path w="8983980" h="1044575">
                <a:moveTo>
                  <a:pt x="3911600" y="1031875"/>
                </a:moveTo>
                <a:lnTo>
                  <a:pt x="3854450" y="1031875"/>
                </a:lnTo>
                <a:lnTo>
                  <a:pt x="3854450" y="1025525"/>
                </a:lnTo>
                <a:lnTo>
                  <a:pt x="3911600" y="1025525"/>
                </a:lnTo>
                <a:lnTo>
                  <a:pt x="3911600" y="1031875"/>
                </a:lnTo>
                <a:close/>
              </a:path>
              <a:path w="8983980" h="1044575">
                <a:moveTo>
                  <a:pt x="3911600" y="1044575"/>
                </a:moveTo>
                <a:lnTo>
                  <a:pt x="3854450" y="1044575"/>
                </a:lnTo>
                <a:lnTo>
                  <a:pt x="3854450" y="1038225"/>
                </a:lnTo>
                <a:lnTo>
                  <a:pt x="3911600" y="1038225"/>
                </a:lnTo>
                <a:lnTo>
                  <a:pt x="3911600" y="1044575"/>
                </a:lnTo>
                <a:close/>
              </a:path>
              <a:path w="8983980" h="1044575">
                <a:moveTo>
                  <a:pt x="3835400" y="1031875"/>
                </a:moveTo>
                <a:lnTo>
                  <a:pt x="3778250" y="1031875"/>
                </a:lnTo>
                <a:lnTo>
                  <a:pt x="3778250" y="1025525"/>
                </a:lnTo>
                <a:lnTo>
                  <a:pt x="3835400" y="1025525"/>
                </a:lnTo>
                <a:lnTo>
                  <a:pt x="3835400" y="1031875"/>
                </a:lnTo>
                <a:close/>
              </a:path>
              <a:path w="8983980" h="1044575">
                <a:moveTo>
                  <a:pt x="3835400" y="1044575"/>
                </a:moveTo>
                <a:lnTo>
                  <a:pt x="3778250" y="1044575"/>
                </a:lnTo>
                <a:lnTo>
                  <a:pt x="3778250" y="1038225"/>
                </a:lnTo>
                <a:lnTo>
                  <a:pt x="3835400" y="1038225"/>
                </a:lnTo>
                <a:lnTo>
                  <a:pt x="3835400" y="1044575"/>
                </a:lnTo>
                <a:close/>
              </a:path>
              <a:path w="8983980" h="1044575">
                <a:moveTo>
                  <a:pt x="3759200" y="1031875"/>
                </a:moveTo>
                <a:lnTo>
                  <a:pt x="3702050" y="1031875"/>
                </a:lnTo>
                <a:lnTo>
                  <a:pt x="3702050" y="1025525"/>
                </a:lnTo>
                <a:lnTo>
                  <a:pt x="3759200" y="1025525"/>
                </a:lnTo>
                <a:lnTo>
                  <a:pt x="3759200" y="1031875"/>
                </a:lnTo>
                <a:close/>
              </a:path>
              <a:path w="8983980" h="1044575">
                <a:moveTo>
                  <a:pt x="3759200" y="1044575"/>
                </a:moveTo>
                <a:lnTo>
                  <a:pt x="3702050" y="1044575"/>
                </a:lnTo>
                <a:lnTo>
                  <a:pt x="3702050" y="1038225"/>
                </a:lnTo>
                <a:lnTo>
                  <a:pt x="3759200" y="1038225"/>
                </a:lnTo>
                <a:lnTo>
                  <a:pt x="3759200" y="1044575"/>
                </a:lnTo>
                <a:close/>
              </a:path>
              <a:path w="8983980" h="1044575">
                <a:moveTo>
                  <a:pt x="3683000" y="1031875"/>
                </a:moveTo>
                <a:lnTo>
                  <a:pt x="3625850" y="1031875"/>
                </a:lnTo>
                <a:lnTo>
                  <a:pt x="3625850" y="1025525"/>
                </a:lnTo>
                <a:lnTo>
                  <a:pt x="3683000" y="1025525"/>
                </a:lnTo>
                <a:lnTo>
                  <a:pt x="3683000" y="1031875"/>
                </a:lnTo>
                <a:close/>
              </a:path>
              <a:path w="8983980" h="1044575">
                <a:moveTo>
                  <a:pt x="3683000" y="1044575"/>
                </a:moveTo>
                <a:lnTo>
                  <a:pt x="3625850" y="1044575"/>
                </a:lnTo>
                <a:lnTo>
                  <a:pt x="3625850" y="1038225"/>
                </a:lnTo>
                <a:lnTo>
                  <a:pt x="3683000" y="1038225"/>
                </a:lnTo>
                <a:lnTo>
                  <a:pt x="3683000" y="1044575"/>
                </a:lnTo>
                <a:close/>
              </a:path>
              <a:path w="8983980" h="1044575">
                <a:moveTo>
                  <a:pt x="3606800" y="1031875"/>
                </a:moveTo>
                <a:lnTo>
                  <a:pt x="3549650" y="1031875"/>
                </a:lnTo>
                <a:lnTo>
                  <a:pt x="3549650" y="1025525"/>
                </a:lnTo>
                <a:lnTo>
                  <a:pt x="3606800" y="1025525"/>
                </a:lnTo>
                <a:lnTo>
                  <a:pt x="3606800" y="1031875"/>
                </a:lnTo>
                <a:close/>
              </a:path>
              <a:path w="8983980" h="1044575">
                <a:moveTo>
                  <a:pt x="3606800" y="1044575"/>
                </a:moveTo>
                <a:lnTo>
                  <a:pt x="3549650" y="1044575"/>
                </a:lnTo>
                <a:lnTo>
                  <a:pt x="3549650" y="1038225"/>
                </a:lnTo>
                <a:lnTo>
                  <a:pt x="3606800" y="1038225"/>
                </a:lnTo>
                <a:lnTo>
                  <a:pt x="3606800" y="1044575"/>
                </a:lnTo>
                <a:close/>
              </a:path>
              <a:path w="8983980" h="1044575">
                <a:moveTo>
                  <a:pt x="3530600" y="1031875"/>
                </a:moveTo>
                <a:lnTo>
                  <a:pt x="3473450" y="1031875"/>
                </a:lnTo>
                <a:lnTo>
                  <a:pt x="3473450" y="1025525"/>
                </a:lnTo>
                <a:lnTo>
                  <a:pt x="3530600" y="1025525"/>
                </a:lnTo>
                <a:lnTo>
                  <a:pt x="3530600" y="1031875"/>
                </a:lnTo>
                <a:close/>
              </a:path>
              <a:path w="8983980" h="1044575">
                <a:moveTo>
                  <a:pt x="3530600" y="1044575"/>
                </a:moveTo>
                <a:lnTo>
                  <a:pt x="3473450" y="1044575"/>
                </a:lnTo>
                <a:lnTo>
                  <a:pt x="3473450" y="1038225"/>
                </a:lnTo>
                <a:lnTo>
                  <a:pt x="3530600" y="1038225"/>
                </a:lnTo>
                <a:lnTo>
                  <a:pt x="3530600" y="1044575"/>
                </a:lnTo>
                <a:close/>
              </a:path>
              <a:path w="8983980" h="1044575">
                <a:moveTo>
                  <a:pt x="3454400" y="1031875"/>
                </a:moveTo>
                <a:lnTo>
                  <a:pt x="3397250" y="1031875"/>
                </a:lnTo>
                <a:lnTo>
                  <a:pt x="3397250" y="1025525"/>
                </a:lnTo>
                <a:lnTo>
                  <a:pt x="3454400" y="1025525"/>
                </a:lnTo>
                <a:lnTo>
                  <a:pt x="3454400" y="1031875"/>
                </a:lnTo>
                <a:close/>
              </a:path>
              <a:path w="8983980" h="1044575">
                <a:moveTo>
                  <a:pt x="3454400" y="1044575"/>
                </a:moveTo>
                <a:lnTo>
                  <a:pt x="3397250" y="1044575"/>
                </a:lnTo>
                <a:lnTo>
                  <a:pt x="3397250" y="1038225"/>
                </a:lnTo>
                <a:lnTo>
                  <a:pt x="3454400" y="1038225"/>
                </a:lnTo>
                <a:lnTo>
                  <a:pt x="3454400" y="1044575"/>
                </a:lnTo>
                <a:close/>
              </a:path>
              <a:path w="8983980" h="1044575">
                <a:moveTo>
                  <a:pt x="3378200" y="1031875"/>
                </a:moveTo>
                <a:lnTo>
                  <a:pt x="3321050" y="1031875"/>
                </a:lnTo>
                <a:lnTo>
                  <a:pt x="3321050" y="1025525"/>
                </a:lnTo>
                <a:lnTo>
                  <a:pt x="3378200" y="1025525"/>
                </a:lnTo>
                <a:lnTo>
                  <a:pt x="3378200" y="1031875"/>
                </a:lnTo>
                <a:close/>
              </a:path>
              <a:path w="8983980" h="1044575">
                <a:moveTo>
                  <a:pt x="3378200" y="1044575"/>
                </a:moveTo>
                <a:lnTo>
                  <a:pt x="3321050" y="1044575"/>
                </a:lnTo>
                <a:lnTo>
                  <a:pt x="3321050" y="1038225"/>
                </a:lnTo>
                <a:lnTo>
                  <a:pt x="3378200" y="1038225"/>
                </a:lnTo>
                <a:lnTo>
                  <a:pt x="3378200" y="1044575"/>
                </a:lnTo>
                <a:close/>
              </a:path>
              <a:path w="8983980" h="1044575">
                <a:moveTo>
                  <a:pt x="3302000" y="1031875"/>
                </a:moveTo>
                <a:lnTo>
                  <a:pt x="3244850" y="1031875"/>
                </a:lnTo>
                <a:lnTo>
                  <a:pt x="3244850" y="1025525"/>
                </a:lnTo>
                <a:lnTo>
                  <a:pt x="3302000" y="1025525"/>
                </a:lnTo>
                <a:lnTo>
                  <a:pt x="3302000" y="1031875"/>
                </a:lnTo>
                <a:close/>
              </a:path>
              <a:path w="8983980" h="1044575">
                <a:moveTo>
                  <a:pt x="3302000" y="1044575"/>
                </a:moveTo>
                <a:lnTo>
                  <a:pt x="3244850" y="1044575"/>
                </a:lnTo>
                <a:lnTo>
                  <a:pt x="3244850" y="1038225"/>
                </a:lnTo>
                <a:lnTo>
                  <a:pt x="3302000" y="1038225"/>
                </a:lnTo>
                <a:lnTo>
                  <a:pt x="3302000" y="1044575"/>
                </a:lnTo>
                <a:close/>
              </a:path>
              <a:path w="8983980" h="1044575">
                <a:moveTo>
                  <a:pt x="3225800" y="1031875"/>
                </a:moveTo>
                <a:lnTo>
                  <a:pt x="3168650" y="1031875"/>
                </a:lnTo>
                <a:lnTo>
                  <a:pt x="3168650" y="1025525"/>
                </a:lnTo>
                <a:lnTo>
                  <a:pt x="3225800" y="1025525"/>
                </a:lnTo>
                <a:lnTo>
                  <a:pt x="3225800" y="1031875"/>
                </a:lnTo>
                <a:close/>
              </a:path>
              <a:path w="8983980" h="1044575">
                <a:moveTo>
                  <a:pt x="3225800" y="1044575"/>
                </a:moveTo>
                <a:lnTo>
                  <a:pt x="3168650" y="1044575"/>
                </a:lnTo>
                <a:lnTo>
                  <a:pt x="3168650" y="1038225"/>
                </a:lnTo>
                <a:lnTo>
                  <a:pt x="3225800" y="1038225"/>
                </a:lnTo>
                <a:lnTo>
                  <a:pt x="3225800" y="1044575"/>
                </a:lnTo>
                <a:close/>
              </a:path>
              <a:path w="8983980" h="1044575">
                <a:moveTo>
                  <a:pt x="3149600" y="1031875"/>
                </a:moveTo>
                <a:lnTo>
                  <a:pt x="3092450" y="1031875"/>
                </a:lnTo>
                <a:lnTo>
                  <a:pt x="3092450" y="1025525"/>
                </a:lnTo>
                <a:lnTo>
                  <a:pt x="3149600" y="1025525"/>
                </a:lnTo>
                <a:lnTo>
                  <a:pt x="3149600" y="1031875"/>
                </a:lnTo>
                <a:close/>
              </a:path>
              <a:path w="8983980" h="1044575">
                <a:moveTo>
                  <a:pt x="3149600" y="1044575"/>
                </a:moveTo>
                <a:lnTo>
                  <a:pt x="3092450" y="1044575"/>
                </a:lnTo>
                <a:lnTo>
                  <a:pt x="3092450" y="1038225"/>
                </a:lnTo>
                <a:lnTo>
                  <a:pt x="3149600" y="1038225"/>
                </a:lnTo>
                <a:lnTo>
                  <a:pt x="3149600" y="1044575"/>
                </a:lnTo>
                <a:close/>
              </a:path>
              <a:path w="8983980" h="1044575">
                <a:moveTo>
                  <a:pt x="3073400" y="1031875"/>
                </a:moveTo>
                <a:lnTo>
                  <a:pt x="3016250" y="1031875"/>
                </a:lnTo>
                <a:lnTo>
                  <a:pt x="3016250" y="1025525"/>
                </a:lnTo>
                <a:lnTo>
                  <a:pt x="3073400" y="1025525"/>
                </a:lnTo>
                <a:lnTo>
                  <a:pt x="3073400" y="1031875"/>
                </a:lnTo>
                <a:close/>
              </a:path>
              <a:path w="8983980" h="1044575">
                <a:moveTo>
                  <a:pt x="3073400" y="1044575"/>
                </a:moveTo>
                <a:lnTo>
                  <a:pt x="3016250" y="1044575"/>
                </a:lnTo>
                <a:lnTo>
                  <a:pt x="3016250" y="1038225"/>
                </a:lnTo>
                <a:lnTo>
                  <a:pt x="3073400" y="1038225"/>
                </a:lnTo>
                <a:lnTo>
                  <a:pt x="3073400" y="1044575"/>
                </a:lnTo>
                <a:close/>
              </a:path>
              <a:path w="8983980" h="1044575">
                <a:moveTo>
                  <a:pt x="2997200" y="1031875"/>
                </a:moveTo>
                <a:lnTo>
                  <a:pt x="2940050" y="1031875"/>
                </a:lnTo>
                <a:lnTo>
                  <a:pt x="2940050" y="1025525"/>
                </a:lnTo>
                <a:lnTo>
                  <a:pt x="2997200" y="1025525"/>
                </a:lnTo>
                <a:lnTo>
                  <a:pt x="2997200" y="1031875"/>
                </a:lnTo>
                <a:close/>
              </a:path>
              <a:path w="8983980" h="1044575">
                <a:moveTo>
                  <a:pt x="2997200" y="1044575"/>
                </a:moveTo>
                <a:lnTo>
                  <a:pt x="2940050" y="1044575"/>
                </a:lnTo>
                <a:lnTo>
                  <a:pt x="2940050" y="1038225"/>
                </a:lnTo>
                <a:lnTo>
                  <a:pt x="2997200" y="1038225"/>
                </a:lnTo>
                <a:lnTo>
                  <a:pt x="2997200" y="1044575"/>
                </a:lnTo>
                <a:close/>
              </a:path>
              <a:path w="8983980" h="1044575">
                <a:moveTo>
                  <a:pt x="2921000" y="1031875"/>
                </a:moveTo>
                <a:lnTo>
                  <a:pt x="2863850" y="1031875"/>
                </a:lnTo>
                <a:lnTo>
                  <a:pt x="2863850" y="1025525"/>
                </a:lnTo>
                <a:lnTo>
                  <a:pt x="2921000" y="1025525"/>
                </a:lnTo>
                <a:lnTo>
                  <a:pt x="2921000" y="1031875"/>
                </a:lnTo>
                <a:close/>
              </a:path>
              <a:path w="8983980" h="1044575">
                <a:moveTo>
                  <a:pt x="2921000" y="1044575"/>
                </a:moveTo>
                <a:lnTo>
                  <a:pt x="2863850" y="1044575"/>
                </a:lnTo>
                <a:lnTo>
                  <a:pt x="2863850" y="1038225"/>
                </a:lnTo>
                <a:lnTo>
                  <a:pt x="2921000" y="1038225"/>
                </a:lnTo>
                <a:lnTo>
                  <a:pt x="2921000" y="1044575"/>
                </a:lnTo>
                <a:close/>
              </a:path>
              <a:path w="8983980" h="1044575">
                <a:moveTo>
                  <a:pt x="2844800" y="1031875"/>
                </a:moveTo>
                <a:lnTo>
                  <a:pt x="2787650" y="1031875"/>
                </a:lnTo>
                <a:lnTo>
                  <a:pt x="2787650" y="1025525"/>
                </a:lnTo>
                <a:lnTo>
                  <a:pt x="2844800" y="1025525"/>
                </a:lnTo>
                <a:lnTo>
                  <a:pt x="2844800" y="1031875"/>
                </a:lnTo>
                <a:close/>
              </a:path>
              <a:path w="8983980" h="1044575">
                <a:moveTo>
                  <a:pt x="2844800" y="1044575"/>
                </a:moveTo>
                <a:lnTo>
                  <a:pt x="2787650" y="1044575"/>
                </a:lnTo>
                <a:lnTo>
                  <a:pt x="2787650" y="1038225"/>
                </a:lnTo>
                <a:lnTo>
                  <a:pt x="2844800" y="1038225"/>
                </a:lnTo>
                <a:lnTo>
                  <a:pt x="2844800" y="1044575"/>
                </a:lnTo>
                <a:close/>
              </a:path>
              <a:path w="8983980" h="1044575">
                <a:moveTo>
                  <a:pt x="2768600" y="1031875"/>
                </a:moveTo>
                <a:lnTo>
                  <a:pt x="2711450" y="1031875"/>
                </a:lnTo>
                <a:lnTo>
                  <a:pt x="2711450" y="1025525"/>
                </a:lnTo>
                <a:lnTo>
                  <a:pt x="2768600" y="1025525"/>
                </a:lnTo>
                <a:lnTo>
                  <a:pt x="2768600" y="1031875"/>
                </a:lnTo>
                <a:close/>
              </a:path>
              <a:path w="8983980" h="1044575">
                <a:moveTo>
                  <a:pt x="2768600" y="1044575"/>
                </a:moveTo>
                <a:lnTo>
                  <a:pt x="2711450" y="1044575"/>
                </a:lnTo>
                <a:lnTo>
                  <a:pt x="2711450" y="1038225"/>
                </a:lnTo>
                <a:lnTo>
                  <a:pt x="2768600" y="1038225"/>
                </a:lnTo>
                <a:lnTo>
                  <a:pt x="2768600" y="1044575"/>
                </a:lnTo>
                <a:close/>
              </a:path>
              <a:path w="8983980" h="1044575">
                <a:moveTo>
                  <a:pt x="2692400" y="1031875"/>
                </a:moveTo>
                <a:lnTo>
                  <a:pt x="2635250" y="1031875"/>
                </a:lnTo>
                <a:lnTo>
                  <a:pt x="2635250" y="1025525"/>
                </a:lnTo>
                <a:lnTo>
                  <a:pt x="2692400" y="1025525"/>
                </a:lnTo>
                <a:lnTo>
                  <a:pt x="2692400" y="1031875"/>
                </a:lnTo>
                <a:close/>
              </a:path>
              <a:path w="8983980" h="1044575">
                <a:moveTo>
                  <a:pt x="2692400" y="1044575"/>
                </a:moveTo>
                <a:lnTo>
                  <a:pt x="2635250" y="1044575"/>
                </a:lnTo>
                <a:lnTo>
                  <a:pt x="2635250" y="1038225"/>
                </a:lnTo>
                <a:lnTo>
                  <a:pt x="2692400" y="1038225"/>
                </a:lnTo>
                <a:lnTo>
                  <a:pt x="2692400" y="1044575"/>
                </a:lnTo>
                <a:close/>
              </a:path>
              <a:path w="8983980" h="1044575">
                <a:moveTo>
                  <a:pt x="2616200" y="1031875"/>
                </a:moveTo>
                <a:lnTo>
                  <a:pt x="2559050" y="1031875"/>
                </a:lnTo>
                <a:lnTo>
                  <a:pt x="2559050" y="1025525"/>
                </a:lnTo>
                <a:lnTo>
                  <a:pt x="2616200" y="1025525"/>
                </a:lnTo>
                <a:lnTo>
                  <a:pt x="2616200" y="1031875"/>
                </a:lnTo>
                <a:close/>
              </a:path>
              <a:path w="8983980" h="1044575">
                <a:moveTo>
                  <a:pt x="2616200" y="1044575"/>
                </a:moveTo>
                <a:lnTo>
                  <a:pt x="2559050" y="1044575"/>
                </a:lnTo>
                <a:lnTo>
                  <a:pt x="2559050" y="1038225"/>
                </a:lnTo>
                <a:lnTo>
                  <a:pt x="2616200" y="1038225"/>
                </a:lnTo>
                <a:lnTo>
                  <a:pt x="2616200" y="1044575"/>
                </a:lnTo>
                <a:close/>
              </a:path>
              <a:path w="8983980" h="1044575">
                <a:moveTo>
                  <a:pt x="2540000" y="1031875"/>
                </a:moveTo>
                <a:lnTo>
                  <a:pt x="2482850" y="1031875"/>
                </a:lnTo>
                <a:lnTo>
                  <a:pt x="2482850" y="1025525"/>
                </a:lnTo>
                <a:lnTo>
                  <a:pt x="2540000" y="1025525"/>
                </a:lnTo>
                <a:lnTo>
                  <a:pt x="2540000" y="1031875"/>
                </a:lnTo>
                <a:close/>
              </a:path>
              <a:path w="8983980" h="1044575">
                <a:moveTo>
                  <a:pt x="2540000" y="1044575"/>
                </a:moveTo>
                <a:lnTo>
                  <a:pt x="2482850" y="1044575"/>
                </a:lnTo>
                <a:lnTo>
                  <a:pt x="2482850" y="1038225"/>
                </a:lnTo>
                <a:lnTo>
                  <a:pt x="2540000" y="1038225"/>
                </a:lnTo>
                <a:lnTo>
                  <a:pt x="2540000" y="1044575"/>
                </a:lnTo>
                <a:close/>
              </a:path>
              <a:path w="8983980" h="1044575">
                <a:moveTo>
                  <a:pt x="2463800" y="1031875"/>
                </a:moveTo>
                <a:lnTo>
                  <a:pt x="2406650" y="1031875"/>
                </a:lnTo>
                <a:lnTo>
                  <a:pt x="2406650" y="1025525"/>
                </a:lnTo>
                <a:lnTo>
                  <a:pt x="2463800" y="1025525"/>
                </a:lnTo>
                <a:lnTo>
                  <a:pt x="2463800" y="1031875"/>
                </a:lnTo>
                <a:close/>
              </a:path>
              <a:path w="8983980" h="1044575">
                <a:moveTo>
                  <a:pt x="2463800" y="1044575"/>
                </a:moveTo>
                <a:lnTo>
                  <a:pt x="2406650" y="1044575"/>
                </a:lnTo>
                <a:lnTo>
                  <a:pt x="2406650" y="1038225"/>
                </a:lnTo>
                <a:lnTo>
                  <a:pt x="2463800" y="1038225"/>
                </a:lnTo>
                <a:lnTo>
                  <a:pt x="2463800" y="1044575"/>
                </a:lnTo>
                <a:close/>
              </a:path>
              <a:path w="8983980" h="1044575">
                <a:moveTo>
                  <a:pt x="2387600" y="1031875"/>
                </a:moveTo>
                <a:lnTo>
                  <a:pt x="2330450" y="1031875"/>
                </a:lnTo>
                <a:lnTo>
                  <a:pt x="2330450" y="1025525"/>
                </a:lnTo>
                <a:lnTo>
                  <a:pt x="2387600" y="1025525"/>
                </a:lnTo>
                <a:lnTo>
                  <a:pt x="2387600" y="1031875"/>
                </a:lnTo>
                <a:close/>
              </a:path>
              <a:path w="8983980" h="1044575">
                <a:moveTo>
                  <a:pt x="2387600" y="1044575"/>
                </a:moveTo>
                <a:lnTo>
                  <a:pt x="2330450" y="1044575"/>
                </a:lnTo>
                <a:lnTo>
                  <a:pt x="2330450" y="1038225"/>
                </a:lnTo>
                <a:lnTo>
                  <a:pt x="2387600" y="1038225"/>
                </a:lnTo>
                <a:lnTo>
                  <a:pt x="2387600" y="1044575"/>
                </a:lnTo>
                <a:close/>
              </a:path>
              <a:path w="8983980" h="1044575">
                <a:moveTo>
                  <a:pt x="2311400" y="1031875"/>
                </a:moveTo>
                <a:lnTo>
                  <a:pt x="2254250" y="1031875"/>
                </a:lnTo>
                <a:lnTo>
                  <a:pt x="2254250" y="1025525"/>
                </a:lnTo>
                <a:lnTo>
                  <a:pt x="2311400" y="1025525"/>
                </a:lnTo>
                <a:lnTo>
                  <a:pt x="2311400" y="1031875"/>
                </a:lnTo>
                <a:close/>
              </a:path>
              <a:path w="8983980" h="1044575">
                <a:moveTo>
                  <a:pt x="2311400" y="1044575"/>
                </a:moveTo>
                <a:lnTo>
                  <a:pt x="2254250" y="1044575"/>
                </a:lnTo>
                <a:lnTo>
                  <a:pt x="2254250" y="1038225"/>
                </a:lnTo>
                <a:lnTo>
                  <a:pt x="2311400" y="1038225"/>
                </a:lnTo>
                <a:lnTo>
                  <a:pt x="2311400" y="1044575"/>
                </a:lnTo>
                <a:close/>
              </a:path>
              <a:path w="8983980" h="1044575">
                <a:moveTo>
                  <a:pt x="2235200" y="1031875"/>
                </a:moveTo>
                <a:lnTo>
                  <a:pt x="2178050" y="1031875"/>
                </a:lnTo>
                <a:lnTo>
                  <a:pt x="2178050" y="1025525"/>
                </a:lnTo>
                <a:lnTo>
                  <a:pt x="2235200" y="1025525"/>
                </a:lnTo>
                <a:lnTo>
                  <a:pt x="2235200" y="1031875"/>
                </a:lnTo>
                <a:close/>
              </a:path>
              <a:path w="8983980" h="1044575">
                <a:moveTo>
                  <a:pt x="2235200" y="1044575"/>
                </a:moveTo>
                <a:lnTo>
                  <a:pt x="2178050" y="1044575"/>
                </a:lnTo>
                <a:lnTo>
                  <a:pt x="2178050" y="1038225"/>
                </a:lnTo>
                <a:lnTo>
                  <a:pt x="2235200" y="1038225"/>
                </a:lnTo>
                <a:lnTo>
                  <a:pt x="2235200" y="1044575"/>
                </a:lnTo>
                <a:close/>
              </a:path>
              <a:path w="8983980" h="1044575">
                <a:moveTo>
                  <a:pt x="2159000" y="1031875"/>
                </a:moveTo>
                <a:lnTo>
                  <a:pt x="2101850" y="1031875"/>
                </a:lnTo>
                <a:lnTo>
                  <a:pt x="2101850" y="1025525"/>
                </a:lnTo>
                <a:lnTo>
                  <a:pt x="2159000" y="1025525"/>
                </a:lnTo>
                <a:lnTo>
                  <a:pt x="2159000" y="1031875"/>
                </a:lnTo>
                <a:close/>
              </a:path>
              <a:path w="8983980" h="1044575">
                <a:moveTo>
                  <a:pt x="2159000" y="1044575"/>
                </a:moveTo>
                <a:lnTo>
                  <a:pt x="2101850" y="1044575"/>
                </a:lnTo>
                <a:lnTo>
                  <a:pt x="2101850" y="1038225"/>
                </a:lnTo>
                <a:lnTo>
                  <a:pt x="2159000" y="1038225"/>
                </a:lnTo>
                <a:lnTo>
                  <a:pt x="2159000" y="1044575"/>
                </a:lnTo>
                <a:close/>
              </a:path>
              <a:path w="8983980" h="1044575">
                <a:moveTo>
                  <a:pt x="2082800" y="1031875"/>
                </a:moveTo>
                <a:lnTo>
                  <a:pt x="2025650" y="1031875"/>
                </a:lnTo>
                <a:lnTo>
                  <a:pt x="2025650" y="1025525"/>
                </a:lnTo>
                <a:lnTo>
                  <a:pt x="2082800" y="1025525"/>
                </a:lnTo>
                <a:lnTo>
                  <a:pt x="2082800" y="1031875"/>
                </a:lnTo>
                <a:close/>
              </a:path>
              <a:path w="8983980" h="1044575">
                <a:moveTo>
                  <a:pt x="2082800" y="1044575"/>
                </a:moveTo>
                <a:lnTo>
                  <a:pt x="2025650" y="1044575"/>
                </a:lnTo>
                <a:lnTo>
                  <a:pt x="2025650" y="1038225"/>
                </a:lnTo>
                <a:lnTo>
                  <a:pt x="2082800" y="1038225"/>
                </a:lnTo>
                <a:lnTo>
                  <a:pt x="2082800" y="1044575"/>
                </a:lnTo>
                <a:close/>
              </a:path>
              <a:path w="8983980" h="1044575">
                <a:moveTo>
                  <a:pt x="2006600" y="1031875"/>
                </a:moveTo>
                <a:lnTo>
                  <a:pt x="1949450" y="1031875"/>
                </a:lnTo>
                <a:lnTo>
                  <a:pt x="1949450" y="1025525"/>
                </a:lnTo>
                <a:lnTo>
                  <a:pt x="2006600" y="1025525"/>
                </a:lnTo>
                <a:lnTo>
                  <a:pt x="2006600" y="1031875"/>
                </a:lnTo>
                <a:close/>
              </a:path>
              <a:path w="8983980" h="1044575">
                <a:moveTo>
                  <a:pt x="2006600" y="1044575"/>
                </a:moveTo>
                <a:lnTo>
                  <a:pt x="1949450" y="1044575"/>
                </a:lnTo>
                <a:lnTo>
                  <a:pt x="1949450" y="1038225"/>
                </a:lnTo>
                <a:lnTo>
                  <a:pt x="2006600" y="1038225"/>
                </a:lnTo>
                <a:lnTo>
                  <a:pt x="2006600" y="1044575"/>
                </a:lnTo>
                <a:close/>
              </a:path>
              <a:path w="8983980" h="1044575">
                <a:moveTo>
                  <a:pt x="1930400" y="1031875"/>
                </a:moveTo>
                <a:lnTo>
                  <a:pt x="1873250" y="1031875"/>
                </a:lnTo>
                <a:lnTo>
                  <a:pt x="1873250" y="1025525"/>
                </a:lnTo>
                <a:lnTo>
                  <a:pt x="1930400" y="1025525"/>
                </a:lnTo>
                <a:lnTo>
                  <a:pt x="1930400" y="1031875"/>
                </a:lnTo>
                <a:close/>
              </a:path>
              <a:path w="8983980" h="1044575">
                <a:moveTo>
                  <a:pt x="1930400" y="1044575"/>
                </a:moveTo>
                <a:lnTo>
                  <a:pt x="1873250" y="1044575"/>
                </a:lnTo>
                <a:lnTo>
                  <a:pt x="1873250" y="1038225"/>
                </a:lnTo>
                <a:lnTo>
                  <a:pt x="1930400" y="1038225"/>
                </a:lnTo>
                <a:lnTo>
                  <a:pt x="1930400" y="1044575"/>
                </a:lnTo>
                <a:close/>
              </a:path>
              <a:path w="8983980" h="1044575">
                <a:moveTo>
                  <a:pt x="1854200" y="1031875"/>
                </a:moveTo>
                <a:lnTo>
                  <a:pt x="1797050" y="1031875"/>
                </a:lnTo>
                <a:lnTo>
                  <a:pt x="1797050" y="1025525"/>
                </a:lnTo>
                <a:lnTo>
                  <a:pt x="1854200" y="1025525"/>
                </a:lnTo>
                <a:lnTo>
                  <a:pt x="1854200" y="1031875"/>
                </a:lnTo>
                <a:close/>
              </a:path>
              <a:path w="8983980" h="1044575">
                <a:moveTo>
                  <a:pt x="1854200" y="1044575"/>
                </a:moveTo>
                <a:lnTo>
                  <a:pt x="1797050" y="1044575"/>
                </a:lnTo>
                <a:lnTo>
                  <a:pt x="1797050" y="1038225"/>
                </a:lnTo>
                <a:lnTo>
                  <a:pt x="1854200" y="1038225"/>
                </a:lnTo>
                <a:lnTo>
                  <a:pt x="1854200" y="1044575"/>
                </a:lnTo>
                <a:close/>
              </a:path>
              <a:path w="8983980" h="1044575">
                <a:moveTo>
                  <a:pt x="1778000" y="1031875"/>
                </a:moveTo>
                <a:lnTo>
                  <a:pt x="1720850" y="1031875"/>
                </a:lnTo>
                <a:lnTo>
                  <a:pt x="1720850" y="1025525"/>
                </a:lnTo>
                <a:lnTo>
                  <a:pt x="1778000" y="1025525"/>
                </a:lnTo>
                <a:lnTo>
                  <a:pt x="1778000" y="1031875"/>
                </a:lnTo>
                <a:close/>
              </a:path>
              <a:path w="8983980" h="1044575">
                <a:moveTo>
                  <a:pt x="1778000" y="1044575"/>
                </a:moveTo>
                <a:lnTo>
                  <a:pt x="1720850" y="1044575"/>
                </a:lnTo>
                <a:lnTo>
                  <a:pt x="1720850" y="1038225"/>
                </a:lnTo>
                <a:lnTo>
                  <a:pt x="1778000" y="1038225"/>
                </a:lnTo>
                <a:lnTo>
                  <a:pt x="1778000" y="1044575"/>
                </a:lnTo>
                <a:close/>
              </a:path>
              <a:path w="8983980" h="1044575">
                <a:moveTo>
                  <a:pt x="1701800" y="1031875"/>
                </a:moveTo>
                <a:lnTo>
                  <a:pt x="1644650" y="1031875"/>
                </a:lnTo>
                <a:lnTo>
                  <a:pt x="1644650" y="1025525"/>
                </a:lnTo>
                <a:lnTo>
                  <a:pt x="1701800" y="1025525"/>
                </a:lnTo>
                <a:lnTo>
                  <a:pt x="1701800" y="1031875"/>
                </a:lnTo>
                <a:close/>
              </a:path>
              <a:path w="8983980" h="1044575">
                <a:moveTo>
                  <a:pt x="1701800" y="1044575"/>
                </a:moveTo>
                <a:lnTo>
                  <a:pt x="1644650" y="1044575"/>
                </a:lnTo>
                <a:lnTo>
                  <a:pt x="1644650" y="1038225"/>
                </a:lnTo>
                <a:lnTo>
                  <a:pt x="1701800" y="1038225"/>
                </a:lnTo>
                <a:lnTo>
                  <a:pt x="1701800" y="1044575"/>
                </a:lnTo>
                <a:close/>
              </a:path>
              <a:path w="8983980" h="1044575">
                <a:moveTo>
                  <a:pt x="1625600" y="1031875"/>
                </a:moveTo>
                <a:lnTo>
                  <a:pt x="1568450" y="1031875"/>
                </a:lnTo>
                <a:lnTo>
                  <a:pt x="1568450" y="1025525"/>
                </a:lnTo>
                <a:lnTo>
                  <a:pt x="1625600" y="1025525"/>
                </a:lnTo>
                <a:lnTo>
                  <a:pt x="1625600" y="1031875"/>
                </a:lnTo>
                <a:close/>
              </a:path>
              <a:path w="8983980" h="1044575">
                <a:moveTo>
                  <a:pt x="1625600" y="1044575"/>
                </a:moveTo>
                <a:lnTo>
                  <a:pt x="1568450" y="1044575"/>
                </a:lnTo>
                <a:lnTo>
                  <a:pt x="1568450" y="1038225"/>
                </a:lnTo>
                <a:lnTo>
                  <a:pt x="1625600" y="1038225"/>
                </a:lnTo>
                <a:lnTo>
                  <a:pt x="1625600" y="1044575"/>
                </a:lnTo>
                <a:close/>
              </a:path>
              <a:path w="8983980" h="1044575">
                <a:moveTo>
                  <a:pt x="1549400" y="1031875"/>
                </a:moveTo>
                <a:lnTo>
                  <a:pt x="1492250" y="1031875"/>
                </a:lnTo>
                <a:lnTo>
                  <a:pt x="1492250" y="1025525"/>
                </a:lnTo>
                <a:lnTo>
                  <a:pt x="1549400" y="1025525"/>
                </a:lnTo>
                <a:lnTo>
                  <a:pt x="1549400" y="1031875"/>
                </a:lnTo>
                <a:close/>
              </a:path>
              <a:path w="8983980" h="1044575">
                <a:moveTo>
                  <a:pt x="1549400" y="1044575"/>
                </a:moveTo>
                <a:lnTo>
                  <a:pt x="1492250" y="1044575"/>
                </a:lnTo>
                <a:lnTo>
                  <a:pt x="1492250" y="1038225"/>
                </a:lnTo>
                <a:lnTo>
                  <a:pt x="1549400" y="1038225"/>
                </a:lnTo>
                <a:lnTo>
                  <a:pt x="1549400" y="1044575"/>
                </a:lnTo>
                <a:close/>
              </a:path>
              <a:path w="8983980" h="1044575">
                <a:moveTo>
                  <a:pt x="1473200" y="1031875"/>
                </a:moveTo>
                <a:lnTo>
                  <a:pt x="1416050" y="1031875"/>
                </a:lnTo>
                <a:lnTo>
                  <a:pt x="1416050" y="1025525"/>
                </a:lnTo>
                <a:lnTo>
                  <a:pt x="1473200" y="1025525"/>
                </a:lnTo>
                <a:lnTo>
                  <a:pt x="1473200" y="1031875"/>
                </a:lnTo>
                <a:close/>
              </a:path>
              <a:path w="8983980" h="1044575">
                <a:moveTo>
                  <a:pt x="1473200" y="1044575"/>
                </a:moveTo>
                <a:lnTo>
                  <a:pt x="1416050" y="1044575"/>
                </a:lnTo>
                <a:lnTo>
                  <a:pt x="1416050" y="1038225"/>
                </a:lnTo>
                <a:lnTo>
                  <a:pt x="1473200" y="1038225"/>
                </a:lnTo>
                <a:lnTo>
                  <a:pt x="1473200" y="1044575"/>
                </a:lnTo>
                <a:close/>
              </a:path>
              <a:path w="8983980" h="1044575">
                <a:moveTo>
                  <a:pt x="1397000" y="1031875"/>
                </a:moveTo>
                <a:lnTo>
                  <a:pt x="1339850" y="1031875"/>
                </a:lnTo>
                <a:lnTo>
                  <a:pt x="1339850" y="1025525"/>
                </a:lnTo>
                <a:lnTo>
                  <a:pt x="1397000" y="1025525"/>
                </a:lnTo>
                <a:lnTo>
                  <a:pt x="1397000" y="1031875"/>
                </a:lnTo>
                <a:close/>
              </a:path>
              <a:path w="8983980" h="1044575">
                <a:moveTo>
                  <a:pt x="1397000" y="1044575"/>
                </a:moveTo>
                <a:lnTo>
                  <a:pt x="1339850" y="1044575"/>
                </a:lnTo>
                <a:lnTo>
                  <a:pt x="1339850" y="1038225"/>
                </a:lnTo>
                <a:lnTo>
                  <a:pt x="1397000" y="1038225"/>
                </a:lnTo>
                <a:lnTo>
                  <a:pt x="1397000" y="1044575"/>
                </a:lnTo>
                <a:close/>
              </a:path>
              <a:path w="8983980" h="1044575">
                <a:moveTo>
                  <a:pt x="1320800" y="1031875"/>
                </a:moveTo>
                <a:lnTo>
                  <a:pt x="1263650" y="1031875"/>
                </a:lnTo>
                <a:lnTo>
                  <a:pt x="1263650" y="1025525"/>
                </a:lnTo>
                <a:lnTo>
                  <a:pt x="1320800" y="1025525"/>
                </a:lnTo>
                <a:lnTo>
                  <a:pt x="1320800" y="1031875"/>
                </a:lnTo>
                <a:close/>
              </a:path>
              <a:path w="8983980" h="1044575">
                <a:moveTo>
                  <a:pt x="1320800" y="1044575"/>
                </a:moveTo>
                <a:lnTo>
                  <a:pt x="1263650" y="1044575"/>
                </a:lnTo>
                <a:lnTo>
                  <a:pt x="1263650" y="1038225"/>
                </a:lnTo>
                <a:lnTo>
                  <a:pt x="1320800" y="1038225"/>
                </a:lnTo>
                <a:lnTo>
                  <a:pt x="1320800" y="1044575"/>
                </a:lnTo>
                <a:close/>
              </a:path>
              <a:path w="8983980" h="1044575">
                <a:moveTo>
                  <a:pt x="1244600" y="1031875"/>
                </a:moveTo>
                <a:lnTo>
                  <a:pt x="1187450" y="1031875"/>
                </a:lnTo>
                <a:lnTo>
                  <a:pt x="1187450" y="1025525"/>
                </a:lnTo>
                <a:lnTo>
                  <a:pt x="1244600" y="1025525"/>
                </a:lnTo>
                <a:lnTo>
                  <a:pt x="1244600" y="1031875"/>
                </a:lnTo>
                <a:close/>
              </a:path>
              <a:path w="8983980" h="1044575">
                <a:moveTo>
                  <a:pt x="1244600" y="1044575"/>
                </a:moveTo>
                <a:lnTo>
                  <a:pt x="1187450" y="1044575"/>
                </a:lnTo>
                <a:lnTo>
                  <a:pt x="1187450" y="1038225"/>
                </a:lnTo>
                <a:lnTo>
                  <a:pt x="1244600" y="1038225"/>
                </a:lnTo>
                <a:lnTo>
                  <a:pt x="1244600" y="1044575"/>
                </a:lnTo>
                <a:close/>
              </a:path>
              <a:path w="8983980" h="1044575">
                <a:moveTo>
                  <a:pt x="1168400" y="1031875"/>
                </a:moveTo>
                <a:lnTo>
                  <a:pt x="1111250" y="1031875"/>
                </a:lnTo>
                <a:lnTo>
                  <a:pt x="1111250" y="1025525"/>
                </a:lnTo>
                <a:lnTo>
                  <a:pt x="1168400" y="1025525"/>
                </a:lnTo>
                <a:lnTo>
                  <a:pt x="1168400" y="1031875"/>
                </a:lnTo>
                <a:close/>
              </a:path>
              <a:path w="8983980" h="1044575">
                <a:moveTo>
                  <a:pt x="1168400" y="1044575"/>
                </a:moveTo>
                <a:lnTo>
                  <a:pt x="1111250" y="1044575"/>
                </a:lnTo>
                <a:lnTo>
                  <a:pt x="1111250" y="1038225"/>
                </a:lnTo>
                <a:lnTo>
                  <a:pt x="1168400" y="1038225"/>
                </a:lnTo>
                <a:lnTo>
                  <a:pt x="1168400" y="1044575"/>
                </a:lnTo>
                <a:close/>
              </a:path>
              <a:path w="8983980" h="1044575">
                <a:moveTo>
                  <a:pt x="1092200" y="1031875"/>
                </a:moveTo>
                <a:lnTo>
                  <a:pt x="1035050" y="1031875"/>
                </a:lnTo>
                <a:lnTo>
                  <a:pt x="1035050" y="1025525"/>
                </a:lnTo>
                <a:lnTo>
                  <a:pt x="1092200" y="1025525"/>
                </a:lnTo>
                <a:lnTo>
                  <a:pt x="1092200" y="1031875"/>
                </a:lnTo>
                <a:close/>
              </a:path>
              <a:path w="8983980" h="1044575">
                <a:moveTo>
                  <a:pt x="1092200" y="1044575"/>
                </a:moveTo>
                <a:lnTo>
                  <a:pt x="1035050" y="1044575"/>
                </a:lnTo>
                <a:lnTo>
                  <a:pt x="1035050" y="1038225"/>
                </a:lnTo>
                <a:lnTo>
                  <a:pt x="1092200" y="1038225"/>
                </a:lnTo>
                <a:lnTo>
                  <a:pt x="1092200" y="1044575"/>
                </a:lnTo>
                <a:close/>
              </a:path>
              <a:path w="8983980" h="1044575">
                <a:moveTo>
                  <a:pt x="1016000" y="1031875"/>
                </a:moveTo>
                <a:lnTo>
                  <a:pt x="958850" y="1031875"/>
                </a:lnTo>
                <a:lnTo>
                  <a:pt x="958850" y="1025525"/>
                </a:lnTo>
                <a:lnTo>
                  <a:pt x="1016000" y="1025525"/>
                </a:lnTo>
                <a:lnTo>
                  <a:pt x="1016000" y="1031875"/>
                </a:lnTo>
                <a:close/>
              </a:path>
              <a:path w="8983980" h="1044575">
                <a:moveTo>
                  <a:pt x="1016000" y="1044575"/>
                </a:moveTo>
                <a:lnTo>
                  <a:pt x="958850" y="1044575"/>
                </a:lnTo>
                <a:lnTo>
                  <a:pt x="958850" y="1038225"/>
                </a:lnTo>
                <a:lnTo>
                  <a:pt x="1016000" y="1038225"/>
                </a:lnTo>
                <a:lnTo>
                  <a:pt x="1016000" y="1044575"/>
                </a:lnTo>
                <a:close/>
              </a:path>
              <a:path w="8983980" h="1044575">
                <a:moveTo>
                  <a:pt x="939800" y="1031875"/>
                </a:moveTo>
                <a:lnTo>
                  <a:pt x="882650" y="1031875"/>
                </a:lnTo>
                <a:lnTo>
                  <a:pt x="882650" y="1025525"/>
                </a:lnTo>
                <a:lnTo>
                  <a:pt x="939800" y="1025525"/>
                </a:lnTo>
                <a:lnTo>
                  <a:pt x="939800" y="1031875"/>
                </a:lnTo>
                <a:close/>
              </a:path>
              <a:path w="8983980" h="1044575">
                <a:moveTo>
                  <a:pt x="939800" y="1044575"/>
                </a:moveTo>
                <a:lnTo>
                  <a:pt x="882650" y="1044575"/>
                </a:lnTo>
                <a:lnTo>
                  <a:pt x="882650" y="1038225"/>
                </a:lnTo>
                <a:lnTo>
                  <a:pt x="939800" y="1038225"/>
                </a:lnTo>
                <a:lnTo>
                  <a:pt x="939800" y="1044575"/>
                </a:lnTo>
                <a:close/>
              </a:path>
              <a:path w="8983980" h="1044575">
                <a:moveTo>
                  <a:pt x="863600" y="1031875"/>
                </a:moveTo>
                <a:lnTo>
                  <a:pt x="806450" y="1031875"/>
                </a:lnTo>
                <a:lnTo>
                  <a:pt x="806450" y="1025525"/>
                </a:lnTo>
                <a:lnTo>
                  <a:pt x="863600" y="1025525"/>
                </a:lnTo>
                <a:lnTo>
                  <a:pt x="863600" y="1031875"/>
                </a:lnTo>
                <a:close/>
              </a:path>
              <a:path w="8983980" h="1044575">
                <a:moveTo>
                  <a:pt x="863600" y="1044575"/>
                </a:moveTo>
                <a:lnTo>
                  <a:pt x="806450" y="1044575"/>
                </a:lnTo>
                <a:lnTo>
                  <a:pt x="806450" y="1038225"/>
                </a:lnTo>
                <a:lnTo>
                  <a:pt x="863600" y="1038225"/>
                </a:lnTo>
                <a:lnTo>
                  <a:pt x="863600" y="1044575"/>
                </a:lnTo>
                <a:close/>
              </a:path>
              <a:path w="8983980" h="1044575">
                <a:moveTo>
                  <a:pt x="787400" y="1031875"/>
                </a:moveTo>
                <a:lnTo>
                  <a:pt x="730250" y="1031875"/>
                </a:lnTo>
                <a:lnTo>
                  <a:pt x="730250" y="1025525"/>
                </a:lnTo>
                <a:lnTo>
                  <a:pt x="787400" y="1025525"/>
                </a:lnTo>
                <a:lnTo>
                  <a:pt x="787400" y="1031875"/>
                </a:lnTo>
                <a:close/>
              </a:path>
              <a:path w="8983980" h="1044575">
                <a:moveTo>
                  <a:pt x="787400" y="1044575"/>
                </a:moveTo>
                <a:lnTo>
                  <a:pt x="730250" y="1044575"/>
                </a:lnTo>
                <a:lnTo>
                  <a:pt x="730250" y="1038225"/>
                </a:lnTo>
                <a:lnTo>
                  <a:pt x="787400" y="1038225"/>
                </a:lnTo>
                <a:lnTo>
                  <a:pt x="787400" y="1044575"/>
                </a:lnTo>
                <a:close/>
              </a:path>
              <a:path w="8983980" h="1044575">
                <a:moveTo>
                  <a:pt x="711200" y="1031875"/>
                </a:moveTo>
                <a:lnTo>
                  <a:pt x="654050" y="1031875"/>
                </a:lnTo>
                <a:lnTo>
                  <a:pt x="654050" y="1025525"/>
                </a:lnTo>
                <a:lnTo>
                  <a:pt x="711200" y="1025525"/>
                </a:lnTo>
                <a:lnTo>
                  <a:pt x="711200" y="1031875"/>
                </a:lnTo>
                <a:close/>
              </a:path>
              <a:path w="8983980" h="1044575">
                <a:moveTo>
                  <a:pt x="711200" y="1044575"/>
                </a:moveTo>
                <a:lnTo>
                  <a:pt x="654050" y="1044575"/>
                </a:lnTo>
                <a:lnTo>
                  <a:pt x="654050" y="1038225"/>
                </a:lnTo>
                <a:lnTo>
                  <a:pt x="711200" y="1038225"/>
                </a:lnTo>
                <a:lnTo>
                  <a:pt x="711200" y="1044575"/>
                </a:lnTo>
                <a:close/>
              </a:path>
              <a:path w="8983980" h="1044575">
                <a:moveTo>
                  <a:pt x="635000" y="1031875"/>
                </a:moveTo>
                <a:lnTo>
                  <a:pt x="577850" y="1031875"/>
                </a:lnTo>
                <a:lnTo>
                  <a:pt x="577850" y="1025525"/>
                </a:lnTo>
                <a:lnTo>
                  <a:pt x="635000" y="1025525"/>
                </a:lnTo>
                <a:lnTo>
                  <a:pt x="635000" y="1031875"/>
                </a:lnTo>
                <a:close/>
              </a:path>
              <a:path w="8983980" h="1044575">
                <a:moveTo>
                  <a:pt x="635000" y="1044575"/>
                </a:moveTo>
                <a:lnTo>
                  <a:pt x="577850" y="1044575"/>
                </a:lnTo>
                <a:lnTo>
                  <a:pt x="577850" y="1038225"/>
                </a:lnTo>
                <a:lnTo>
                  <a:pt x="635000" y="1038225"/>
                </a:lnTo>
                <a:lnTo>
                  <a:pt x="635000" y="1044575"/>
                </a:lnTo>
                <a:close/>
              </a:path>
              <a:path w="8983980" h="1044575">
                <a:moveTo>
                  <a:pt x="558800" y="1031875"/>
                </a:moveTo>
                <a:lnTo>
                  <a:pt x="501650" y="1031875"/>
                </a:lnTo>
                <a:lnTo>
                  <a:pt x="501650" y="1025525"/>
                </a:lnTo>
                <a:lnTo>
                  <a:pt x="558800" y="1025525"/>
                </a:lnTo>
                <a:lnTo>
                  <a:pt x="558800" y="1031875"/>
                </a:lnTo>
                <a:close/>
              </a:path>
              <a:path w="8983980" h="1044575">
                <a:moveTo>
                  <a:pt x="558800" y="1044575"/>
                </a:moveTo>
                <a:lnTo>
                  <a:pt x="501650" y="1044575"/>
                </a:lnTo>
                <a:lnTo>
                  <a:pt x="501650" y="1038225"/>
                </a:lnTo>
                <a:lnTo>
                  <a:pt x="558800" y="1038225"/>
                </a:lnTo>
                <a:lnTo>
                  <a:pt x="558800" y="1044575"/>
                </a:lnTo>
                <a:close/>
              </a:path>
              <a:path w="8983980" h="1044575">
                <a:moveTo>
                  <a:pt x="482600" y="1031875"/>
                </a:moveTo>
                <a:lnTo>
                  <a:pt x="425450" y="1031875"/>
                </a:lnTo>
                <a:lnTo>
                  <a:pt x="425450" y="1025525"/>
                </a:lnTo>
                <a:lnTo>
                  <a:pt x="482600" y="1025525"/>
                </a:lnTo>
                <a:lnTo>
                  <a:pt x="482600" y="1031875"/>
                </a:lnTo>
                <a:close/>
              </a:path>
              <a:path w="8983980" h="1044575">
                <a:moveTo>
                  <a:pt x="482600" y="1044575"/>
                </a:moveTo>
                <a:lnTo>
                  <a:pt x="425450" y="1044575"/>
                </a:lnTo>
                <a:lnTo>
                  <a:pt x="425450" y="1038225"/>
                </a:lnTo>
                <a:lnTo>
                  <a:pt x="482600" y="1038225"/>
                </a:lnTo>
                <a:lnTo>
                  <a:pt x="482600" y="1044575"/>
                </a:lnTo>
                <a:close/>
              </a:path>
              <a:path w="8983980" h="1044575">
                <a:moveTo>
                  <a:pt x="406400" y="1031875"/>
                </a:moveTo>
                <a:lnTo>
                  <a:pt x="349250" y="1031875"/>
                </a:lnTo>
                <a:lnTo>
                  <a:pt x="349250" y="1025525"/>
                </a:lnTo>
                <a:lnTo>
                  <a:pt x="406400" y="1025525"/>
                </a:lnTo>
                <a:lnTo>
                  <a:pt x="406400" y="1031875"/>
                </a:lnTo>
                <a:close/>
              </a:path>
              <a:path w="8983980" h="1044575">
                <a:moveTo>
                  <a:pt x="406400" y="1044575"/>
                </a:moveTo>
                <a:lnTo>
                  <a:pt x="349250" y="1044575"/>
                </a:lnTo>
                <a:lnTo>
                  <a:pt x="349250" y="1038225"/>
                </a:lnTo>
                <a:lnTo>
                  <a:pt x="406400" y="1038225"/>
                </a:lnTo>
                <a:lnTo>
                  <a:pt x="406400" y="1044575"/>
                </a:lnTo>
                <a:close/>
              </a:path>
              <a:path w="8983980" h="1044575">
                <a:moveTo>
                  <a:pt x="330200" y="1031875"/>
                </a:moveTo>
                <a:lnTo>
                  <a:pt x="273050" y="1031875"/>
                </a:lnTo>
                <a:lnTo>
                  <a:pt x="273050" y="1025525"/>
                </a:lnTo>
                <a:lnTo>
                  <a:pt x="330200" y="1025525"/>
                </a:lnTo>
                <a:lnTo>
                  <a:pt x="330200" y="1031875"/>
                </a:lnTo>
                <a:close/>
              </a:path>
              <a:path w="8983980" h="1044575">
                <a:moveTo>
                  <a:pt x="330200" y="1044575"/>
                </a:moveTo>
                <a:lnTo>
                  <a:pt x="273050" y="1044575"/>
                </a:lnTo>
                <a:lnTo>
                  <a:pt x="273050" y="1038225"/>
                </a:lnTo>
                <a:lnTo>
                  <a:pt x="330200" y="1038225"/>
                </a:lnTo>
                <a:lnTo>
                  <a:pt x="330200" y="1044575"/>
                </a:lnTo>
                <a:close/>
              </a:path>
              <a:path w="8983980" h="1044575">
                <a:moveTo>
                  <a:pt x="254000" y="1031875"/>
                </a:moveTo>
                <a:lnTo>
                  <a:pt x="196850" y="1031875"/>
                </a:lnTo>
                <a:lnTo>
                  <a:pt x="196850" y="1025525"/>
                </a:lnTo>
                <a:lnTo>
                  <a:pt x="254000" y="1025525"/>
                </a:lnTo>
                <a:lnTo>
                  <a:pt x="254000" y="1031875"/>
                </a:lnTo>
                <a:close/>
              </a:path>
              <a:path w="8983980" h="1044575">
                <a:moveTo>
                  <a:pt x="254000" y="1044575"/>
                </a:moveTo>
                <a:lnTo>
                  <a:pt x="196850" y="1044575"/>
                </a:lnTo>
                <a:lnTo>
                  <a:pt x="196850" y="1038225"/>
                </a:lnTo>
                <a:lnTo>
                  <a:pt x="254000" y="1038225"/>
                </a:lnTo>
                <a:lnTo>
                  <a:pt x="254000" y="1044575"/>
                </a:lnTo>
                <a:close/>
              </a:path>
              <a:path w="8983980" h="1044575">
                <a:moveTo>
                  <a:pt x="177800" y="1031875"/>
                </a:moveTo>
                <a:lnTo>
                  <a:pt x="120650" y="1031875"/>
                </a:lnTo>
                <a:lnTo>
                  <a:pt x="120650" y="1025525"/>
                </a:lnTo>
                <a:lnTo>
                  <a:pt x="177800" y="1025525"/>
                </a:lnTo>
                <a:lnTo>
                  <a:pt x="177800" y="1031875"/>
                </a:lnTo>
                <a:close/>
              </a:path>
              <a:path w="8983980" h="1044575">
                <a:moveTo>
                  <a:pt x="177800" y="1044575"/>
                </a:moveTo>
                <a:lnTo>
                  <a:pt x="120650" y="1044575"/>
                </a:lnTo>
                <a:lnTo>
                  <a:pt x="120650" y="1038225"/>
                </a:lnTo>
                <a:lnTo>
                  <a:pt x="177800" y="1038225"/>
                </a:lnTo>
                <a:lnTo>
                  <a:pt x="177800" y="1044575"/>
                </a:lnTo>
                <a:close/>
              </a:path>
              <a:path w="8983980" h="1044575">
                <a:moveTo>
                  <a:pt x="101600" y="1031875"/>
                </a:moveTo>
                <a:lnTo>
                  <a:pt x="44450" y="1031875"/>
                </a:lnTo>
                <a:lnTo>
                  <a:pt x="44450" y="1025525"/>
                </a:lnTo>
                <a:lnTo>
                  <a:pt x="101600" y="1025525"/>
                </a:lnTo>
                <a:lnTo>
                  <a:pt x="101600" y="1031875"/>
                </a:lnTo>
                <a:close/>
              </a:path>
              <a:path w="8983980" h="1044575">
                <a:moveTo>
                  <a:pt x="101600" y="1044575"/>
                </a:moveTo>
                <a:lnTo>
                  <a:pt x="44450" y="1044575"/>
                </a:lnTo>
                <a:lnTo>
                  <a:pt x="44450" y="1038225"/>
                </a:lnTo>
                <a:lnTo>
                  <a:pt x="101600" y="1038225"/>
                </a:lnTo>
                <a:lnTo>
                  <a:pt x="101600" y="1044575"/>
                </a:lnTo>
                <a:close/>
              </a:path>
            </a:pathLst>
          </a:custGeom>
          <a:solidFill>
            <a:srgbClr val="00AF50"/>
          </a:solidFill>
        </p:spPr>
        <p:txBody>
          <a:bodyPr wrap="square" lIns="0" tIns="0" rIns="0" bIns="0" rtlCol="0"/>
          <a:lstStyle/>
          <a:p>
            <a:endParaRPr/>
          </a:p>
        </p:txBody>
      </p:sp>
      <p:sp>
        <p:nvSpPr>
          <p:cNvPr id="7" name="object 7"/>
          <p:cNvSpPr txBox="1"/>
          <p:nvPr/>
        </p:nvSpPr>
        <p:spPr>
          <a:xfrm>
            <a:off x="226377" y="4815840"/>
            <a:ext cx="8623935" cy="941069"/>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dirty="0">
                <a:latin typeface="黑体"/>
                <a:cs typeface="黑体"/>
              </a:rPr>
              <a:t>污泥的水分、灰分、挥发分高、含碳量低，热值基本为负</a:t>
            </a:r>
            <a:r>
              <a:rPr sz="2000" spc="5" dirty="0">
                <a:latin typeface="黑体"/>
                <a:cs typeface="黑体"/>
              </a:rPr>
              <a:t>；</a:t>
            </a:r>
            <a:endParaRPr sz="2000">
              <a:latin typeface="黑体"/>
              <a:cs typeface="黑体"/>
            </a:endParaRPr>
          </a:p>
          <a:p>
            <a:pPr marL="355600" marR="5080" indent="-342900">
              <a:lnSpc>
                <a:spcPct val="100000"/>
              </a:lnSpc>
              <a:buFont typeface="Arial"/>
              <a:buChar char="•"/>
              <a:tabLst>
                <a:tab pos="354965" algn="l"/>
                <a:tab pos="355600" algn="l"/>
              </a:tabLst>
            </a:pPr>
            <a:r>
              <a:rPr sz="2000" spc="-5" dirty="0">
                <a:latin typeface="黑体"/>
                <a:cs typeface="黑体"/>
              </a:rPr>
              <a:t>干化后的污泥水分与褐煤接近、挥发分含量高（90%左右），有利于着火</a:t>
            </a:r>
            <a:r>
              <a:rPr sz="2000" dirty="0">
                <a:latin typeface="黑体"/>
                <a:cs typeface="黑体"/>
              </a:rPr>
              <a:t>； 活性高于煤炭，着火后燃烧迅速，燃尽温度低</a:t>
            </a:r>
            <a:r>
              <a:rPr sz="2000" spc="5" dirty="0">
                <a:latin typeface="黑体"/>
                <a:cs typeface="黑体"/>
              </a:rPr>
              <a:t>。</a:t>
            </a:r>
            <a:endParaRPr sz="2000">
              <a:latin typeface="黑体"/>
              <a:cs typeface="黑体"/>
            </a:endParaRPr>
          </a:p>
        </p:txBody>
      </p:sp>
      <p:sp>
        <p:nvSpPr>
          <p:cNvPr id="8" name="object 8"/>
          <p:cNvSpPr txBox="1"/>
          <p:nvPr/>
        </p:nvSpPr>
        <p:spPr>
          <a:xfrm>
            <a:off x="0" y="5926835"/>
            <a:ext cx="9144000" cy="762000"/>
          </a:xfrm>
          <a:prstGeom prst="rect">
            <a:avLst/>
          </a:prstGeom>
          <a:solidFill>
            <a:srgbClr val="92D050"/>
          </a:solidFill>
        </p:spPr>
        <p:txBody>
          <a:bodyPr vert="horz" wrap="square" lIns="0" tIns="29209" rIns="0" bIns="0" rtlCol="0">
            <a:spAutoFit/>
          </a:bodyPr>
          <a:lstStyle/>
          <a:p>
            <a:pPr marL="91440" marR="85090">
              <a:lnSpc>
                <a:spcPct val="100000"/>
              </a:lnSpc>
              <a:spcBef>
                <a:spcPts val="229"/>
              </a:spcBef>
            </a:pPr>
            <a:r>
              <a:rPr sz="2200" spc="5" dirty="0">
                <a:latin typeface="黑体"/>
                <a:cs typeface="黑体"/>
              </a:rPr>
              <a:t>电站煤粉锅炉耦合污泥发电需考虑掺烧比例、掺烧后对燃烧、污染物</a:t>
            </a:r>
            <a:r>
              <a:rPr sz="2200" spc="10" dirty="0">
                <a:latin typeface="黑体"/>
                <a:cs typeface="黑体"/>
              </a:rPr>
              <a:t>排</a:t>
            </a:r>
            <a:r>
              <a:rPr sz="2200" spc="-5" dirty="0">
                <a:latin typeface="黑体"/>
                <a:cs typeface="黑体"/>
              </a:rPr>
              <a:t>放 </a:t>
            </a:r>
            <a:r>
              <a:rPr sz="2200" dirty="0">
                <a:latin typeface="黑体"/>
                <a:cs typeface="黑体"/>
              </a:rPr>
              <a:t>及主辅机的影响</a:t>
            </a:r>
            <a:r>
              <a:rPr sz="2200" spc="-5" dirty="0">
                <a:latin typeface="黑体"/>
                <a:cs typeface="黑体"/>
              </a:rPr>
              <a:t>。</a:t>
            </a:r>
            <a:endParaRPr sz="2200">
              <a:latin typeface="黑体"/>
              <a:cs typeface="黑体"/>
            </a:endParaRPr>
          </a:p>
        </p:txBody>
      </p:sp>
      <p:graphicFrame>
        <p:nvGraphicFramePr>
          <p:cNvPr id="9" name="object 9"/>
          <p:cNvGraphicFramePr>
            <a:graphicFrameLocks noGrp="1"/>
          </p:cNvGraphicFramePr>
          <p:nvPr/>
        </p:nvGraphicFramePr>
        <p:xfrm>
          <a:off x="73025" y="1184275"/>
          <a:ext cx="8957305" cy="3469000"/>
        </p:xfrm>
        <a:graphic>
          <a:graphicData uri="http://schemas.openxmlformats.org/drawingml/2006/table">
            <a:tbl>
              <a:tblPr firstRow="1" bandRow="1">
                <a:tableStyleId>{2D5ABB26-0587-4C30-8999-92F81FD0307C}</a:tableStyleId>
              </a:tblPr>
              <a:tblGrid>
                <a:gridCol w="971550"/>
                <a:gridCol w="737235"/>
                <a:gridCol w="657860"/>
                <a:gridCol w="633730"/>
                <a:gridCol w="628649"/>
                <a:gridCol w="543560"/>
                <a:gridCol w="647700"/>
                <a:gridCol w="617854"/>
                <a:gridCol w="678814"/>
                <a:gridCol w="781684"/>
                <a:gridCol w="910590"/>
                <a:gridCol w="1148079"/>
              </a:tblGrid>
              <a:tr h="254000">
                <a:tc gridSpan="12">
                  <a:txBody>
                    <a:bodyPr/>
                    <a:lstStyle/>
                    <a:p>
                      <a:pPr marL="1527175">
                        <a:lnSpc>
                          <a:spcPct val="100000"/>
                        </a:lnSpc>
                        <a:spcBef>
                          <a:spcPts val="80"/>
                        </a:spcBef>
                        <a:tabLst>
                          <a:tab pos="4099560" algn="l"/>
                          <a:tab pos="6351270" algn="l"/>
                          <a:tab pos="7924800" algn="l"/>
                        </a:tabLst>
                      </a:pPr>
                      <a:r>
                        <a:rPr sz="1400" b="1" dirty="0">
                          <a:latin typeface="楷体"/>
                          <a:cs typeface="楷体"/>
                        </a:rPr>
                        <a:t>工业分析，</a:t>
                      </a:r>
                      <a:r>
                        <a:rPr sz="1400" b="1" dirty="0">
                          <a:latin typeface="Times New Roman"/>
                          <a:cs typeface="Times New Roman"/>
                        </a:rPr>
                        <a:t>%	</a:t>
                      </a:r>
                      <a:r>
                        <a:rPr sz="1400" b="1" dirty="0">
                          <a:latin typeface="楷体"/>
                          <a:cs typeface="楷体"/>
                        </a:rPr>
                        <a:t>元素分析，</a:t>
                      </a:r>
                      <a:r>
                        <a:rPr sz="1400" b="1" dirty="0">
                          <a:latin typeface="Times New Roman"/>
                          <a:cs typeface="Times New Roman"/>
                        </a:rPr>
                        <a:t>%	</a:t>
                      </a:r>
                      <a:r>
                        <a:rPr sz="1400" b="1" dirty="0">
                          <a:latin typeface="楷体"/>
                          <a:cs typeface="楷体"/>
                        </a:rPr>
                        <a:t>发热量</a:t>
                      </a:r>
                      <a:r>
                        <a:rPr sz="1400" b="1" spc="-5" dirty="0">
                          <a:latin typeface="楷体"/>
                          <a:cs typeface="楷体"/>
                        </a:rPr>
                        <a:t>，</a:t>
                      </a:r>
                      <a:r>
                        <a:rPr sz="1400" b="1" spc="-5" dirty="0">
                          <a:latin typeface="Times New Roman"/>
                          <a:cs typeface="Times New Roman"/>
                        </a:rPr>
                        <a:t>MJ/kg	</a:t>
                      </a:r>
                      <a:r>
                        <a:rPr sz="1400" b="1" dirty="0">
                          <a:latin typeface="楷体"/>
                          <a:cs typeface="楷体"/>
                        </a:rPr>
                        <a:t>灰熔点</a:t>
                      </a:r>
                      <a:r>
                        <a:rPr sz="1400" b="1" spc="5" dirty="0">
                          <a:latin typeface="楷体"/>
                          <a:cs typeface="楷体"/>
                        </a:rPr>
                        <a:t>，</a:t>
                      </a:r>
                      <a:r>
                        <a:rPr sz="1400" b="1" spc="5" dirty="0">
                          <a:latin typeface="Times New Roman"/>
                          <a:cs typeface="Times New Roman"/>
                        </a:rPr>
                        <a:t>℃</a:t>
                      </a:r>
                      <a:endParaRPr sz="14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4F81BC"/>
                      </a:solidFill>
                      <a:prstDash val="solid"/>
                    </a:lnR>
                    <a:lnB w="12700">
                      <a:solidFill>
                        <a:srgbClr val="000000"/>
                      </a:solidFill>
                      <a:prstDash val="solid"/>
                    </a:lnB>
                  </a:tcPr>
                </a:tc>
                <a:tc>
                  <a:txBody>
                    <a:bodyPr/>
                    <a:lstStyle/>
                    <a:p>
                      <a:pPr marL="53340" algn="ctr">
                        <a:lnSpc>
                          <a:spcPct val="100000"/>
                        </a:lnSpc>
                        <a:spcBef>
                          <a:spcPts val="75"/>
                        </a:spcBef>
                      </a:pPr>
                      <a:r>
                        <a:rPr sz="1400" dirty="0">
                          <a:latin typeface="Times New Roman"/>
                          <a:cs typeface="Times New Roman"/>
                        </a:rPr>
                        <a:t>M</a:t>
                      </a:r>
                      <a:r>
                        <a:rPr sz="1350" baseline="-18518" dirty="0">
                          <a:latin typeface="Times New Roman"/>
                          <a:cs typeface="Times New Roman"/>
                        </a:rPr>
                        <a:t>t</a:t>
                      </a:r>
                      <a:endParaRPr sz="1350" baseline="-18518">
                        <a:latin typeface="Times New Roman"/>
                        <a:cs typeface="Times New Roman"/>
                      </a:endParaRPr>
                    </a:p>
                  </a:txBody>
                  <a:tcPr marL="0" marR="0" marT="9525" marB="0">
                    <a:lnL w="12700">
                      <a:solidFill>
                        <a:srgbClr val="4F81BC"/>
                      </a:solidFill>
                      <a:prstDash val="solid"/>
                    </a:lnL>
                    <a:lnT w="12700">
                      <a:solidFill>
                        <a:srgbClr val="4F81BC"/>
                      </a:solidFill>
                      <a:prstDash val="solid"/>
                    </a:lnT>
                    <a:lnB w="12700">
                      <a:solidFill>
                        <a:srgbClr val="000000"/>
                      </a:solidFill>
                      <a:prstDash val="solid"/>
                    </a:lnB>
                    <a:solidFill>
                      <a:srgbClr val="4F81BC">
                        <a:alpha val="19999"/>
                      </a:srgbClr>
                    </a:solidFill>
                  </a:tcPr>
                </a:tc>
                <a:tc>
                  <a:txBody>
                    <a:bodyPr/>
                    <a:lstStyle/>
                    <a:p>
                      <a:pPr marL="231775">
                        <a:lnSpc>
                          <a:spcPts val="1535"/>
                        </a:lnSpc>
                        <a:spcBef>
                          <a:spcPts val="355"/>
                        </a:spcBef>
                      </a:pPr>
                      <a:r>
                        <a:rPr sz="2100" baseline="11904" dirty="0">
                          <a:latin typeface="Times New Roman"/>
                          <a:cs typeface="Times New Roman"/>
                        </a:rPr>
                        <a:t>A</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algn="ctr">
                        <a:lnSpc>
                          <a:spcPts val="1535"/>
                        </a:lnSpc>
                        <a:spcBef>
                          <a:spcPts val="355"/>
                        </a:spcBef>
                      </a:pPr>
                      <a:r>
                        <a:rPr sz="2100" baseline="11904" dirty="0">
                          <a:latin typeface="Times New Roman"/>
                          <a:cs typeface="Times New Roman"/>
                        </a:rPr>
                        <a:t>V</a:t>
                      </a:r>
                      <a:r>
                        <a:rPr sz="900" dirty="0">
                          <a:latin typeface="Times New Roman"/>
                          <a:cs typeface="Times New Roman"/>
                        </a:rPr>
                        <a:t>daf</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L="6350" algn="ctr">
                        <a:lnSpc>
                          <a:spcPts val="1535"/>
                        </a:lnSpc>
                        <a:spcBef>
                          <a:spcPts val="355"/>
                        </a:spcBef>
                      </a:pPr>
                      <a:r>
                        <a:rPr sz="2100" baseline="11904" dirty="0">
                          <a:latin typeface="Times New Roman"/>
                          <a:cs typeface="Times New Roman"/>
                        </a:rPr>
                        <a:t>C</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3175" algn="ctr">
                        <a:lnSpc>
                          <a:spcPts val="1535"/>
                        </a:lnSpc>
                        <a:spcBef>
                          <a:spcPts val="355"/>
                        </a:spcBef>
                      </a:pPr>
                      <a:r>
                        <a:rPr sz="2100" baseline="11904" dirty="0">
                          <a:latin typeface="Times New Roman"/>
                          <a:cs typeface="Times New Roman"/>
                        </a:rPr>
                        <a:t>H</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3810" algn="ctr">
                        <a:lnSpc>
                          <a:spcPts val="1535"/>
                        </a:lnSpc>
                        <a:spcBef>
                          <a:spcPts val="355"/>
                        </a:spcBef>
                      </a:pPr>
                      <a:r>
                        <a:rPr sz="2100" baseline="11904" dirty="0">
                          <a:latin typeface="Times New Roman"/>
                          <a:cs typeface="Times New Roman"/>
                        </a:rPr>
                        <a:t>O</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32384" algn="ctr">
                        <a:lnSpc>
                          <a:spcPts val="1535"/>
                        </a:lnSpc>
                        <a:spcBef>
                          <a:spcPts val="355"/>
                        </a:spcBef>
                      </a:pPr>
                      <a:r>
                        <a:rPr sz="2100" baseline="11904" dirty="0">
                          <a:latin typeface="Times New Roman"/>
                          <a:cs typeface="Times New Roman"/>
                        </a:rPr>
                        <a:t>N</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13970" algn="ctr">
                        <a:lnSpc>
                          <a:spcPts val="1535"/>
                        </a:lnSpc>
                        <a:spcBef>
                          <a:spcPts val="355"/>
                        </a:spcBef>
                      </a:pPr>
                      <a:r>
                        <a:rPr sz="2100" baseline="11904" dirty="0">
                          <a:latin typeface="Times New Roman"/>
                          <a:cs typeface="Times New Roman"/>
                        </a:rPr>
                        <a:t>S</a:t>
                      </a:r>
                      <a:r>
                        <a:rPr sz="900" dirty="0">
                          <a:latin typeface="Times New Roman"/>
                          <a:cs typeface="Times New Roman"/>
                        </a:rPr>
                        <a:t>ar</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L="5715" algn="ctr">
                        <a:lnSpc>
                          <a:spcPts val="1535"/>
                        </a:lnSpc>
                        <a:spcBef>
                          <a:spcPts val="355"/>
                        </a:spcBef>
                      </a:pPr>
                      <a:r>
                        <a:rPr sz="2100" spc="-15" baseline="11904" dirty="0">
                          <a:latin typeface="Times New Roman"/>
                          <a:cs typeface="Times New Roman"/>
                        </a:rPr>
                        <a:t>Q</a:t>
                      </a:r>
                      <a:r>
                        <a:rPr sz="900" spc="-10" dirty="0">
                          <a:latin typeface="Times New Roman"/>
                          <a:cs typeface="Times New Roman"/>
                        </a:rPr>
                        <a:t>ar,net</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337820" algn="r">
                        <a:lnSpc>
                          <a:spcPts val="1535"/>
                        </a:lnSpc>
                        <a:spcBef>
                          <a:spcPts val="355"/>
                        </a:spcBef>
                      </a:pPr>
                      <a:r>
                        <a:rPr sz="2100" spc="-7" baseline="11904" dirty="0">
                          <a:latin typeface="Times New Roman"/>
                          <a:cs typeface="Times New Roman"/>
                        </a:rPr>
                        <a:t>Q</a:t>
                      </a:r>
                      <a:r>
                        <a:rPr sz="900" dirty="0">
                          <a:latin typeface="Times New Roman"/>
                          <a:cs typeface="Times New Roman"/>
                        </a:rPr>
                        <a:t>d,net</a:t>
                      </a:r>
                      <a:endParaRPr sz="900">
                        <a:latin typeface="Times New Roman"/>
                        <a:cs typeface="Times New Roman"/>
                      </a:endParaRPr>
                    </a:p>
                  </a:txBody>
                  <a:tcPr marL="0" marR="0" marT="45085" marB="0">
                    <a:lnT w="12700">
                      <a:solidFill>
                        <a:srgbClr val="4F81BC"/>
                      </a:solidFill>
                      <a:prstDash val="solid"/>
                    </a:lnT>
                    <a:lnB w="12700">
                      <a:solidFill>
                        <a:srgbClr val="000000"/>
                      </a:solidFill>
                      <a:prstDash val="solid"/>
                    </a:lnB>
                    <a:solidFill>
                      <a:srgbClr val="4F81BC">
                        <a:alpha val="19999"/>
                      </a:srgbClr>
                    </a:solidFill>
                  </a:tcPr>
                </a:tc>
                <a:tc>
                  <a:txBody>
                    <a:bodyPr/>
                    <a:lstStyle/>
                    <a:p>
                      <a:pPr marR="138430" algn="ctr">
                        <a:lnSpc>
                          <a:spcPct val="100000"/>
                        </a:lnSpc>
                        <a:spcBef>
                          <a:spcPts val="75"/>
                        </a:spcBef>
                      </a:pPr>
                      <a:r>
                        <a:rPr sz="1400" dirty="0">
                          <a:latin typeface="Times New Roman"/>
                          <a:cs typeface="Times New Roman"/>
                        </a:rPr>
                        <a:t>ST</a:t>
                      </a:r>
                      <a:endParaRPr sz="1400">
                        <a:latin typeface="Times New Roman"/>
                        <a:cs typeface="Times New Roman"/>
                      </a:endParaRPr>
                    </a:p>
                  </a:txBody>
                  <a:tcPr marL="0" marR="0" marT="9525" marB="0">
                    <a:lnR w="12700">
                      <a:solidFill>
                        <a:srgbClr val="000000"/>
                      </a:solidFill>
                      <a:prstDash val="solid"/>
                    </a:lnR>
                    <a:lnT w="12700">
                      <a:solidFill>
                        <a:srgbClr val="4F81BC"/>
                      </a:solidFill>
                      <a:prstDash val="solid"/>
                    </a:lnT>
                    <a:lnB w="12700">
                      <a:solidFill>
                        <a:srgbClr val="000000"/>
                      </a:solidFill>
                      <a:prstDash val="solid"/>
                    </a:lnB>
                    <a:solidFill>
                      <a:srgbClr val="4F81BC">
                        <a:alpha val="19999"/>
                      </a:srgbClr>
                    </a:solidFill>
                  </a:tcPr>
                </a:tc>
              </a:tr>
              <a:tr h="351275">
                <a:tc>
                  <a:txBody>
                    <a:bodyPr/>
                    <a:lstStyle/>
                    <a:p>
                      <a:pPr algn="ctr">
                        <a:lnSpc>
                          <a:spcPct val="100000"/>
                        </a:lnSpc>
                        <a:spcBef>
                          <a:spcPts val="459"/>
                        </a:spcBef>
                      </a:pPr>
                      <a:r>
                        <a:rPr sz="1400" b="1" dirty="0">
                          <a:latin typeface="楷体"/>
                          <a:cs typeface="楷体"/>
                        </a:rPr>
                        <a:t>污泥</a:t>
                      </a:r>
                      <a:r>
                        <a:rPr sz="1400" b="1" dirty="0">
                          <a:latin typeface="Times New Roman"/>
                          <a:cs typeface="Times New Roman"/>
                        </a:rPr>
                        <a:t>1</a:t>
                      </a:r>
                      <a:endParaRPr sz="1400">
                        <a:latin typeface="Times New Roman"/>
                        <a:cs typeface="Times New Roman"/>
                      </a:endParaRPr>
                    </a:p>
                  </a:txBody>
                  <a:tcPr marL="0" marR="0" marT="58419" marB="0">
                    <a:lnL w="12700">
                      <a:solidFill>
                        <a:srgbClr val="000000"/>
                      </a:solidFill>
                      <a:prstDash val="solid"/>
                    </a:lnL>
                    <a:lnT w="12700">
                      <a:solidFill>
                        <a:srgbClr val="000000"/>
                      </a:solidFill>
                      <a:prstDash val="solid"/>
                    </a:lnT>
                  </a:tcPr>
                </a:tc>
                <a:tc>
                  <a:txBody>
                    <a:bodyPr/>
                    <a:lstStyle/>
                    <a:p>
                      <a:pPr marL="53975" algn="ctr">
                        <a:lnSpc>
                          <a:spcPct val="100000"/>
                        </a:lnSpc>
                        <a:spcBef>
                          <a:spcPts val="459"/>
                        </a:spcBef>
                      </a:pPr>
                      <a:r>
                        <a:rPr sz="1400" spc="-5" dirty="0">
                          <a:latin typeface="Times New Roman"/>
                          <a:cs typeface="Times New Roman"/>
                        </a:rPr>
                        <a:t>82.34</a:t>
                      </a:r>
                      <a:endParaRPr sz="1400">
                        <a:latin typeface="Times New Roman"/>
                        <a:cs typeface="Times New Roman"/>
                      </a:endParaRPr>
                    </a:p>
                  </a:txBody>
                  <a:tcPr marL="0" marR="0" marT="58419" marB="0">
                    <a:lnT w="12700">
                      <a:solidFill>
                        <a:srgbClr val="000000"/>
                      </a:solidFill>
                      <a:prstDash val="solid"/>
                    </a:lnT>
                  </a:tcPr>
                </a:tc>
                <a:tc>
                  <a:txBody>
                    <a:bodyPr/>
                    <a:lstStyle/>
                    <a:p>
                      <a:pPr marL="185420">
                        <a:lnSpc>
                          <a:spcPct val="100000"/>
                        </a:lnSpc>
                        <a:spcBef>
                          <a:spcPts val="459"/>
                        </a:spcBef>
                      </a:pPr>
                      <a:r>
                        <a:rPr sz="1400" spc="-5" dirty="0">
                          <a:latin typeface="Times New Roman"/>
                          <a:cs typeface="Times New Roman"/>
                        </a:rPr>
                        <a:t>9.86</a:t>
                      </a:r>
                      <a:endParaRPr sz="1400">
                        <a:latin typeface="Times New Roman"/>
                        <a:cs typeface="Times New Roman"/>
                      </a:endParaRPr>
                    </a:p>
                  </a:txBody>
                  <a:tcPr marL="0" marR="0" marT="58419" marB="0">
                    <a:lnT w="12700">
                      <a:solidFill>
                        <a:srgbClr val="000000"/>
                      </a:solidFill>
                      <a:prstDash val="solid"/>
                    </a:lnT>
                  </a:tcPr>
                </a:tc>
                <a:tc>
                  <a:txBody>
                    <a:bodyPr/>
                    <a:lstStyle/>
                    <a:p>
                      <a:pPr algn="ctr">
                        <a:lnSpc>
                          <a:spcPct val="100000"/>
                        </a:lnSpc>
                        <a:spcBef>
                          <a:spcPts val="459"/>
                        </a:spcBef>
                      </a:pPr>
                      <a:r>
                        <a:rPr sz="1400" spc="-5" dirty="0">
                          <a:latin typeface="Times New Roman"/>
                          <a:cs typeface="Times New Roman"/>
                        </a:rPr>
                        <a:t>90.67</a:t>
                      </a:r>
                      <a:endParaRPr sz="1400">
                        <a:latin typeface="Times New Roman"/>
                        <a:cs typeface="Times New Roman"/>
                      </a:endParaRPr>
                    </a:p>
                  </a:txBody>
                  <a:tcPr marL="0" marR="0" marT="58419" marB="0">
                    <a:lnT w="12700">
                      <a:solidFill>
                        <a:srgbClr val="000000"/>
                      </a:solidFill>
                      <a:prstDash val="solid"/>
                    </a:lnT>
                  </a:tcPr>
                </a:tc>
                <a:tc>
                  <a:txBody>
                    <a:bodyPr/>
                    <a:lstStyle/>
                    <a:p>
                      <a:pPr marL="6350" algn="ctr">
                        <a:lnSpc>
                          <a:spcPct val="100000"/>
                        </a:lnSpc>
                        <a:spcBef>
                          <a:spcPts val="459"/>
                        </a:spcBef>
                      </a:pPr>
                      <a:r>
                        <a:rPr sz="1400" spc="-5" dirty="0">
                          <a:latin typeface="Times New Roman"/>
                          <a:cs typeface="Times New Roman"/>
                        </a:rPr>
                        <a:t>3.05</a:t>
                      </a:r>
                      <a:endParaRPr sz="1400">
                        <a:latin typeface="Times New Roman"/>
                        <a:cs typeface="Times New Roman"/>
                      </a:endParaRPr>
                    </a:p>
                  </a:txBody>
                  <a:tcPr marL="0" marR="0" marT="58419" marB="0">
                    <a:lnT w="12700">
                      <a:solidFill>
                        <a:srgbClr val="000000"/>
                      </a:solidFill>
                      <a:prstDash val="solid"/>
                    </a:lnT>
                  </a:tcPr>
                </a:tc>
                <a:tc>
                  <a:txBody>
                    <a:bodyPr/>
                    <a:lstStyle/>
                    <a:p>
                      <a:pPr marR="2540" algn="ctr">
                        <a:lnSpc>
                          <a:spcPct val="100000"/>
                        </a:lnSpc>
                        <a:spcBef>
                          <a:spcPts val="459"/>
                        </a:spcBef>
                      </a:pPr>
                      <a:r>
                        <a:rPr sz="1400" spc="-5" dirty="0">
                          <a:latin typeface="Times New Roman"/>
                          <a:cs typeface="Times New Roman"/>
                        </a:rPr>
                        <a:t>0.32</a:t>
                      </a:r>
                      <a:endParaRPr sz="1400">
                        <a:latin typeface="Times New Roman"/>
                        <a:cs typeface="Times New Roman"/>
                      </a:endParaRPr>
                    </a:p>
                  </a:txBody>
                  <a:tcPr marL="0" marR="0" marT="58419" marB="0">
                    <a:lnT w="12700">
                      <a:solidFill>
                        <a:srgbClr val="000000"/>
                      </a:solidFill>
                      <a:prstDash val="solid"/>
                    </a:lnT>
                  </a:tcPr>
                </a:tc>
                <a:tc>
                  <a:txBody>
                    <a:bodyPr/>
                    <a:lstStyle/>
                    <a:p>
                      <a:pPr marR="4445" algn="ctr">
                        <a:lnSpc>
                          <a:spcPct val="100000"/>
                        </a:lnSpc>
                        <a:spcBef>
                          <a:spcPts val="459"/>
                        </a:spcBef>
                      </a:pPr>
                      <a:r>
                        <a:rPr sz="1400" spc="-5" dirty="0">
                          <a:latin typeface="Times New Roman"/>
                          <a:cs typeface="Times New Roman"/>
                        </a:rPr>
                        <a:t>3.67</a:t>
                      </a:r>
                      <a:endParaRPr sz="1400">
                        <a:latin typeface="Times New Roman"/>
                        <a:cs typeface="Times New Roman"/>
                      </a:endParaRPr>
                    </a:p>
                  </a:txBody>
                  <a:tcPr marL="0" marR="0" marT="58419" marB="0">
                    <a:lnT w="12700">
                      <a:solidFill>
                        <a:srgbClr val="000000"/>
                      </a:solidFill>
                      <a:prstDash val="solid"/>
                    </a:lnT>
                  </a:tcPr>
                </a:tc>
                <a:tc>
                  <a:txBody>
                    <a:bodyPr/>
                    <a:lstStyle/>
                    <a:p>
                      <a:pPr marR="33020" algn="ctr">
                        <a:lnSpc>
                          <a:spcPct val="100000"/>
                        </a:lnSpc>
                        <a:spcBef>
                          <a:spcPts val="459"/>
                        </a:spcBef>
                      </a:pPr>
                      <a:r>
                        <a:rPr sz="1400" spc="-5" dirty="0">
                          <a:latin typeface="Times New Roman"/>
                          <a:cs typeface="Times New Roman"/>
                        </a:rPr>
                        <a:t>0.54</a:t>
                      </a:r>
                      <a:endParaRPr sz="1400">
                        <a:latin typeface="Times New Roman"/>
                        <a:cs typeface="Times New Roman"/>
                      </a:endParaRPr>
                    </a:p>
                  </a:txBody>
                  <a:tcPr marL="0" marR="0" marT="58419" marB="0">
                    <a:lnT w="12700">
                      <a:solidFill>
                        <a:srgbClr val="000000"/>
                      </a:solidFill>
                      <a:prstDash val="solid"/>
                    </a:lnT>
                  </a:tcPr>
                </a:tc>
                <a:tc>
                  <a:txBody>
                    <a:bodyPr/>
                    <a:lstStyle/>
                    <a:p>
                      <a:pPr marR="13335" algn="ctr">
                        <a:lnSpc>
                          <a:spcPct val="100000"/>
                        </a:lnSpc>
                        <a:spcBef>
                          <a:spcPts val="459"/>
                        </a:spcBef>
                      </a:pPr>
                      <a:r>
                        <a:rPr sz="1400" spc="-5" dirty="0">
                          <a:latin typeface="Times New Roman"/>
                          <a:cs typeface="Times New Roman"/>
                        </a:rPr>
                        <a:t>0.22</a:t>
                      </a:r>
                      <a:endParaRPr sz="1400">
                        <a:latin typeface="Times New Roman"/>
                        <a:cs typeface="Times New Roman"/>
                      </a:endParaRPr>
                    </a:p>
                  </a:txBody>
                  <a:tcPr marL="0" marR="0" marT="58419" marB="0">
                    <a:lnT w="12700">
                      <a:solidFill>
                        <a:srgbClr val="000000"/>
                      </a:solidFill>
                      <a:prstDash val="solid"/>
                    </a:lnT>
                  </a:tcPr>
                </a:tc>
                <a:tc>
                  <a:txBody>
                    <a:bodyPr/>
                    <a:lstStyle/>
                    <a:p>
                      <a:pPr marL="6350" algn="ctr">
                        <a:lnSpc>
                          <a:spcPct val="100000"/>
                        </a:lnSpc>
                        <a:spcBef>
                          <a:spcPts val="459"/>
                        </a:spcBef>
                      </a:pPr>
                      <a:r>
                        <a:rPr sz="1400" spc="-5" dirty="0">
                          <a:latin typeface="Times New Roman"/>
                          <a:cs typeface="Times New Roman"/>
                        </a:rPr>
                        <a:t>-0.43</a:t>
                      </a:r>
                      <a:endParaRPr sz="1400">
                        <a:latin typeface="Times New Roman"/>
                        <a:cs typeface="Times New Roman"/>
                      </a:endParaRPr>
                    </a:p>
                  </a:txBody>
                  <a:tcPr marL="0" marR="0" marT="58419" marB="0">
                    <a:lnT w="12700">
                      <a:solidFill>
                        <a:srgbClr val="000000"/>
                      </a:solidFill>
                      <a:prstDash val="solid"/>
                    </a:lnT>
                  </a:tcPr>
                </a:tc>
                <a:tc>
                  <a:txBody>
                    <a:bodyPr/>
                    <a:lstStyle/>
                    <a:p>
                      <a:pPr marR="360045" algn="r">
                        <a:lnSpc>
                          <a:spcPct val="100000"/>
                        </a:lnSpc>
                        <a:spcBef>
                          <a:spcPts val="459"/>
                        </a:spcBef>
                      </a:pPr>
                      <a:r>
                        <a:rPr sz="1400" spc="-5" dirty="0">
                          <a:latin typeface="Times New Roman"/>
                          <a:cs typeface="Times New Roman"/>
                        </a:rPr>
                        <a:t>9.2</a:t>
                      </a:r>
                      <a:r>
                        <a:rPr sz="1400" dirty="0">
                          <a:latin typeface="Times New Roman"/>
                          <a:cs typeface="Times New Roman"/>
                        </a:rPr>
                        <a:t>3</a:t>
                      </a:r>
                      <a:endParaRPr sz="1400">
                        <a:latin typeface="Times New Roman"/>
                        <a:cs typeface="Times New Roman"/>
                      </a:endParaRPr>
                    </a:p>
                  </a:txBody>
                  <a:tcPr marL="0" marR="0" marT="58419" marB="0">
                    <a:lnT w="12700">
                      <a:solidFill>
                        <a:srgbClr val="000000"/>
                      </a:solidFill>
                      <a:prstDash val="solid"/>
                    </a:lnT>
                  </a:tcPr>
                </a:tc>
                <a:tc>
                  <a:txBody>
                    <a:bodyPr/>
                    <a:lstStyle/>
                    <a:p>
                      <a:pPr marR="137795" algn="ctr">
                        <a:lnSpc>
                          <a:spcPct val="100000"/>
                        </a:lnSpc>
                        <a:spcBef>
                          <a:spcPts val="459"/>
                        </a:spcBef>
                      </a:pPr>
                      <a:r>
                        <a:rPr sz="1400" spc="-5" dirty="0">
                          <a:latin typeface="Times New Roman"/>
                          <a:cs typeface="Times New Roman"/>
                        </a:rPr>
                        <a:t>1220</a:t>
                      </a:r>
                      <a:endParaRPr sz="1400">
                        <a:latin typeface="Times New Roman"/>
                        <a:cs typeface="Times New Roman"/>
                      </a:endParaRPr>
                    </a:p>
                  </a:txBody>
                  <a:tcPr marL="0" marR="0" marT="58419" marB="0">
                    <a:lnR w="12700">
                      <a:solidFill>
                        <a:srgbClr val="000000"/>
                      </a:solidFill>
                      <a:prstDash val="solid"/>
                    </a:lnR>
                    <a:lnT w="12700">
                      <a:solidFill>
                        <a:srgbClr val="000000"/>
                      </a:solidFill>
                      <a:prstDash val="solid"/>
                    </a:lnT>
                  </a:tcPr>
                </a:tc>
              </a:tr>
              <a:tr h="350837">
                <a:tc>
                  <a:txBody>
                    <a:bodyPr/>
                    <a:lstStyle/>
                    <a:p>
                      <a:pPr algn="ctr">
                        <a:lnSpc>
                          <a:spcPct val="100000"/>
                        </a:lnSpc>
                        <a:spcBef>
                          <a:spcPts val="455"/>
                        </a:spcBef>
                      </a:pPr>
                      <a:r>
                        <a:rPr sz="1400" b="1" dirty="0">
                          <a:latin typeface="楷体"/>
                          <a:cs typeface="楷体"/>
                        </a:rPr>
                        <a:t>污泥</a:t>
                      </a:r>
                      <a:r>
                        <a:rPr sz="1400" b="1" dirty="0">
                          <a:latin typeface="Times New Roman"/>
                          <a:cs typeface="Times New Roman"/>
                        </a:rPr>
                        <a:t>2</a:t>
                      </a:r>
                      <a:endParaRPr sz="1400">
                        <a:latin typeface="Times New Roman"/>
                        <a:cs typeface="Times New Roman"/>
                      </a:endParaRPr>
                    </a:p>
                  </a:txBody>
                  <a:tcPr marL="0" marR="0" marT="57785" marB="0">
                    <a:lnL w="12700">
                      <a:solidFill>
                        <a:srgbClr val="000000"/>
                      </a:solidFill>
                      <a:prstDash val="solid"/>
                    </a:lnL>
                  </a:tcPr>
                </a:tc>
                <a:tc>
                  <a:txBody>
                    <a:bodyPr/>
                    <a:lstStyle/>
                    <a:p>
                      <a:pPr marL="53975" algn="ctr">
                        <a:lnSpc>
                          <a:spcPct val="100000"/>
                        </a:lnSpc>
                        <a:spcBef>
                          <a:spcPts val="455"/>
                        </a:spcBef>
                      </a:pPr>
                      <a:r>
                        <a:rPr sz="1400" spc="-5" dirty="0">
                          <a:latin typeface="Times New Roman"/>
                          <a:cs typeface="Times New Roman"/>
                        </a:rPr>
                        <a:t>79.30</a:t>
                      </a:r>
                      <a:endParaRPr sz="1400">
                        <a:latin typeface="Times New Roman"/>
                        <a:cs typeface="Times New Roman"/>
                      </a:endParaRPr>
                    </a:p>
                  </a:txBody>
                  <a:tcPr marL="0" marR="0" marT="57785" marB="0"/>
                </a:tc>
                <a:tc>
                  <a:txBody>
                    <a:bodyPr/>
                    <a:lstStyle/>
                    <a:p>
                      <a:pPr marL="144780">
                        <a:lnSpc>
                          <a:spcPct val="100000"/>
                        </a:lnSpc>
                        <a:spcBef>
                          <a:spcPts val="455"/>
                        </a:spcBef>
                      </a:pPr>
                      <a:r>
                        <a:rPr sz="1400" spc="-15" dirty="0">
                          <a:latin typeface="Times New Roman"/>
                          <a:cs typeface="Times New Roman"/>
                        </a:rPr>
                        <a:t>11.75</a:t>
                      </a:r>
                      <a:endParaRPr sz="1400">
                        <a:latin typeface="Times New Roman"/>
                        <a:cs typeface="Times New Roman"/>
                      </a:endParaRPr>
                    </a:p>
                  </a:txBody>
                  <a:tcPr marL="0" marR="0" marT="57785" marB="0"/>
                </a:tc>
                <a:tc>
                  <a:txBody>
                    <a:bodyPr/>
                    <a:lstStyle/>
                    <a:p>
                      <a:pPr algn="ctr">
                        <a:lnSpc>
                          <a:spcPct val="100000"/>
                        </a:lnSpc>
                        <a:spcBef>
                          <a:spcPts val="455"/>
                        </a:spcBef>
                      </a:pPr>
                      <a:r>
                        <a:rPr sz="1400" spc="-5" dirty="0">
                          <a:latin typeface="Times New Roman"/>
                          <a:cs typeface="Times New Roman"/>
                        </a:rPr>
                        <a:t>93.94</a:t>
                      </a:r>
                      <a:endParaRPr sz="1400">
                        <a:latin typeface="Times New Roman"/>
                        <a:cs typeface="Times New Roman"/>
                      </a:endParaRPr>
                    </a:p>
                  </a:txBody>
                  <a:tcPr marL="0" marR="0" marT="57785" marB="0"/>
                </a:tc>
                <a:tc>
                  <a:txBody>
                    <a:bodyPr/>
                    <a:lstStyle/>
                    <a:p>
                      <a:pPr marL="6350" algn="ctr">
                        <a:lnSpc>
                          <a:spcPct val="100000"/>
                        </a:lnSpc>
                        <a:spcBef>
                          <a:spcPts val="455"/>
                        </a:spcBef>
                      </a:pPr>
                      <a:r>
                        <a:rPr sz="1400" spc="-5" dirty="0">
                          <a:latin typeface="Times New Roman"/>
                          <a:cs typeface="Times New Roman"/>
                        </a:rPr>
                        <a:t>4.48</a:t>
                      </a:r>
                      <a:endParaRPr sz="1400">
                        <a:latin typeface="Times New Roman"/>
                        <a:cs typeface="Times New Roman"/>
                      </a:endParaRPr>
                    </a:p>
                  </a:txBody>
                  <a:tcPr marL="0" marR="0" marT="57785" marB="0"/>
                </a:tc>
                <a:tc>
                  <a:txBody>
                    <a:bodyPr/>
                    <a:lstStyle/>
                    <a:p>
                      <a:pPr marR="2540" algn="ctr">
                        <a:lnSpc>
                          <a:spcPct val="100000"/>
                        </a:lnSpc>
                        <a:spcBef>
                          <a:spcPts val="455"/>
                        </a:spcBef>
                      </a:pPr>
                      <a:r>
                        <a:rPr sz="1400" spc="-5" dirty="0">
                          <a:latin typeface="Times New Roman"/>
                          <a:cs typeface="Times New Roman"/>
                        </a:rPr>
                        <a:t>0.70</a:t>
                      </a:r>
                      <a:endParaRPr sz="1400">
                        <a:latin typeface="Times New Roman"/>
                        <a:cs typeface="Times New Roman"/>
                      </a:endParaRPr>
                    </a:p>
                  </a:txBody>
                  <a:tcPr marL="0" marR="0" marT="57785" marB="0"/>
                </a:tc>
                <a:tc>
                  <a:txBody>
                    <a:bodyPr/>
                    <a:lstStyle/>
                    <a:p>
                      <a:pPr marR="4445" algn="ctr">
                        <a:lnSpc>
                          <a:spcPct val="100000"/>
                        </a:lnSpc>
                        <a:spcBef>
                          <a:spcPts val="455"/>
                        </a:spcBef>
                      </a:pPr>
                      <a:r>
                        <a:rPr sz="1400" spc="-5" dirty="0">
                          <a:latin typeface="Times New Roman"/>
                          <a:cs typeface="Times New Roman"/>
                        </a:rPr>
                        <a:t>2.97</a:t>
                      </a:r>
                      <a:endParaRPr sz="1400">
                        <a:latin typeface="Times New Roman"/>
                        <a:cs typeface="Times New Roman"/>
                      </a:endParaRPr>
                    </a:p>
                  </a:txBody>
                  <a:tcPr marL="0" marR="0" marT="57785" marB="0"/>
                </a:tc>
                <a:tc>
                  <a:txBody>
                    <a:bodyPr/>
                    <a:lstStyle/>
                    <a:p>
                      <a:pPr marR="33020" algn="ctr">
                        <a:lnSpc>
                          <a:spcPct val="100000"/>
                        </a:lnSpc>
                        <a:spcBef>
                          <a:spcPts val="455"/>
                        </a:spcBef>
                      </a:pPr>
                      <a:r>
                        <a:rPr sz="1400" spc="-5" dirty="0">
                          <a:latin typeface="Times New Roman"/>
                          <a:cs typeface="Times New Roman"/>
                        </a:rPr>
                        <a:t>0.69</a:t>
                      </a:r>
                      <a:endParaRPr sz="1400">
                        <a:latin typeface="Times New Roman"/>
                        <a:cs typeface="Times New Roman"/>
                      </a:endParaRPr>
                    </a:p>
                  </a:txBody>
                  <a:tcPr marL="0" marR="0" marT="57785" marB="0"/>
                </a:tc>
                <a:tc>
                  <a:txBody>
                    <a:bodyPr/>
                    <a:lstStyle/>
                    <a:p>
                      <a:pPr marR="13335" algn="ctr">
                        <a:lnSpc>
                          <a:spcPct val="100000"/>
                        </a:lnSpc>
                        <a:spcBef>
                          <a:spcPts val="455"/>
                        </a:spcBef>
                      </a:pPr>
                      <a:r>
                        <a:rPr sz="1400" spc="-5" dirty="0">
                          <a:latin typeface="Times New Roman"/>
                          <a:cs typeface="Times New Roman"/>
                        </a:rPr>
                        <a:t>0.12</a:t>
                      </a:r>
                      <a:endParaRPr sz="1400">
                        <a:latin typeface="Times New Roman"/>
                        <a:cs typeface="Times New Roman"/>
                      </a:endParaRPr>
                    </a:p>
                  </a:txBody>
                  <a:tcPr marL="0" marR="0" marT="57785" marB="0"/>
                </a:tc>
                <a:tc>
                  <a:txBody>
                    <a:bodyPr/>
                    <a:lstStyle/>
                    <a:p>
                      <a:pPr marL="6350" algn="ctr">
                        <a:lnSpc>
                          <a:spcPct val="100000"/>
                        </a:lnSpc>
                        <a:spcBef>
                          <a:spcPts val="455"/>
                        </a:spcBef>
                      </a:pPr>
                      <a:r>
                        <a:rPr sz="1400" spc="-5" dirty="0">
                          <a:latin typeface="Times New Roman"/>
                          <a:cs typeface="Times New Roman"/>
                        </a:rPr>
                        <a:t>-0.31</a:t>
                      </a:r>
                      <a:endParaRPr sz="1400">
                        <a:latin typeface="Times New Roman"/>
                        <a:cs typeface="Times New Roman"/>
                      </a:endParaRPr>
                    </a:p>
                  </a:txBody>
                  <a:tcPr marL="0" marR="0" marT="57785" marB="0"/>
                </a:tc>
                <a:tc>
                  <a:txBody>
                    <a:bodyPr/>
                    <a:lstStyle/>
                    <a:p>
                      <a:pPr marR="360045" algn="r">
                        <a:lnSpc>
                          <a:spcPct val="100000"/>
                        </a:lnSpc>
                        <a:spcBef>
                          <a:spcPts val="455"/>
                        </a:spcBef>
                      </a:pPr>
                      <a:r>
                        <a:rPr sz="1400" spc="-5" dirty="0">
                          <a:latin typeface="Times New Roman"/>
                          <a:cs typeface="Times New Roman"/>
                        </a:rPr>
                        <a:t>8.0</a:t>
                      </a:r>
                      <a:r>
                        <a:rPr sz="1400" dirty="0">
                          <a:latin typeface="Times New Roman"/>
                          <a:cs typeface="Times New Roman"/>
                        </a:rPr>
                        <a:t>8</a:t>
                      </a:r>
                      <a:endParaRPr sz="1400">
                        <a:latin typeface="Times New Roman"/>
                        <a:cs typeface="Times New Roman"/>
                      </a:endParaRPr>
                    </a:p>
                  </a:txBody>
                  <a:tcPr marL="0" marR="0" marT="57785" marB="0"/>
                </a:tc>
                <a:tc>
                  <a:txBody>
                    <a:bodyPr/>
                    <a:lstStyle/>
                    <a:p>
                      <a:pPr marR="137795" algn="ctr">
                        <a:lnSpc>
                          <a:spcPct val="100000"/>
                        </a:lnSpc>
                        <a:spcBef>
                          <a:spcPts val="455"/>
                        </a:spcBef>
                      </a:pPr>
                      <a:r>
                        <a:rPr sz="1400" spc="-5" dirty="0">
                          <a:latin typeface="Times New Roman"/>
                          <a:cs typeface="Times New Roman"/>
                        </a:rPr>
                        <a:t>1266</a:t>
                      </a:r>
                      <a:endParaRPr sz="1400">
                        <a:latin typeface="Times New Roman"/>
                        <a:cs typeface="Times New Roman"/>
                      </a:endParaRPr>
                    </a:p>
                  </a:txBody>
                  <a:tcPr marL="0" marR="0" marT="57785" marB="0">
                    <a:lnR w="12700">
                      <a:solidFill>
                        <a:srgbClr val="000000"/>
                      </a:solidFill>
                      <a:prstDash val="solid"/>
                    </a:lnR>
                  </a:tcPr>
                </a:tc>
              </a:tr>
              <a:tr h="350081">
                <a:tc>
                  <a:txBody>
                    <a:bodyPr/>
                    <a:lstStyle/>
                    <a:p>
                      <a:pPr algn="ctr">
                        <a:lnSpc>
                          <a:spcPct val="100000"/>
                        </a:lnSpc>
                        <a:spcBef>
                          <a:spcPts val="455"/>
                        </a:spcBef>
                      </a:pPr>
                      <a:r>
                        <a:rPr sz="1400" b="1" dirty="0">
                          <a:latin typeface="楷体"/>
                          <a:cs typeface="楷体"/>
                        </a:rPr>
                        <a:t>污泥</a:t>
                      </a:r>
                      <a:r>
                        <a:rPr sz="1400" b="1" dirty="0">
                          <a:latin typeface="Times New Roman"/>
                          <a:cs typeface="Times New Roman"/>
                        </a:rPr>
                        <a:t>3</a:t>
                      </a:r>
                      <a:endParaRPr sz="1400">
                        <a:latin typeface="Times New Roman"/>
                        <a:cs typeface="Times New Roman"/>
                      </a:endParaRPr>
                    </a:p>
                  </a:txBody>
                  <a:tcPr marL="0" marR="0" marT="57785" marB="0">
                    <a:lnL w="12700">
                      <a:solidFill>
                        <a:srgbClr val="000000"/>
                      </a:solidFill>
                      <a:prstDash val="solid"/>
                    </a:lnL>
                    <a:lnB w="12700">
                      <a:solidFill>
                        <a:srgbClr val="000000"/>
                      </a:solidFill>
                      <a:prstDash val="solid"/>
                    </a:lnB>
                  </a:tcPr>
                </a:tc>
                <a:tc>
                  <a:txBody>
                    <a:bodyPr/>
                    <a:lstStyle/>
                    <a:p>
                      <a:pPr marL="53975" algn="ctr">
                        <a:lnSpc>
                          <a:spcPct val="100000"/>
                        </a:lnSpc>
                        <a:spcBef>
                          <a:spcPts val="455"/>
                        </a:spcBef>
                      </a:pPr>
                      <a:r>
                        <a:rPr sz="1400" spc="-5" dirty="0">
                          <a:latin typeface="Times New Roman"/>
                          <a:cs typeface="Times New Roman"/>
                        </a:rPr>
                        <a:t>78.96</a:t>
                      </a:r>
                      <a:endParaRPr sz="1400">
                        <a:latin typeface="Times New Roman"/>
                        <a:cs typeface="Times New Roman"/>
                      </a:endParaRPr>
                    </a:p>
                  </a:txBody>
                  <a:tcPr marL="0" marR="0" marT="57785" marB="0">
                    <a:lnB w="12700">
                      <a:solidFill>
                        <a:srgbClr val="000000"/>
                      </a:solidFill>
                      <a:prstDash val="solid"/>
                    </a:lnB>
                  </a:tcPr>
                </a:tc>
                <a:tc>
                  <a:txBody>
                    <a:bodyPr/>
                    <a:lstStyle/>
                    <a:p>
                      <a:pPr marL="144780">
                        <a:lnSpc>
                          <a:spcPct val="100000"/>
                        </a:lnSpc>
                        <a:spcBef>
                          <a:spcPts val="455"/>
                        </a:spcBef>
                      </a:pPr>
                      <a:r>
                        <a:rPr sz="1400" spc="-15" dirty="0">
                          <a:latin typeface="Times New Roman"/>
                          <a:cs typeface="Times New Roman"/>
                        </a:rPr>
                        <a:t>11.86</a:t>
                      </a:r>
                      <a:endParaRPr sz="1400">
                        <a:latin typeface="Times New Roman"/>
                        <a:cs typeface="Times New Roman"/>
                      </a:endParaRPr>
                    </a:p>
                  </a:txBody>
                  <a:tcPr marL="0" marR="0" marT="57785" marB="0">
                    <a:lnB w="12700">
                      <a:solidFill>
                        <a:srgbClr val="000000"/>
                      </a:solidFill>
                      <a:prstDash val="solid"/>
                    </a:lnB>
                  </a:tcPr>
                </a:tc>
                <a:tc>
                  <a:txBody>
                    <a:bodyPr/>
                    <a:lstStyle/>
                    <a:p>
                      <a:pPr algn="ctr">
                        <a:lnSpc>
                          <a:spcPct val="100000"/>
                        </a:lnSpc>
                        <a:spcBef>
                          <a:spcPts val="455"/>
                        </a:spcBef>
                      </a:pPr>
                      <a:r>
                        <a:rPr sz="1400" spc="-5" dirty="0">
                          <a:latin typeface="Times New Roman"/>
                          <a:cs typeface="Times New Roman"/>
                        </a:rPr>
                        <a:t>92.82</a:t>
                      </a:r>
                      <a:endParaRPr sz="1400">
                        <a:latin typeface="Times New Roman"/>
                        <a:cs typeface="Times New Roman"/>
                      </a:endParaRPr>
                    </a:p>
                  </a:txBody>
                  <a:tcPr marL="0" marR="0" marT="57785" marB="0">
                    <a:lnB w="12700">
                      <a:solidFill>
                        <a:srgbClr val="000000"/>
                      </a:solidFill>
                      <a:prstDash val="solid"/>
                    </a:lnB>
                  </a:tcPr>
                </a:tc>
                <a:tc>
                  <a:txBody>
                    <a:bodyPr/>
                    <a:lstStyle/>
                    <a:p>
                      <a:pPr marL="6350" algn="ctr">
                        <a:lnSpc>
                          <a:spcPct val="100000"/>
                        </a:lnSpc>
                        <a:spcBef>
                          <a:spcPts val="455"/>
                        </a:spcBef>
                      </a:pPr>
                      <a:r>
                        <a:rPr sz="1400" spc="-5" dirty="0">
                          <a:latin typeface="Times New Roman"/>
                          <a:cs typeface="Times New Roman"/>
                        </a:rPr>
                        <a:t>5.63</a:t>
                      </a:r>
                      <a:endParaRPr sz="1400">
                        <a:latin typeface="Times New Roman"/>
                        <a:cs typeface="Times New Roman"/>
                      </a:endParaRPr>
                    </a:p>
                  </a:txBody>
                  <a:tcPr marL="0" marR="0" marT="57785" marB="0">
                    <a:lnB w="12700">
                      <a:solidFill>
                        <a:srgbClr val="000000"/>
                      </a:solidFill>
                      <a:prstDash val="solid"/>
                    </a:lnB>
                  </a:tcPr>
                </a:tc>
                <a:tc>
                  <a:txBody>
                    <a:bodyPr/>
                    <a:lstStyle/>
                    <a:p>
                      <a:pPr marR="2540" algn="ctr">
                        <a:lnSpc>
                          <a:spcPct val="100000"/>
                        </a:lnSpc>
                        <a:spcBef>
                          <a:spcPts val="455"/>
                        </a:spcBef>
                      </a:pPr>
                      <a:r>
                        <a:rPr sz="1400" spc="-5" dirty="0">
                          <a:latin typeface="Times New Roman"/>
                          <a:cs typeface="Times New Roman"/>
                        </a:rPr>
                        <a:t>0.91</a:t>
                      </a:r>
                      <a:endParaRPr sz="1400">
                        <a:latin typeface="Times New Roman"/>
                        <a:cs typeface="Times New Roman"/>
                      </a:endParaRPr>
                    </a:p>
                  </a:txBody>
                  <a:tcPr marL="0" marR="0" marT="57785" marB="0">
                    <a:lnB w="12700">
                      <a:solidFill>
                        <a:srgbClr val="000000"/>
                      </a:solidFill>
                      <a:prstDash val="solid"/>
                    </a:lnB>
                  </a:tcPr>
                </a:tc>
                <a:tc>
                  <a:txBody>
                    <a:bodyPr/>
                    <a:lstStyle/>
                    <a:p>
                      <a:pPr marR="4445" algn="ctr">
                        <a:lnSpc>
                          <a:spcPct val="100000"/>
                        </a:lnSpc>
                        <a:spcBef>
                          <a:spcPts val="455"/>
                        </a:spcBef>
                      </a:pPr>
                      <a:r>
                        <a:rPr sz="1400" spc="-5" dirty="0">
                          <a:latin typeface="Times New Roman"/>
                          <a:cs typeface="Times New Roman"/>
                        </a:rPr>
                        <a:t>2.32</a:t>
                      </a:r>
                      <a:endParaRPr sz="1400">
                        <a:latin typeface="Times New Roman"/>
                        <a:cs typeface="Times New Roman"/>
                      </a:endParaRPr>
                    </a:p>
                  </a:txBody>
                  <a:tcPr marL="0" marR="0" marT="57785" marB="0">
                    <a:lnB w="12700">
                      <a:solidFill>
                        <a:srgbClr val="000000"/>
                      </a:solidFill>
                      <a:prstDash val="solid"/>
                    </a:lnB>
                  </a:tcPr>
                </a:tc>
                <a:tc>
                  <a:txBody>
                    <a:bodyPr/>
                    <a:lstStyle/>
                    <a:p>
                      <a:pPr marR="33020" algn="ctr">
                        <a:lnSpc>
                          <a:spcPct val="100000"/>
                        </a:lnSpc>
                        <a:spcBef>
                          <a:spcPts val="455"/>
                        </a:spcBef>
                      </a:pPr>
                      <a:r>
                        <a:rPr sz="1400" spc="-5" dirty="0">
                          <a:latin typeface="Times New Roman"/>
                          <a:cs typeface="Times New Roman"/>
                        </a:rPr>
                        <a:t>0.61</a:t>
                      </a:r>
                      <a:endParaRPr sz="1400">
                        <a:latin typeface="Times New Roman"/>
                        <a:cs typeface="Times New Roman"/>
                      </a:endParaRPr>
                    </a:p>
                  </a:txBody>
                  <a:tcPr marL="0" marR="0" marT="57785" marB="0">
                    <a:lnB w="12700">
                      <a:solidFill>
                        <a:srgbClr val="000000"/>
                      </a:solidFill>
                      <a:prstDash val="solid"/>
                    </a:lnB>
                  </a:tcPr>
                </a:tc>
                <a:tc>
                  <a:txBody>
                    <a:bodyPr/>
                    <a:lstStyle/>
                    <a:p>
                      <a:pPr marR="13335" algn="ctr">
                        <a:lnSpc>
                          <a:spcPct val="100000"/>
                        </a:lnSpc>
                        <a:spcBef>
                          <a:spcPts val="455"/>
                        </a:spcBef>
                      </a:pPr>
                      <a:r>
                        <a:rPr sz="1400" spc="-5" dirty="0">
                          <a:latin typeface="Times New Roman"/>
                          <a:cs typeface="Times New Roman"/>
                        </a:rPr>
                        <a:t>0.67</a:t>
                      </a:r>
                      <a:endParaRPr sz="1400">
                        <a:latin typeface="Times New Roman"/>
                        <a:cs typeface="Times New Roman"/>
                      </a:endParaRPr>
                    </a:p>
                  </a:txBody>
                  <a:tcPr marL="0" marR="0" marT="57785" marB="0">
                    <a:lnB w="12700">
                      <a:solidFill>
                        <a:srgbClr val="000000"/>
                      </a:solidFill>
                      <a:prstDash val="solid"/>
                    </a:lnB>
                  </a:tcPr>
                </a:tc>
                <a:tc>
                  <a:txBody>
                    <a:bodyPr/>
                    <a:lstStyle/>
                    <a:p>
                      <a:pPr marL="6985" algn="ctr">
                        <a:lnSpc>
                          <a:spcPct val="100000"/>
                        </a:lnSpc>
                        <a:spcBef>
                          <a:spcPts val="455"/>
                        </a:spcBef>
                      </a:pPr>
                      <a:r>
                        <a:rPr sz="1400" spc="-5" dirty="0">
                          <a:latin typeface="Times New Roman"/>
                          <a:cs typeface="Times New Roman"/>
                        </a:rPr>
                        <a:t>0.359</a:t>
                      </a:r>
                      <a:endParaRPr sz="1400">
                        <a:latin typeface="Times New Roman"/>
                        <a:cs typeface="Times New Roman"/>
                      </a:endParaRPr>
                    </a:p>
                  </a:txBody>
                  <a:tcPr marL="0" marR="0" marT="57785" marB="0">
                    <a:lnB w="12700">
                      <a:solidFill>
                        <a:srgbClr val="000000"/>
                      </a:solidFill>
                      <a:prstDash val="solid"/>
                    </a:lnB>
                  </a:tcPr>
                </a:tc>
                <a:tc>
                  <a:txBody>
                    <a:bodyPr/>
                    <a:lstStyle/>
                    <a:p>
                      <a:pPr marR="319405" algn="r">
                        <a:lnSpc>
                          <a:spcPct val="100000"/>
                        </a:lnSpc>
                        <a:spcBef>
                          <a:spcPts val="455"/>
                        </a:spcBef>
                      </a:pPr>
                      <a:r>
                        <a:rPr sz="1400" spc="-60" dirty="0">
                          <a:latin typeface="Times New Roman"/>
                          <a:cs typeface="Times New Roman"/>
                        </a:rPr>
                        <a:t>1</a:t>
                      </a:r>
                      <a:r>
                        <a:rPr sz="1400" spc="-5" dirty="0">
                          <a:latin typeface="Times New Roman"/>
                          <a:cs typeface="Times New Roman"/>
                        </a:rPr>
                        <a:t>1.0</a:t>
                      </a:r>
                      <a:r>
                        <a:rPr sz="1400" dirty="0">
                          <a:latin typeface="Times New Roman"/>
                          <a:cs typeface="Times New Roman"/>
                        </a:rPr>
                        <a:t>9</a:t>
                      </a:r>
                      <a:endParaRPr sz="1400">
                        <a:latin typeface="Times New Roman"/>
                        <a:cs typeface="Times New Roman"/>
                      </a:endParaRPr>
                    </a:p>
                  </a:txBody>
                  <a:tcPr marL="0" marR="0" marT="57785" marB="0">
                    <a:lnB w="12700">
                      <a:solidFill>
                        <a:srgbClr val="000000"/>
                      </a:solidFill>
                      <a:prstDash val="solid"/>
                    </a:lnB>
                  </a:tcPr>
                </a:tc>
                <a:tc>
                  <a:txBody>
                    <a:bodyPr/>
                    <a:lstStyle/>
                    <a:p>
                      <a:pPr marR="138430" algn="ctr">
                        <a:lnSpc>
                          <a:spcPct val="100000"/>
                        </a:lnSpc>
                        <a:spcBef>
                          <a:spcPts val="455"/>
                        </a:spcBef>
                      </a:pPr>
                      <a:r>
                        <a:rPr sz="1400" dirty="0">
                          <a:latin typeface="Times New Roman"/>
                          <a:cs typeface="Times New Roman"/>
                        </a:rPr>
                        <a:t>/</a:t>
                      </a:r>
                      <a:endParaRPr sz="1400">
                        <a:latin typeface="Times New Roman"/>
                        <a:cs typeface="Times New Roman"/>
                      </a:endParaRPr>
                    </a:p>
                  </a:txBody>
                  <a:tcPr marL="0" marR="0" marT="57785" marB="0">
                    <a:lnR w="12700">
                      <a:solidFill>
                        <a:srgbClr val="000000"/>
                      </a:solidFill>
                      <a:prstDash val="solid"/>
                    </a:lnR>
                    <a:lnB w="12700">
                      <a:solidFill>
                        <a:srgbClr val="000000"/>
                      </a:solidFill>
                      <a:prstDash val="solid"/>
                    </a:lnB>
                  </a:tcPr>
                </a:tc>
              </a:tr>
              <a:tr h="701675">
                <a:tc>
                  <a:txBody>
                    <a:bodyPr/>
                    <a:lstStyle/>
                    <a:p>
                      <a:pPr marL="127635">
                        <a:lnSpc>
                          <a:spcPct val="100000"/>
                        </a:lnSpc>
                        <a:spcBef>
                          <a:spcPts val="464"/>
                        </a:spcBef>
                      </a:pPr>
                      <a:r>
                        <a:rPr sz="1400" b="1" spc="5" dirty="0">
                          <a:latin typeface="楷体"/>
                          <a:cs typeface="楷体"/>
                        </a:rPr>
                        <a:t>干化污</a:t>
                      </a:r>
                      <a:r>
                        <a:rPr sz="1400" b="1" dirty="0">
                          <a:latin typeface="楷体"/>
                          <a:cs typeface="楷体"/>
                        </a:rPr>
                        <a:t>泥</a:t>
                      </a:r>
                      <a:endParaRPr sz="1400">
                        <a:latin typeface="楷体"/>
                        <a:cs typeface="楷体"/>
                      </a:endParaRPr>
                    </a:p>
                    <a:p>
                      <a:pPr marL="127635">
                        <a:lnSpc>
                          <a:spcPct val="100000"/>
                        </a:lnSpc>
                        <a:spcBef>
                          <a:spcPts val="1085"/>
                        </a:spcBef>
                      </a:pPr>
                      <a:r>
                        <a:rPr sz="1400" b="1" spc="5" dirty="0">
                          <a:latin typeface="楷体"/>
                          <a:cs typeface="楷体"/>
                        </a:rPr>
                        <a:t>干化污</a:t>
                      </a:r>
                      <a:r>
                        <a:rPr sz="1400" b="1" dirty="0">
                          <a:latin typeface="楷体"/>
                          <a:cs typeface="楷体"/>
                        </a:rPr>
                        <a:t>泥</a:t>
                      </a:r>
                      <a:endParaRPr sz="1400">
                        <a:latin typeface="楷体"/>
                        <a:cs typeface="楷体"/>
                      </a:endParaRPr>
                    </a:p>
                  </a:txBody>
                  <a:tcPr marL="0" marR="0" marT="59054" marB="0">
                    <a:lnL w="12700">
                      <a:solidFill>
                        <a:srgbClr val="000000"/>
                      </a:solidFill>
                      <a:prstDash val="solid"/>
                    </a:lnL>
                    <a:lnT w="12700">
                      <a:solidFill>
                        <a:srgbClr val="000000"/>
                      </a:solidFill>
                      <a:prstDash val="solid"/>
                    </a:lnT>
                    <a:lnB w="12700">
                      <a:solidFill>
                        <a:srgbClr val="000000"/>
                      </a:solidFill>
                      <a:prstDash val="solid"/>
                    </a:lnB>
                    <a:solidFill>
                      <a:srgbClr val="D9D9D9"/>
                    </a:solidFill>
                  </a:tcPr>
                </a:tc>
                <a:tc>
                  <a:txBody>
                    <a:bodyPr/>
                    <a:lstStyle/>
                    <a:p>
                      <a:pPr marL="195580">
                        <a:lnSpc>
                          <a:spcPct val="100000"/>
                        </a:lnSpc>
                        <a:spcBef>
                          <a:spcPts val="459"/>
                        </a:spcBef>
                      </a:pPr>
                      <a:r>
                        <a:rPr sz="1400" spc="-5" dirty="0">
                          <a:latin typeface="Times New Roman"/>
                          <a:cs typeface="Times New Roman"/>
                        </a:rPr>
                        <a:t>40.00</a:t>
                      </a:r>
                      <a:endParaRPr sz="1400">
                        <a:latin typeface="Times New Roman"/>
                        <a:cs typeface="Times New Roman"/>
                      </a:endParaRPr>
                    </a:p>
                    <a:p>
                      <a:pPr marL="195580">
                        <a:lnSpc>
                          <a:spcPct val="100000"/>
                        </a:lnSpc>
                        <a:spcBef>
                          <a:spcPts val="1085"/>
                        </a:spcBef>
                      </a:pPr>
                      <a:r>
                        <a:rPr sz="1400" spc="-5" dirty="0">
                          <a:latin typeface="Times New Roman"/>
                          <a:cs typeface="Times New Roman"/>
                        </a:rPr>
                        <a:t>20.00</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40970">
                        <a:lnSpc>
                          <a:spcPct val="100000"/>
                        </a:lnSpc>
                        <a:spcBef>
                          <a:spcPts val="459"/>
                        </a:spcBef>
                      </a:pPr>
                      <a:r>
                        <a:rPr sz="1400" spc="-5" dirty="0">
                          <a:latin typeface="Times New Roman"/>
                          <a:cs typeface="Times New Roman"/>
                        </a:rPr>
                        <a:t>32.19</a:t>
                      </a:r>
                      <a:endParaRPr sz="1400">
                        <a:latin typeface="Times New Roman"/>
                        <a:cs typeface="Times New Roman"/>
                      </a:endParaRPr>
                    </a:p>
                    <a:p>
                      <a:pPr marL="140970">
                        <a:lnSpc>
                          <a:spcPct val="100000"/>
                        </a:lnSpc>
                        <a:spcBef>
                          <a:spcPts val="1085"/>
                        </a:spcBef>
                      </a:pPr>
                      <a:r>
                        <a:rPr sz="1400" spc="-5" dirty="0">
                          <a:latin typeface="Times New Roman"/>
                          <a:cs typeface="Times New Roman"/>
                        </a:rPr>
                        <a:t>41.95</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16205">
                        <a:lnSpc>
                          <a:spcPct val="100000"/>
                        </a:lnSpc>
                        <a:spcBef>
                          <a:spcPts val="459"/>
                        </a:spcBef>
                      </a:pPr>
                      <a:r>
                        <a:rPr sz="1400" spc="-5" dirty="0">
                          <a:latin typeface="Times New Roman"/>
                          <a:cs typeface="Times New Roman"/>
                        </a:rPr>
                        <a:t>92.00</a:t>
                      </a:r>
                      <a:endParaRPr sz="1400">
                        <a:latin typeface="Times New Roman"/>
                        <a:cs typeface="Times New Roman"/>
                      </a:endParaRPr>
                    </a:p>
                    <a:p>
                      <a:pPr marL="116205">
                        <a:lnSpc>
                          <a:spcPct val="100000"/>
                        </a:lnSpc>
                        <a:spcBef>
                          <a:spcPts val="1085"/>
                        </a:spcBef>
                      </a:pPr>
                      <a:r>
                        <a:rPr sz="1400" spc="-5" dirty="0">
                          <a:latin typeface="Times New Roman"/>
                          <a:cs typeface="Times New Roman"/>
                        </a:rPr>
                        <a:t>87.05</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17475">
                        <a:lnSpc>
                          <a:spcPct val="100000"/>
                        </a:lnSpc>
                        <a:spcBef>
                          <a:spcPts val="459"/>
                        </a:spcBef>
                      </a:pPr>
                      <a:r>
                        <a:rPr sz="1400" spc="-5" dirty="0">
                          <a:latin typeface="Times New Roman"/>
                          <a:cs typeface="Times New Roman"/>
                        </a:rPr>
                        <a:t>17.58</a:t>
                      </a:r>
                      <a:endParaRPr sz="1400">
                        <a:latin typeface="Times New Roman"/>
                        <a:cs typeface="Times New Roman"/>
                      </a:endParaRPr>
                    </a:p>
                    <a:p>
                      <a:pPr marL="117475">
                        <a:lnSpc>
                          <a:spcPct val="100000"/>
                        </a:lnSpc>
                        <a:spcBef>
                          <a:spcPts val="1085"/>
                        </a:spcBef>
                      </a:pPr>
                      <a:r>
                        <a:rPr sz="1400" spc="-5" dirty="0">
                          <a:latin typeface="Times New Roman"/>
                          <a:cs typeface="Times New Roman"/>
                        </a:rPr>
                        <a:t>19.63</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10489">
                        <a:lnSpc>
                          <a:spcPct val="100000"/>
                        </a:lnSpc>
                        <a:spcBef>
                          <a:spcPts val="459"/>
                        </a:spcBef>
                      </a:pPr>
                      <a:r>
                        <a:rPr sz="1400" spc="-5" dirty="0">
                          <a:latin typeface="Times New Roman"/>
                          <a:cs typeface="Times New Roman"/>
                        </a:rPr>
                        <a:t>2.09</a:t>
                      </a:r>
                      <a:endParaRPr sz="1400">
                        <a:latin typeface="Times New Roman"/>
                        <a:cs typeface="Times New Roman"/>
                      </a:endParaRPr>
                    </a:p>
                    <a:p>
                      <a:pPr marL="110489">
                        <a:lnSpc>
                          <a:spcPct val="100000"/>
                        </a:lnSpc>
                        <a:spcBef>
                          <a:spcPts val="1085"/>
                        </a:spcBef>
                      </a:pPr>
                      <a:r>
                        <a:rPr sz="1400" spc="-5" dirty="0">
                          <a:latin typeface="Times New Roman"/>
                          <a:cs typeface="Times New Roman"/>
                        </a:rPr>
                        <a:t>3.32</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62560">
                        <a:lnSpc>
                          <a:spcPct val="100000"/>
                        </a:lnSpc>
                        <a:spcBef>
                          <a:spcPts val="459"/>
                        </a:spcBef>
                      </a:pPr>
                      <a:r>
                        <a:rPr sz="1400" spc="-5" dirty="0">
                          <a:latin typeface="Times New Roman"/>
                          <a:cs typeface="Times New Roman"/>
                        </a:rPr>
                        <a:t>6.33</a:t>
                      </a:r>
                      <a:endParaRPr sz="1400">
                        <a:latin typeface="Times New Roman"/>
                        <a:cs typeface="Times New Roman"/>
                      </a:endParaRPr>
                    </a:p>
                    <a:p>
                      <a:pPr marL="121285">
                        <a:lnSpc>
                          <a:spcPct val="100000"/>
                        </a:lnSpc>
                        <a:spcBef>
                          <a:spcPts val="1085"/>
                        </a:spcBef>
                      </a:pPr>
                      <a:r>
                        <a:rPr sz="1400" spc="-15" dirty="0">
                          <a:latin typeface="Times New Roman"/>
                          <a:cs typeface="Times New Roman"/>
                        </a:rPr>
                        <a:t>11.19</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33350">
                        <a:lnSpc>
                          <a:spcPct val="100000"/>
                        </a:lnSpc>
                        <a:spcBef>
                          <a:spcPts val="459"/>
                        </a:spcBef>
                      </a:pPr>
                      <a:r>
                        <a:rPr sz="1400" spc="-5" dirty="0">
                          <a:latin typeface="Times New Roman"/>
                          <a:cs typeface="Times New Roman"/>
                        </a:rPr>
                        <a:t>1.58</a:t>
                      </a:r>
                      <a:endParaRPr sz="1400">
                        <a:latin typeface="Times New Roman"/>
                        <a:cs typeface="Times New Roman"/>
                      </a:endParaRPr>
                    </a:p>
                    <a:p>
                      <a:pPr marL="133350">
                        <a:lnSpc>
                          <a:spcPct val="100000"/>
                        </a:lnSpc>
                        <a:spcBef>
                          <a:spcPts val="1085"/>
                        </a:spcBef>
                      </a:pPr>
                      <a:r>
                        <a:rPr sz="1400" spc="-5" dirty="0">
                          <a:latin typeface="Times New Roman"/>
                          <a:cs typeface="Times New Roman"/>
                        </a:rPr>
                        <a:t>3.21</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73355">
                        <a:lnSpc>
                          <a:spcPct val="100000"/>
                        </a:lnSpc>
                        <a:spcBef>
                          <a:spcPts val="459"/>
                        </a:spcBef>
                      </a:pPr>
                      <a:r>
                        <a:rPr sz="1400" spc="-5" dirty="0">
                          <a:latin typeface="Times New Roman"/>
                          <a:cs typeface="Times New Roman"/>
                        </a:rPr>
                        <a:t>0.23</a:t>
                      </a:r>
                      <a:endParaRPr sz="1400">
                        <a:latin typeface="Times New Roman"/>
                        <a:cs typeface="Times New Roman"/>
                      </a:endParaRPr>
                    </a:p>
                    <a:p>
                      <a:pPr marL="173355">
                        <a:lnSpc>
                          <a:spcPct val="100000"/>
                        </a:lnSpc>
                        <a:spcBef>
                          <a:spcPts val="1085"/>
                        </a:spcBef>
                      </a:pPr>
                      <a:r>
                        <a:rPr sz="1400" spc="-5" dirty="0">
                          <a:latin typeface="Times New Roman"/>
                          <a:cs typeface="Times New Roman"/>
                        </a:rPr>
                        <a:t>0.70</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238760">
                        <a:lnSpc>
                          <a:spcPct val="100000"/>
                        </a:lnSpc>
                        <a:spcBef>
                          <a:spcPts val="459"/>
                        </a:spcBef>
                      </a:pPr>
                      <a:r>
                        <a:rPr sz="1400" spc="-5" dirty="0">
                          <a:latin typeface="Times New Roman"/>
                          <a:cs typeface="Times New Roman"/>
                        </a:rPr>
                        <a:t>5.06</a:t>
                      </a:r>
                      <a:endParaRPr sz="1400">
                        <a:latin typeface="Times New Roman"/>
                        <a:cs typeface="Times New Roman"/>
                      </a:endParaRPr>
                    </a:p>
                    <a:p>
                      <a:pPr marL="238760">
                        <a:lnSpc>
                          <a:spcPct val="100000"/>
                        </a:lnSpc>
                        <a:spcBef>
                          <a:spcPts val="1085"/>
                        </a:spcBef>
                      </a:pPr>
                      <a:r>
                        <a:rPr sz="1400" spc="-5" dirty="0">
                          <a:latin typeface="Times New Roman"/>
                          <a:cs typeface="Times New Roman"/>
                        </a:rPr>
                        <a:t>7.28</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187325">
                        <a:lnSpc>
                          <a:spcPct val="100000"/>
                        </a:lnSpc>
                        <a:spcBef>
                          <a:spcPts val="459"/>
                        </a:spcBef>
                      </a:pPr>
                      <a:r>
                        <a:rPr sz="1400" spc="-5" dirty="0">
                          <a:latin typeface="Times New Roman"/>
                          <a:cs typeface="Times New Roman"/>
                        </a:rPr>
                        <a:t>10.10</a:t>
                      </a:r>
                      <a:endParaRPr sz="1400">
                        <a:latin typeface="Times New Roman"/>
                        <a:cs typeface="Times New Roman"/>
                      </a:endParaRPr>
                    </a:p>
                    <a:p>
                      <a:pPr marL="231775">
                        <a:lnSpc>
                          <a:spcPct val="100000"/>
                        </a:lnSpc>
                        <a:spcBef>
                          <a:spcPts val="1085"/>
                        </a:spcBef>
                      </a:pPr>
                      <a:r>
                        <a:rPr sz="1400" spc="-5" dirty="0">
                          <a:latin typeface="Times New Roman"/>
                          <a:cs typeface="Times New Roman"/>
                        </a:rPr>
                        <a:t>9.73</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D9D9D9"/>
                    </a:solidFill>
                  </a:tcPr>
                </a:tc>
                <a:tc>
                  <a:txBody>
                    <a:bodyPr/>
                    <a:lstStyle/>
                    <a:p>
                      <a:pPr marL="323215">
                        <a:lnSpc>
                          <a:spcPct val="100000"/>
                        </a:lnSpc>
                        <a:spcBef>
                          <a:spcPts val="459"/>
                        </a:spcBef>
                      </a:pPr>
                      <a:r>
                        <a:rPr sz="1400" spc="-5" dirty="0">
                          <a:latin typeface="Times New Roman"/>
                          <a:cs typeface="Times New Roman"/>
                        </a:rPr>
                        <a:t>1240</a:t>
                      </a:r>
                      <a:endParaRPr sz="1400">
                        <a:latin typeface="Times New Roman"/>
                        <a:cs typeface="Times New Roman"/>
                      </a:endParaRPr>
                    </a:p>
                    <a:p>
                      <a:pPr marL="323215">
                        <a:lnSpc>
                          <a:spcPct val="100000"/>
                        </a:lnSpc>
                        <a:spcBef>
                          <a:spcPts val="1085"/>
                        </a:spcBef>
                      </a:pPr>
                      <a:r>
                        <a:rPr sz="1400" spc="-5" dirty="0">
                          <a:latin typeface="Times New Roman"/>
                          <a:cs typeface="Times New Roman"/>
                        </a:rPr>
                        <a:t>1210</a:t>
                      </a:r>
                      <a:endParaRPr sz="1400">
                        <a:latin typeface="Times New Roman"/>
                        <a:cs typeface="Times New Roman"/>
                      </a:endParaRPr>
                    </a:p>
                  </a:txBody>
                  <a:tcPr marL="0" marR="0" marT="58419" marB="0">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r>
              <a:tr h="340137">
                <a:tc>
                  <a:txBody>
                    <a:bodyPr/>
                    <a:lstStyle/>
                    <a:p>
                      <a:pPr algn="ctr">
                        <a:lnSpc>
                          <a:spcPct val="100000"/>
                        </a:lnSpc>
                        <a:spcBef>
                          <a:spcPts val="464"/>
                        </a:spcBef>
                      </a:pPr>
                      <a:r>
                        <a:rPr sz="1400" b="1" dirty="0">
                          <a:latin typeface="楷体"/>
                          <a:cs typeface="楷体"/>
                        </a:rPr>
                        <a:t>宝清褐</a:t>
                      </a:r>
                      <a:r>
                        <a:rPr sz="1400" b="1" spc="-5" dirty="0">
                          <a:latin typeface="楷体"/>
                          <a:cs typeface="楷体"/>
                        </a:rPr>
                        <a:t>煤</a:t>
                      </a:r>
                      <a:endParaRPr sz="1400">
                        <a:latin typeface="楷体"/>
                        <a:cs typeface="楷体"/>
                      </a:endParaRPr>
                    </a:p>
                  </a:txBody>
                  <a:tcPr marL="0" marR="0" marT="59054" marB="0">
                    <a:lnL w="12700">
                      <a:solidFill>
                        <a:srgbClr val="000000"/>
                      </a:solidFill>
                      <a:prstDash val="solid"/>
                    </a:lnL>
                    <a:lnT w="12700">
                      <a:solidFill>
                        <a:srgbClr val="000000"/>
                      </a:solidFill>
                      <a:prstDash val="solid"/>
                    </a:lnT>
                    <a:solidFill>
                      <a:srgbClr val="D28E8B"/>
                    </a:solidFill>
                  </a:tcPr>
                </a:tc>
                <a:tc>
                  <a:txBody>
                    <a:bodyPr/>
                    <a:lstStyle/>
                    <a:p>
                      <a:pPr marL="53975" algn="ctr">
                        <a:lnSpc>
                          <a:spcPct val="100000"/>
                        </a:lnSpc>
                        <a:spcBef>
                          <a:spcPts val="459"/>
                        </a:spcBef>
                      </a:pPr>
                      <a:r>
                        <a:rPr sz="1400" spc="-5" dirty="0">
                          <a:latin typeface="Times New Roman"/>
                          <a:cs typeface="Times New Roman"/>
                        </a:rPr>
                        <a:t>50.00</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L="140970">
                        <a:lnSpc>
                          <a:spcPct val="100000"/>
                        </a:lnSpc>
                        <a:spcBef>
                          <a:spcPts val="459"/>
                        </a:spcBef>
                      </a:pPr>
                      <a:r>
                        <a:rPr sz="1400" spc="-5" dirty="0">
                          <a:latin typeface="Times New Roman"/>
                          <a:cs typeface="Times New Roman"/>
                        </a:rPr>
                        <a:t>12.20</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algn="ctr">
                        <a:lnSpc>
                          <a:spcPct val="100000"/>
                        </a:lnSpc>
                        <a:spcBef>
                          <a:spcPts val="459"/>
                        </a:spcBef>
                      </a:pPr>
                      <a:r>
                        <a:rPr sz="1400" spc="-5" dirty="0">
                          <a:latin typeface="Times New Roman"/>
                          <a:cs typeface="Times New Roman"/>
                        </a:rPr>
                        <a:t>62.88</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L="6350" algn="ctr">
                        <a:lnSpc>
                          <a:spcPct val="100000"/>
                        </a:lnSpc>
                        <a:spcBef>
                          <a:spcPts val="459"/>
                        </a:spcBef>
                      </a:pPr>
                      <a:r>
                        <a:rPr sz="1400" spc="-5" dirty="0">
                          <a:latin typeface="Times New Roman"/>
                          <a:cs typeface="Times New Roman"/>
                        </a:rPr>
                        <a:t>25.28</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R="2540" algn="ctr">
                        <a:lnSpc>
                          <a:spcPct val="100000"/>
                        </a:lnSpc>
                        <a:spcBef>
                          <a:spcPts val="459"/>
                        </a:spcBef>
                      </a:pPr>
                      <a:r>
                        <a:rPr sz="1400" spc="-5" dirty="0">
                          <a:latin typeface="Times New Roman"/>
                          <a:cs typeface="Times New Roman"/>
                        </a:rPr>
                        <a:t>2.22</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R="4445" algn="ctr">
                        <a:lnSpc>
                          <a:spcPct val="100000"/>
                        </a:lnSpc>
                        <a:spcBef>
                          <a:spcPts val="459"/>
                        </a:spcBef>
                      </a:pPr>
                      <a:r>
                        <a:rPr sz="1400" spc="-5" dirty="0">
                          <a:latin typeface="Times New Roman"/>
                          <a:cs typeface="Times New Roman"/>
                        </a:rPr>
                        <a:t>9.80</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R="33020" algn="ctr">
                        <a:lnSpc>
                          <a:spcPct val="100000"/>
                        </a:lnSpc>
                        <a:spcBef>
                          <a:spcPts val="459"/>
                        </a:spcBef>
                      </a:pPr>
                      <a:r>
                        <a:rPr sz="1400" spc="-5" dirty="0">
                          <a:latin typeface="Times New Roman"/>
                          <a:cs typeface="Times New Roman"/>
                        </a:rPr>
                        <a:t>0.24</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R="13335" algn="ctr">
                        <a:lnSpc>
                          <a:spcPct val="100000"/>
                        </a:lnSpc>
                        <a:spcBef>
                          <a:spcPts val="459"/>
                        </a:spcBef>
                      </a:pPr>
                      <a:r>
                        <a:rPr sz="1400" spc="-5" dirty="0">
                          <a:latin typeface="Times New Roman"/>
                          <a:cs typeface="Times New Roman"/>
                        </a:rPr>
                        <a:t>0.26</a:t>
                      </a:r>
                      <a:endParaRPr sz="1400">
                        <a:latin typeface="Times New Roman"/>
                        <a:cs typeface="Times New Roman"/>
                      </a:endParaRPr>
                    </a:p>
                  </a:txBody>
                  <a:tcPr marL="0" marR="0" marT="58419" marB="0">
                    <a:lnT w="12700">
                      <a:solidFill>
                        <a:srgbClr val="000000"/>
                      </a:solidFill>
                      <a:prstDash val="solid"/>
                    </a:lnT>
                    <a:solidFill>
                      <a:srgbClr val="D28E8B"/>
                    </a:solidFill>
                  </a:tcPr>
                </a:tc>
                <a:tc>
                  <a:txBody>
                    <a:bodyPr/>
                    <a:lstStyle/>
                    <a:p>
                      <a:pPr marL="6985" algn="ctr">
                        <a:lnSpc>
                          <a:spcPct val="100000"/>
                        </a:lnSpc>
                        <a:spcBef>
                          <a:spcPts val="459"/>
                        </a:spcBef>
                      </a:pPr>
                      <a:r>
                        <a:rPr sz="1400" spc="-5" dirty="0">
                          <a:latin typeface="Times New Roman"/>
                          <a:cs typeface="Times New Roman"/>
                        </a:rPr>
                        <a:t>8.83</a:t>
                      </a:r>
                      <a:endParaRPr sz="1400">
                        <a:latin typeface="Times New Roman"/>
                        <a:cs typeface="Times New Roman"/>
                      </a:endParaRPr>
                    </a:p>
                  </a:txBody>
                  <a:tcPr marL="0" marR="0" marT="58419" marB="0">
                    <a:lnT w="12700">
                      <a:solidFill>
                        <a:srgbClr val="000000"/>
                      </a:solidFill>
                      <a:prstDash val="solid"/>
                    </a:lnT>
                    <a:solidFill>
                      <a:srgbClr val="D28E8B"/>
                    </a:solidFill>
                  </a:tcPr>
                </a:tc>
                <a:tc gridSpan="2">
                  <a:txBody>
                    <a:bodyPr/>
                    <a:lstStyle/>
                    <a:p>
                      <a:pPr marL="362585">
                        <a:lnSpc>
                          <a:spcPct val="100000"/>
                        </a:lnSpc>
                        <a:spcBef>
                          <a:spcPts val="459"/>
                        </a:spcBef>
                        <a:tabLst>
                          <a:tab pos="1235075" algn="l"/>
                        </a:tabLst>
                      </a:pPr>
                      <a:r>
                        <a:rPr sz="1400" dirty="0">
                          <a:latin typeface="Times New Roman"/>
                          <a:cs typeface="Times New Roman"/>
                        </a:rPr>
                        <a:t>/	</a:t>
                      </a:r>
                      <a:r>
                        <a:rPr sz="1400" spc="-5" dirty="0">
                          <a:latin typeface="Times New Roman"/>
                          <a:cs typeface="Times New Roman"/>
                        </a:rPr>
                        <a:t>1310</a:t>
                      </a:r>
                      <a:endParaRPr sz="1400">
                        <a:latin typeface="Times New Roman"/>
                        <a:cs typeface="Times New Roman"/>
                      </a:endParaRPr>
                    </a:p>
                  </a:txBody>
                  <a:tcPr marL="0" marR="0" marT="58419" marB="0">
                    <a:lnR w="12700">
                      <a:solidFill>
                        <a:srgbClr val="000000"/>
                      </a:solidFill>
                      <a:prstDash val="solid"/>
                    </a:lnR>
                    <a:lnT w="12700">
                      <a:solidFill>
                        <a:srgbClr val="000000"/>
                      </a:solidFill>
                      <a:prstDash val="solid"/>
                    </a:lnT>
                    <a:solidFill>
                      <a:srgbClr val="D28E8B"/>
                    </a:solidFill>
                  </a:tcPr>
                </a:tc>
                <a:tc hMerge="1">
                  <a:txBody>
                    <a:bodyPr/>
                    <a:lstStyle/>
                    <a:p>
                      <a:endParaRPr/>
                    </a:p>
                  </a:txBody>
                  <a:tcPr marL="0" marR="0" marT="0" marB="0"/>
                </a:tc>
              </a:tr>
              <a:tr h="517112">
                <a:tc>
                  <a:txBody>
                    <a:bodyPr/>
                    <a:lstStyle/>
                    <a:p>
                      <a:pPr marL="306705" marR="121285" indent="-179070">
                        <a:lnSpc>
                          <a:spcPct val="100000"/>
                        </a:lnSpc>
                        <a:spcBef>
                          <a:spcPts val="320"/>
                        </a:spcBef>
                      </a:pPr>
                      <a:r>
                        <a:rPr sz="1400" b="1" spc="5" dirty="0">
                          <a:latin typeface="楷体"/>
                          <a:cs typeface="楷体"/>
                        </a:rPr>
                        <a:t>宝日希</a:t>
                      </a:r>
                      <a:r>
                        <a:rPr sz="1400" b="1" dirty="0">
                          <a:latin typeface="楷体"/>
                          <a:cs typeface="楷体"/>
                        </a:rPr>
                        <a:t>勒 褐</a:t>
                      </a:r>
                      <a:r>
                        <a:rPr sz="1400" b="1" spc="-5" dirty="0">
                          <a:latin typeface="楷体"/>
                          <a:cs typeface="楷体"/>
                        </a:rPr>
                        <a:t>煤</a:t>
                      </a:r>
                      <a:endParaRPr sz="1400">
                        <a:latin typeface="楷体"/>
                        <a:cs typeface="楷体"/>
                      </a:endParaRPr>
                    </a:p>
                  </a:txBody>
                  <a:tcPr marL="0" marR="0" marT="40640" marB="0">
                    <a:lnL w="12700">
                      <a:solidFill>
                        <a:srgbClr val="000000"/>
                      </a:solidFill>
                      <a:prstDash val="solid"/>
                    </a:lnL>
                    <a:lnB w="12700">
                      <a:solidFill>
                        <a:srgbClr val="000000"/>
                      </a:solidFill>
                      <a:prstDash val="solid"/>
                    </a:lnB>
                    <a:solidFill>
                      <a:srgbClr val="D28E8B"/>
                    </a:solidFill>
                  </a:tcPr>
                </a:tc>
                <a:tc>
                  <a:txBody>
                    <a:bodyPr/>
                    <a:lstStyle/>
                    <a:p>
                      <a:pPr marL="53975" algn="ctr">
                        <a:lnSpc>
                          <a:spcPct val="100000"/>
                        </a:lnSpc>
                        <a:spcBef>
                          <a:spcPts val="1155"/>
                        </a:spcBef>
                      </a:pPr>
                      <a:r>
                        <a:rPr sz="1400" spc="-5" dirty="0">
                          <a:latin typeface="Times New Roman"/>
                          <a:cs typeface="Times New Roman"/>
                        </a:rPr>
                        <a:t>35.40</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L="185420">
                        <a:lnSpc>
                          <a:spcPct val="100000"/>
                        </a:lnSpc>
                        <a:spcBef>
                          <a:spcPts val="1155"/>
                        </a:spcBef>
                      </a:pPr>
                      <a:r>
                        <a:rPr sz="1400" spc="-5" dirty="0">
                          <a:latin typeface="Times New Roman"/>
                          <a:cs typeface="Times New Roman"/>
                        </a:rPr>
                        <a:t>7.22</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algn="ctr">
                        <a:lnSpc>
                          <a:spcPct val="100000"/>
                        </a:lnSpc>
                        <a:spcBef>
                          <a:spcPts val="1155"/>
                        </a:spcBef>
                      </a:pPr>
                      <a:r>
                        <a:rPr sz="1400" spc="-5" dirty="0">
                          <a:latin typeface="Times New Roman"/>
                          <a:cs typeface="Times New Roman"/>
                        </a:rPr>
                        <a:t>44.19</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L="6350" algn="ctr">
                        <a:lnSpc>
                          <a:spcPct val="100000"/>
                        </a:lnSpc>
                        <a:spcBef>
                          <a:spcPts val="1155"/>
                        </a:spcBef>
                      </a:pPr>
                      <a:r>
                        <a:rPr sz="1400" spc="-5" dirty="0">
                          <a:latin typeface="Times New Roman"/>
                          <a:cs typeface="Times New Roman"/>
                        </a:rPr>
                        <a:t>42.83</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R="2540" algn="ctr">
                        <a:lnSpc>
                          <a:spcPct val="100000"/>
                        </a:lnSpc>
                        <a:spcBef>
                          <a:spcPts val="1155"/>
                        </a:spcBef>
                      </a:pPr>
                      <a:r>
                        <a:rPr sz="1400" spc="-5" dirty="0">
                          <a:latin typeface="Times New Roman"/>
                          <a:cs typeface="Times New Roman"/>
                        </a:rPr>
                        <a:t>2.77</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R="4445" algn="ctr">
                        <a:lnSpc>
                          <a:spcPct val="100000"/>
                        </a:lnSpc>
                        <a:spcBef>
                          <a:spcPts val="1155"/>
                        </a:spcBef>
                      </a:pPr>
                      <a:r>
                        <a:rPr sz="1400" spc="-15" dirty="0">
                          <a:latin typeface="Times New Roman"/>
                          <a:cs typeface="Times New Roman"/>
                        </a:rPr>
                        <a:t>11.12</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R="33020" algn="ctr">
                        <a:lnSpc>
                          <a:spcPct val="100000"/>
                        </a:lnSpc>
                        <a:spcBef>
                          <a:spcPts val="1155"/>
                        </a:spcBef>
                      </a:pPr>
                      <a:r>
                        <a:rPr sz="1400" spc="-5" dirty="0">
                          <a:latin typeface="Times New Roman"/>
                          <a:cs typeface="Times New Roman"/>
                        </a:rPr>
                        <a:t>0.49</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R="13335" algn="ctr">
                        <a:lnSpc>
                          <a:spcPct val="100000"/>
                        </a:lnSpc>
                        <a:spcBef>
                          <a:spcPts val="1155"/>
                        </a:spcBef>
                      </a:pPr>
                      <a:r>
                        <a:rPr sz="1400" spc="-5" dirty="0">
                          <a:latin typeface="Times New Roman"/>
                          <a:cs typeface="Times New Roman"/>
                        </a:rPr>
                        <a:t>0.17</a:t>
                      </a:r>
                      <a:endParaRPr sz="1400">
                        <a:latin typeface="Times New Roman"/>
                        <a:cs typeface="Times New Roman"/>
                      </a:endParaRPr>
                    </a:p>
                  </a:txBody>
                  <a:tcPr marL="0" marR="0" marT="146685" marB="0">
                    <a:lnB w="12700">
                      <a:solidFill>
                        <a:srgbClr val="000000"/>
                      </a:solidFill>
                      <a:prstDash val="solid"/>
                    </a:lnB>
                    <a:solidFill>
                      <a:srgbClr val="D28E8B"/>
                    </a:solidFill>
                  </a:tcPr>
                </a:tc>
                <a:tc>
                  <a:txBody>
                    <a:bodyPr/>
                    <a:lstStyle/>
                    <a:p>
                      <a:pPr marL="6350" algn="ctr">
                        <a:lnSpc>
                          <a:spcPct val="100000"/>
                        </a:lnSpc>
                        <a:spcBef>
                          <a:spcPts val="1155"/>
                        </a:spcBef>
                      </a:pPr>
                      <a:r>
                        <a:rPr sz="1400" spc="-15" dirty="0">
                          <a:latin typeface="Times New Roman"/>
                          <a:cs typeface="Times New Roman"/>
                        </a:rPr>
                        <a:t>15.11</a:t>
                      </a:r>
                      <a:endParaRPr sz="1400">
                        <a:latin typeface="Times New Roman"/>
                        <a:cs typeface="Times New Roman"/>
                      </a:endParaRPr>
                    </a:p>
                  </a:txBody>
                  <a:tcPr marL="0" marR="0" marT="146685" marB="0">
                    <a:lnB w="12700">
                      <a:solidFill>
                        <a:srgbClr val="000000"/>
                      </a:solidFill>
                      <a:prstDash val="solid"/>
                    </a:lnB>
                    <a:solidFill>
                      <a:srgbClr val="D28E8B"/>
                    </a:solidFill>
                  </a:tcPr>
                </a:tc>
                <a:tc gridSpan="2">
                  <a:txBody>
                    <a:bodyPr/>
                    <a:lstStyle/>
                    <a:p>
                      <a:pPr marL="362585">
                        <a:lnSpc>
                          <a:spcPct val="100000"/>
                        </a:lnSpc>
                        <a:spcBef>
                          <a:spcPts val="1155"/>
                        </a:spcBef>
                        <a:tabLst>
                          <a:tab pos="1238250" algn="l"/>
                        </a:tabLst>
                      </a:pPr>
                      <a:r>
                        <a:rPr sz="1400" dirty="0">
                          <a:latin typeface="Times New Roman"/>
                          <a:cs typeface="Times New Roman"/>
                        </a:rPr>
                        <a:t>/	</a:t>
                      </a:r>
                      <a:r>
                        <a:rPr sz="1400" spc="-15" dirty="0">
                          <a:latin typeface="Times New Roman"/>
                          <a:cs typeface="Times New Roman"/>
                        </a:rPr>
                        <a:t>1150</a:t>
                      </a:r>
                      <a:endParaRPr sz="1400">
                        <a:latin typeface="Times New Roman"/>
                        <a:cs typeface="Times New Roman"/>
                      </a:endParaRPr>
                    </a:p>
                  </a:txBody>
                  <a:tcPr marL="0" marR="0" marT="146685" marB="0">
                    <a:lnR w="12700">
                      <a:solidFill>
                        <a:srgbClr val="000000"/>
                      </a:solidFill>
                      <a:prstDash val="solid"/>
                    </a:lnR>
                    <a:lnB w="12700">
                      <a:solidFill>
                        <a:srgbClr val="000000"/>
                      </a:solidFill>
                      <a:prstDash val="solid"/>
                    </a:lnB>
                    <a:solidFill>
                      <a:srgbClr val="D28E8B"/>
                    </a:solidFill>
                  </a:tcPr>
                </a:tc>
                <a:tc hMerge="1">
                  <a:txBody>
                    <a:bodyPr/>
                    <a:lstStyle/>
                    <a:p>
                      <a:endParaRPr/>
                    </a:p>
                  </a:txBody>
                  <a:tcPr marL="0" marR="0" marT="0" marB="0"/>
                </a:tc>
              </a:tr>
              <a:tr h="351154">
                <a:tc>
                  <a:txBody>
                    <a:bodyPr/>
                    <a:lstStyle/>
                    <a:p>
                      <a:pPr algn="ctr">
                        <a:lnSpc>
                          <a:spcPct val="100000"/>
                        </a:lnSpc>
                        <a:spcBef>
                          <a:spcPts val="464"/>
                        </a:spcBef>
                      </a:pPr>
                      <a:r>
                        <a:rPr sz="1400" b="1" dirty="0">
                          <a:latin typeface="楷体"/>
                          <a:cs typeface="楷体"/>
                        </a:rPr>
                        <a:t>神华烟</a:t>
                      </a:r>
                      <a:r>
                        <a:rPr sz="1400" b="1" spc="-5" dirty="0">
                          <a:latin typeface="楷体"/>
                          <a:cs typeface="楷体"/>
                        </a:rPr>
                        <a:t>煤</a:t>
                      </a:r>
                      <a:endParaRPr sz="1400">
                        <a:latin typeface="楷体"/>
                        <a:cs typeface="楷体"/>
                      </a:endParaRPr>
                    </a:p>
                  </a:txBody>
                  <a:tcPr marL="0" marR="0" marT="59054" marB="0">
                    <a:lnL w="12700">
                      <a:solidFill>
                        <a:srgbClr val="000000"/>
                      </a:solidFill>
                      <a:prstDash val="solid"/>
                    </a:lnL>
                    <a:lnT w="12700">
                      <a:solidFill>
                        <a:srgbClr val="000000"/>
                      </a:solidFill>
                      <a:prstDash val="solid"/>
                    </a:lnT>
                    <a:lnB w="12700">
                      <a:solidFill>
                        <a:srgbClr val="000000"/>
                      </a:solidFill>
                      <a:prstDash val="solid"/>
                    </a:lnB>
                    <a:solidFill>
                      <a:srgbClr val="4F81BC">
                        <a:alpha val="19999"/>
                      </a:srgbClr>
                    </a:solidFill>
                  </a:tcPr>
                </a:tc>
                <a:tc>
                  <a:txBody>
                    <a:bodyPr/>
                    <a:lstStyle/>
                    <a:p>
                      <a:pPr marL="53975" algn="ctr">
                        <a:lnSpc>
                          <a:spcPct val="100000"/>
                        </a:lnSpc>
                        <a:spcBef>
                          <a:spcPts val="459"/>
                        </a:spcBef>
                      </a:pPr>
                      <a:r>
                        <a:rPr sz="1400" spc="-5" dirty="0">
                          <a:latin typeface="Times New Roman"/>
                          <a:cs typeface="Times New Roman"/>
                        </a:rPr>
                        <a:t>14.90</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L="185420">
                        <a:lnSpc>
                          <a:spcPct val="100000"/>
                        </a:lnSpc>
                        <a:spcBef>
                          <a:spcPts val="459"/>
                        </a:spcBef>
                      </a:pPr>
                      <a:r>
                        <a:rPr sz="1400" spc="-5" dirty="0">
                          <a:latin typeface="Times New Roman"/>
                          <a:cs typeface="Times New Roman"/>
                        </a:rPr>
                        <a:t>1.07</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algn="ctr">
                        <a:lnSpc>
                          <a:spcPct val="100000"/>
                        </a:lnSpc>
                        <a:spcBef>
                          <a:spcPts val="459"/>
                        </a:spcBef>
                      </a:pPr>
                      <a:r>
                        <a:rPr sz="1400" spc="-5" dirty="0">
                          <a:latin typeface="Times New Roman"/>
                          <a:cs typeface="Times New Roman"/>
                        </a:rPr>
                        <a:t>36.17</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L="6350" algn="ctr">
                        <a:lnSpc>
                          <a:spcPct val="100000"/>
                        </a:lnSpc>
                        <a:spcBef>
                          <a:spcPts val="459"/>
                        </a:spcBef>
                      </a:pPr>
                      <a:r>
                        <a:rPr sz="1400" spc="-5" dirty="0">
                          <a:latin typeface="Times New Roman"/>
                          <a:cs typeface="Times New Roman"/>
                        </a:rPr>
                        <a:t>59.84</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R="2540" algn="ctr">
                        <a:lnSpc>
                          <a:spcPct val="100000"/>
                        </a:lnSpc>
                        <a:spcBef>
                          <a:spcPts val="459"/>
                        </a:spcBef>
                      </a:pPr>
                      <a:r>
                        <a:rPr sz="1400" spc="-5" dirty="0">
                          <a:latin typeface="Times New Roman"/>
                          <a:cs typeface="Times New Roman"/>
                        </a:rPr>
                        <a:t>3.46</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R="4445" algn="ctr">
                        <a:lnSpc>
                          <a:spcPct val="100000"/>
                        </a:lnSpc>
                        <a:spcBef>
                          <a:spcPts val="459"/>
                        </a:spcBef>
                      </a:pPr>
                      <a:r>
                        <a:rPr sz="1400" spc="-5" dirty="0">
                          <a:latin typeface="Times New Roman"/>
                          <a:cs typeface="Times New Roman"/>
                        </a:rPr>
                        <a:t>8.47</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R="33020" algn="ctr">
                        <a:lnSpc>
                          <a:spcPct val="100000"/>
                        </a:lnSpc>
                        <a:spcBef>
                          <a:spcPts val="459"/>
                        </a:spcBef>
                      </a:pPr>
                      <a:r>
                        <a:rPr sz="1400" spc="-5" dirty="0">
                          <a:latin typeface="Times New Roman"/>
                          <a:cs typeface="Times New Roman"/>
                        </a:rPr>
                        <a:t>0.71</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R="13335" algn="ctr">
                        <a:lnSpc>
                          <a:spcPct val="100000"/>
                        </a:lnSpc>
                        <a:spcBef>
                          <a:spcPts val="459"/>
                        </a:spcBef>
                      </a:pPr>
                      <a:r>
                        <a:rPr sz="1400" spc="-5" dirty="0">
                          <a:latin typeface="Times New Roman"/>
                          <a:cs typeface="Times New Roman"/>
                        </a:rPr>
                        <a:t>0.55</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a:txBody>
                    <a:bodyPr/>
                    <a:lstStyle/>
                    <a:p>
                      <a:pPr marL="6985" algn="ctr">
                        <a:lnSpc>
                          <a:spcPct val="100000"/>
                        </a:lnSpc>
                        <a:spcBef>
                          <a:spcPts val="459"/>
                        </a:spcBef>
                      </a:pPr>
                      <a:r>
                        <a:rPr sz="1400" spc="-5" dirty="0">
                          <a:latin typeface="Times New Roman"/>
                          <a:cs typeface="Times New Roman"/>
                        </a:rPr>
                        <a:t>22.41</a:t>
                      </a:r>
                      <a:endParaRPr sz="1400">
                        <a:latin typeface="Times New Roman"/>
                        <a:cs typeface="Times New Roman"/>
                      </a:endParaRPr>
                    </a:p>
                  </a:txBody>
                  <a:tcPr marL="0" marR="0" marT="58419" marB="0">
                    <a:lnT w="12700">
                      <a:solidFill>
                        <a:srgbClr val="000000"/>
                      </a:solidFill>
                      <a:prstDash val="solid"/>
                    </a:lnT>
                    <a:lnB w="12700">
                      <a:solidFill>
                        <a:srgbClr val="000000"/>
                      </a:solidFill>
                      <a:prstDash val="solid"/>
                    </a:lnB>
                    <a:solidFill>
                      <a:srgbClr val="4F81BC">
                        <a:alpha val="19999"/>
                      </a:srgbClr>
                    </a:solidFill>
                  </a:tcPr>
                </a:tc>
                <a:tc gridSpan="2">
                  <a:txBody>
                    <a:bodyPr/>
                    <a:lstStyle/>
                    <a:p>
                      <a:pPr marL="362585">
                        <a:lnSpc>
                          <a:spcPct val="100000"/>
                        </a:lnSpc>
                        <a:spcBef>
                          <a:spcPts val="459"/>
                        </a:spcBef>
                        <a:tabLst>
                          <a:tab pos="1235075" algn="l"/>
                        </a:tabLst>
                      </a:pPr>
                      <a:r>
                        <a:rPr sz="1400" dirty="0">
                          <a:latin typeface="Times New Roman"/>
                          <a:cs typeface="Times New Roman"/>
                        </a:rPr>
                        <a:t>/	</a:t>
                      </a:r>
                      <a:r>
                        <a:rPr sz="1400" spc="-5" dirty="0">
                          <a:latin typeface="Times New Roman"/>
                          <a:cs typeface="Times New Roman"/>
                        </a:rPr>
                        <a:t>1230</a:t>
                      </a:r>
                      <a:endParaRPr sz="1400">
                        <a:latin typeface="Times New Roman"/>
                        <a:cs typeface="Times New Roman"/>
                      </a:endParaRPr>
                    </a:p>
                  </a:txBody>
                  <a:tcPr marL="0" marR="0" marT="58419" marB="0">
                    <a:lnR w="12700">
                      <a:solidFill>
                        <a:srgbClr val="000000"/>
                      </a:solidFill>
                      <a:prstDash val="solid"/>
                    </a:lnR>
                    <a:lnT w="12700">
                      <a:solidFill>
                        <a:srgbClr val="000000"/>
                      </a:solidFill>
                      <a:prstDash val="solid"/>
                    </a:lnT>
                    <a:lnB w="12700">
                      <a:solidFill>
                        <a:srgbClr val="000000"/>
                      </a:solidFill>
                      <a:prstDash val="solid"/>
                    </a:lnB>
                    <a:solidFill>
                      <a:srgbClr val="4F81BC">
                        <a:alpha val="19999"/>
                      </a:srgbClr>
                    </a:solidFill>
                  </a:tcPr>
                </a:tc>
                <a:tc hMerge="1">
                  <a:txBody>
                    <a:bodyPr/>
                    <a:lstStyle/>
                    <a:p>
                      <a:endParaRPr/>
                    </a:p>
                  </a:txBody>
                  <a:tcPr marL="0" marR="0" marT="0" marB="0"/>
                </a:tc>
              </a:tr>
            </a:tbl>
          </a:graphicData>
        </a:graphic>
      </p:graphicFrame>
      <p:sp>
        <p:nvSpPr>
          <p:cNvPr id="10" name="object 10"/>
          <p:cNvSpPr txBox="1"/>
          <p:nvPr/>
        </p:nvSpPr>
        <p:spPr>
          <a:xfrm>
            <a:off x="373379" y="1314449"/>
            <a:ext cx="382905" cy="240029"/>
          </a:xfrm>
          <a:prstGeom prst="rect">
            <a:avLst/>
          </a:prstGeom>
        </p:spPr>
        <p:txBody>
          <a:bodyPr vert="horz" wrap="square" lIns="0" tIns="13335" rIns="0" bIns="0" rtlCol="0">
            <a:spAutoFit/>
          </a:bodyPr>
          <a:lstStyle/>
          <a:p>
            <a:pPr marL="12700">
              <a:lnSpc>
                <a:spcPct val="100000"/>
              </a:lnSpc>
              <a:spcBef>
                <a:spcPts val="105"/>
              </a:spcBef>
            </a:pPr>
            <a:r>
              <a:rPr sz="1400" b="1" dirty="0">
                <a:latin typeface="楷体"/>
                <a:cs typeface="楷体"/>
              </a:rPr>
              <a:t>项</a:t>
            </a:r>
            <a:r>
              <a:rPr sz="1400" b="1" spc="-5" dirty="0">
                <a:latin typeface="楷体"/>
                <a:cs typeface="楷体"/>
              </a:rPr>
              <a:t>目</a:t>
            </a:r>
            <a:endParaRPr sz="1400">
              <a:latin typeface="楷体"/>
              <a:cs typeface="楷体"/>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628650"/>
          </a:xfrm>
          <a:custGeom>
            <a:avLst/>
            <a:gdLst/>
            <a:ahLst/>
            <a:cxnLst/>
            <a:rect l="l" t="t" r="r" b="b"/>
            <a:pathLst>
              <a:path w="9144000" h="628650">
                <a:moveTo>
                  <a:pt x="0" y="0"/>
                </a:moveTo>
                <a:lnTo>
                  <a:pt x="9144000" y="0"/>
                </a:lnTo>
                <a:lnTo>
                  <a:pt x="9144000" y="628650"/>
                </a:lnTo>
                <a:lnTo>
                  <a:pt x="0" y="628650"/>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949700" y="701675"/>
            <a:ext cx="1244600" cy="391160"/>
          </a:xfrm>
          <a:prstGeom prst="rect">
            <a:avLst/>
          </a:prstGeom>
        </p:spPr>
        <p:txBody>
          <a:bodyPr vert="horz" wrap="square" lIns="0" tIns="12700" rIns="0" bIns="0" rtlCol="0">
            <a:spAutoFit/>
          </a:bodyPr>
          <a:lstStyle/>
          <a:p>
            <a:pPr marL="12700">
              <a:lnSpc>
                <a:spcPct val="100000"/>
              </a:lnSpc>
              <a:spcBef>
                <a:spcPts val="100"/>
              </a:spcBef>
            </a:pPr>
            <a:r>
              <a:rPr sz="2400" dirty="0"/>
              <a:t>污泥掺烧</a:t>
            </a:r>
            <a:endParaRPr sz="2400"/>
          </a:p>
        </p:txBody>
      </p:sp>
      <p:sp>
        <p:nvSpPr>
          <p:cNvPr id="4" name="object 4"/>
          <p:cNvSpPr txBox="1"/>
          <p:nvPr/>
        </p:nvSpPr>
        <p:spPr>
          <a:xfrm>
            <a:off x="4920297" y="1248409"/>
            <a:ext cx="4051300" cy="4271645"/>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800" dirty="0">
                <a:solidFill>
                  <a:srgbClr val="FF0000"/>
                </a:solidFill>
                <a:latin typeface="楷体"/>
                <a:cs typeface="楷体"/>
              </a:rPr>
              <a:t>水煤浆技术，投资最高</a:t>
            </a:r>
            <a:endParaRPr sz="1800">
              <a:latin typeface="楷体"/>
              <a:cs typeface="楷体"/>
            </a:endParaRPr>
          </a:p>
          <a:p>
            <a:pPr marL="298450" marR="101600" indent="-285750">
              <a:lnSpc>
                <a:spcPct val="100000"/>
              </a:lnSpc>
              <a:buFont typeface="Wingdings"/>
              <a:buChar char=""/>
              <a:tabLst>
                <a:tab pos="298450" algn="l"/>
              </a:tabLst>
            </a:pPr>
            <a:r>
              <a:rPr sz="1800" spc="35" dirty="0">
                <a:solidFill>
                  <a:srgbClr val="FF0000"/>
                </a:solidFill>
                <a:latin typeface="楷体"/>
                <a:cs typeface="楷体"/>
              </a:rPr>
              <a:t>60</a:t>
            </a:r>
            <a:r>
              <a:rPr sz="1800" spc="40" dirty="0">
                <a:solidFill>
                  <a:srgbClr val="FF0000"/>
                </a:solidFill>
                <a:latin typeface="楷体"/>
                <a:cs typeface="楷体"/>
              </a:rPr>
              <a:t>～70%煤粉+煤泥、30～40%水、</a:t>
            </a:r>
            <a:r>
              <a:rPr sz="1800" dirty="0">
                <a:solidFill>
                  <a:srgbClr val="FF0000"/>
                </a:solidFill>
                <a:latin typeface="楷体"/>
                <a:cs typeface="楷体"/>
              </a:rPr>
              <a:t>不 到1%添加剂</a:t>
            </a:r>
            <a:endParaRPr sz="1800">
              <a:latin typeface="楷体"/>
              <a:cs typeface="楷体"/>
            </a:endParaRPr>
          </a:p>
          <a:p>
            <a:pPr marL="298450" marR="102235" indent="-285750">
              <a:lnSpc>
                <a:spcPct val="100000"/>
              </a:lnSpc>
              <a:buFont typeface="Wingdings"/>
              <a:buChar char=""/>
              <a:tabLst>
                <a:tab pos="298450" algn="l"/>
              </a:tabLst>
            </a:pPr>
            <a:r>
              <a:rPr sz="1800" spc="120" dirty="0">
                <a:solidFill>
                  <a:srgbClr val="FF0000"/>
                </a:solidFill>
                <a:latin typeface="楷体"/>
                <a:cs typeface="楷体"/>
              </a:rPr>
              <a:t>需用物理或化学改性对污泥</a:t>
            </a:r>
            <a:r>
              <a:rPr sz="1800" spc="125" dirty="0">
                <a:solidFill>
                  <a:srgbClr val="FF0000"/>
                </a:solidFill>
                <a:latin typeface="楷体"/>
                <a:cs typeface="楷体"/>
              </a:rPr>
              <a:t>进行</a:t>
            </a:r>
            <a:r>
              <a:rPr sz="1800" dirty="0">
                <a:solidFill>
                  <a:srgbClr val="FF0000"/>
                </a:solidFill>
                <a:latin typeface="楷体"/>
                <a:cs typeface="楷体"/>
              </a:rPr>
              <a:t>预 处理，以降低黏度、改善其流动性</a:t>
            </a:r>
            <a:endParaRPr sz="1800">
              <a:latin typeface="楷体"/>
              <a:cs typeface="楷体"/>
            </a:endParaRPr>
          </a:p>
          <a:p>
            <a:pPr marL="353695" lvl="1" indent="-286385">
              <a:lnSpc>
                <a:spcPct val="100000"/>
              </a:lnSpc>
              <a:spcBef>
                <a:spcPts val="935"/>
              </a:spcBef>
              <a:buFont typeface="Wingdings"/>
              <a:buChar char=""/>
              <a:tabLst>
                <a:tab pos="354330" algn="l"/>
              </a:tabLst>
            </a:pPr>
            <a:r>
              <a:rPr sz="1800" dirty="0">
                <a:solidFill>
                  <a:srgbClr val="3366CC"/>
                </a:solidFill>
                <a:latin typeface="楷体"/>
                <a:cs typeface="楷体"/>
              </a:rPr>
              <a:t>不影响锅炉，投资最少，处理量小</a:t>
            </a:r>
            <a:endParaRPr sz="1800">
              <a:latin typeface="楷体"/>
              <a:cs typeface="楷体"/>
            </a:endParaRPr>
          </a:p>
          <a:p>
            <a:pPr marL="353695" lvl="1" indent="-286385">
              <a:lnSpc>
                <a:spcPct val="100000"/>
              </a:lnSpc>
              <a:spcBef>
                <a:spcPts val="600"/>
              </a:spcBef>
              <a:buFont typeface="Wingdings"/>
              <a:buChar char=""/>
              <a:tabLst>
                <a:tab pos="354330" algn="l"/>
              </a:tabLst>
            </a:pPr>
            <a:r>
              <a:rPr sz="1800" dirty="0">
                <a:solidFill>
                  <a:srgbClr val="3366CC"/>
                </a:solidFill>
                <a:latin typeface="楷体"/>
                <a:cs typeface="楷体"/>
              </a:rPr>
              <a:t>存在臭气散发、制粉系统堵塞风险</a:t>
            </a:r>
            <a:endParaRPr sz="1800">
              <a:latin typeface="楷体"/>
              <a:cs typeface="楷体"/>
            </a:endParaRPr>
          </a:p>
          <a:p>
            <a:pPr lvl="1">
              <a:lnSpc>
                <a:spcPct val="100000"/>
              </a:lnSpc>
              <a:spcBef>
                <a:spcPts val="15"/>
              </a:spcBef>
              <a:buChar char=""/>
            </a:pPr>
            <a:endParaRPr sz="2150">
              <a:latin typeface="楷体"/>
              <a:cs typeface="楷体"/>
            </a:endParaRPr>
          </a:p>
          <a:p>
            <a:pPr marL="381000" lvl="1" indent="-285750">
              <a:lnSpc>
                <a:spcPct val="100000"/>
              </a:lnSpc>
              <a:buFont typeface="Wingdings"/>
              <a:buChar char=""/>
              <a:tabLst>
                <a:tab pos="381000" algn="l"/>
              </a:tabLst>
            </a:pPr>
            <a:r>
              <a:rPr sz="1800" dirty="0">
                <a:latin typeface="楷体"/>
                <a:cs typeface="楷体"/>
              </a:rPr>
              <a:t>抽锅炉烟气，投资居中，处理量中等</a:t>
            </a:r>
            <a:endParaRPr sz="1800">
              <a:latin typeface="楷体"/>
              <a:cs typeface="楷体"/>
            </a:endParaRPr>
          </a:p>
          <a:p>
            <a:pPr marL="381000" lvl="1" indent="-285750">
              <a:lnSpc>
                <a:spcPct val="100000"/>
              </a:lnSpc>
              <a:spcBef>
                <a:spcPts val="600"/>
              </a:spcBef>
              <a:buFont typeface="Wingdings"/>
              <a:buChar char=""/>
              <a:tabLst>
                <a:tab pos="381000" algn="l"/>
              </a:tabLst>
            </a:pPr>
            <a:r>
              <a:rPr sz="1800" dirty="0">
                <a:latin typeface="楷体"/>
                <a:cs typeface="楷体"/>
              </a:rPr>
              <a:t>对锅炉运行有一定影响</a:t>
            </a:r>
            <a:endParaRPr sz="1800">
              <a:latin typeface="楷体"/>
              <a:cs typeface="楷体"/>
            </a:endParaRPr>
          </a:p>
          <a:p>
            <a:pPr lvl="1">
              <a:lnSpc>
                <a:spcPct val="100000"/>
              </a:lnSpc>
              <a:buChar char=""/>
            </a:pPr>
            <a:endParaRPr sz="2000">
              <a:latin typeface="楷体"/>
              <a:cs typeface="楷体"/>
            </a:endParaRPr>
          </a:p>
          <a:p>
            <a:pPr marL="353695" lvl="1" indent="-286385">
              <a:lnSpc>
                <a:spcPct val="100000"/>
              </a:lnSpc>
              <a:spcBef>
                <a:spcPts val="1605"/>
              </a:spcBef>
              <a:buFont typeface="Wingdings"/>
              <a:buChar char=""/>
              <a:tabLst>
                <a:tab pos="354330" algn="l"/>
              </a:tabLst>
            </a:pPr>
            <a:r>
              <a:rPr sz="1800" dirty="0">
                <a:solidFill>
                  <a:srgbClr val="6F2F9F"/>
                </a:solidFill>
                <a:latin typeface="楷体"/>
                <a:cs typeface="楷体"/>
              </a:rPr>
              <a:t>利用汽机抽汽，投资较高，处理量大</a:t>
            </a:r>
            <a:endParaRPr sz="1800">
              <a:latin typeface="楷体"/>
              <a:cs typeface="楷体"/>
            </a:endParaRPr>
          </a:p>
          <a:p>
            <a:pPr marL="353695" lvl="1" indent="-286385">
              <a:lnSpc>
                <a:spcPct val="100000"/>
              </a:lnSpc>
              <a:spcBef>
                <a:spcPts val="600"/>
              </a:spcBef>
              <a:buFont typeface="Wingdings"/>
              <a:buChar char=""/>
              <a:tabLst>
                <a:tab pos="354330" algn="l"/>
              </a:tabLst>
            </a:pPr>
            <a:r>
              <a:rPr sz="1800" dirty="0">
                <a:solidFill>
                  <a:srgbClr val="6F2F9F"/>
                </a:solidFill>
                <a:latin typeface="楷体"/>
                <a:cs typeface="楷体"/>
              </a:rPr>
              <a:t>对锅炉运行基本无影响</a:t>
            </a:r>
            <a:endParaRPr sz="1800">
              <a:latin typeface="楷体"/>
              <a:cs typeface="楷体"/>
            </a:endParaRPr>
          </a:p>
        </p:txBody>
      </p:sp>
      <p:sp>
        <p:nvSpPr>
          <p:cNvPr id="5" name="object 5"/>
          <p:cNvSpPr/>
          <p:nvPr/>
        </p:nvSpPr>
        <p:spPr>
          <a:xfrm>
            <a:off x="9545" y="1524955"/>
            <a:ext cx="4846898" cy="409612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2692" y="1126236"/>
            <a:ext cx="3009900" cy="399415"/>
          </a:xfrm>
          <a:custGeom>
            <a:avLst/>
            <a:gdLst/>
            <a:ahLst/>
            <a:cxnLst/>
            <a:rect l="l" t="t" r="r" b="b"/>
            <a:pathLst>
              <a:path w="3009900" h="399415">
                <a:moveTo>
                  <a:pt x="0" y="0"/>
                </a:moveTo>
                <a:lnTo>
                  <a:pt x="3009900" y="0"/>
                </a:lnTo>
                <a:lnTo>
                  <a:pt x="3009900" y="399288"/>
                </a:lnTo>
                <a:lnTo>
                  <a:pt x="0" y="399288"/>
                </a:lnTo>
                <a:lnTo>
                  <a:pt x="0" y="0"/>
                </a:lnTo>
                <a:close/>
              </a:path>
            </a:pathLst>
          </a:custGeom>
          <a:solidFill>
            <a:srgbClr val="00AF50"/>
          </a:solidFill>
        </p:spPr>
        <p:txBody>
          <a:bodyPr wrap="square" lIns="0" tIns="0" rIns="0" bIns="0" rtlCol="0"/>
          <a:lstStyle/>
          <a:p>
            <a:endParaRPr/>
          </a:p>
        </p:txBody>
      </p:sp>
      <p:sp>
        <p:nvSpPr>
          <p:cNvPr id="3" name="object 3"/>
          <p:cNvSpPr/>
          <p:nvPr/>
        </p:nvSpPr>
        <p:spPr>
          <a:xfrm>
            <a:off x="198437" y="1120775"/>
            <a:ext cx="3019425" cy="409575"/>
          </a:xfrm>
          <a:custGeom>
            <a:avLst/>
            <a:gdLst/>
            <a:ahLst/>
            <a:cxnLst/>
            <a:rect l="l" t="t" r="r" b="b"/>
            <a:pathLst>
              <a:path w="3019425" h="409575">
                <a:moveTo>
                  <a:pt x="3019425" y="409575"/>
                </a:moveTo>
                <a:lnTo>
                  <a:pt x="0" y="409575"/>
                </a:lnTo>
                <a:lnTo>
                  <a:pt x="0" y="0"/>
                </a:lnTo>
                <a:lnTo>
                  <a:pt x="3019425" y="0"/>
                </a:lnTo>
                <a:lnTo>
                  <a:pt x="3019425" y="4762"/>
                </a:lnTo>
                <a:lnTo>
                  <a:pt x="9525" y="4762"/>
                </a:lnTo>
                <a:lnTo>
                  <a:pt x="4762" y="9525"/>
                </a:lnTo>
                <a:lnTo>
                  <a:pt x="9525" y="9525"/>
                </a:lnTo>
                <a:lnTo>
                  <a:pt x="9525" y="400050"/>
                </a:lnTo>
                <a:lnTo>
                  <a:pt x="4762" y="400050"/>
                </a:lnTo>
                <a:lnTo>
                  <a:pt x="9525" y="404812"/>
                </a:lnTo>
                <a:lnTo>
                  <a:pt x="3019425" y="404812"/>
                </a:lnTo>
                <a:lnTo>
                  <a:pt x="3019425" y="409575"/>
                </a:lnTo>
                <a:close/>
              </a:path>
              <a:path w="3019425" h="409575">
                <a:moveTo>
                  <a:pt x="9525" y="9525"/>
                </a:moveTo>
                <a:lnTo>
                  <a:pt x="4762" y="9525"/>
                </a:lnTo>
                <a:lnTo>
                  <a:pt x="9525" y="4762"/>
                </a:lnTo>
                <a:lnTo>
                  <a:pt x="9525" y="9525"/>
                </a:lnTo>
                <a:close/>
              </a:path>
              <a:path w="3019425" h="409575">
                <a:moveTo>
                  <a:pt x="3009900" y="9525"/>
                </a:moveTo>
                <a:lnTo>
                  <a:pt x="9525" y="9525"/>
                </a:lnTo>
                <a:lnTo>
                  <a:pt x="9525" y="4762"/>
                </a:lnTo>
                <a:lnTo>
                  <a:pt x="3009900" y="4762"/>
                </a:lnTo>
                <a:lnTo>
                  <a:pt x="3009900" y="9525"/>
                </a:lnTo>
                <a:close/>
              </a:path>
              <a:path w="3019425" h="409575">
                <a:moveTo>
                  <a:pt x="3009900" y="404812"/>
                </a:moveTo>
                <a:lnTo>
                  <a:pt x="3009900" y="4762"/>
                </a:lnTo>
                <a:lnTo>
                  <a:pt x="3014662" y="9525"/>
                </a:lnTo>
                <a:lnTo>
                  <a:pt x="3019425" y="9525"/>
                </a:lnTo>
                <a:lnTo>
                  <a:pt x="3019425" y="400050"/>
                </a:lnTo>
                <a:lnTo>
                  <a:pt x="3014662" y="400050"/>
                </a:lnTo>
                <a:lnTo>
                  <a:pt x="3009900" y="404812"/>
                </a:lnTo>
                <a:close/>
              </a:path>
              <a:path w="3019425" h="409575">
                <a:moveTo>
                  <a:pt x="3019425" y="9525"/>
                </a:moveTo>
                <a:lnTo>
                  <a:pt x="3014662" y="9525"/>
                </a:lnTo>
                <a:lnTo>
                  <a:pt x="3009900" y="4762"/>
                </a:lnTo>
                <a:lnTo>
                  <a:pt x="3019425" y="4762"/>
                </a:lnTo>
                <a:lnTo>
                  <a:pt x="3019425" y="9525"/>
                </a:lnTo>
                <a:close/>
              </a:path>
              <a:path w="3019425" h="409575">
                <a:moveTo>
                  <a:pt x="9525" y="404812"/>
                </a:moveTo>
                <a:lnTo>
                  <a:pt x="4762" y="400050"/>
                </a:lnTo>
                <a:lnTo>
                  <a:pt x="9525" y="400050"/>
                </a:lnTo>
                <a:lnTo>
                  <a:pt x="9525" y="404812"/>
                </a:lnTo>
                <a:close/>
              </a:path>
              <a:path w="3019425" h="409575">
                <a:moveTo>
                  <a:pt x="3009900" y="404812"/>
                </a:moveTo>
                <a:lnTo>
                  <a:pt x="9525" y="404812"/>
                </a:lnTo>
                <a:lnTo>
                  <a:pt x="9525" y="400050"/>
                </a:lnTo>
                <a:lnTo>
                  <a:pt x="3009900" y="400050"/>
                </a:lnTo>
                <a:lnTo>
                  <a:pt x="3009900" y="404812"/>
                </a:lnTo>
                <a:close/>
              </a:path>
              <a:path w="3019425" h="409575">
                <a:moveTo>
                  <a:pt x="3019425" y="404812"/>
                </a:moveTo>
                <a:lnTo>
                  <a:pt x="3009900" y="404812"/>
                </a:lnTo>
                <a:lnTo>
                  <a:pt x="3014662" y="400050"/>
                </a:lnTo>
                <a:lnTo>
                  <a:pt x="3019425" y="400050"/>
                </a:lnTo>
                <a:lnTo>
                  <a:pt x="3019425" y="404812"/>
                </a:lnTo>
                <a:close/>
              </a:path>
            </a:pathLst>
          </a:custGeom>
          <a:solidFill>
            <a:srgbClr val="00AF50"/>
          </a:solidFill>
        </p:spPr>
        <p:txBody>
          <a:bodyPr wrap="square" lIns="0" tIns="0" rIns="0" bIns="0" rtlCol="0"/>
          <a:lstStyle/>
          <a:p>
            <a:endParaRPr/>
          </a:p>
        </p:txBody>
      </p:sp>
      <p:sp>
        <p:nvSpPr>
          <p:cNvPr id="4" name="object 4"/>
          <p:cNvSpPr txBox="1"/>
          <p:nvPr/>
        </p:nvSpPr>
        <p:spPr>
          <a:xfrm>
            <a:off x="202692" y="1143952"/>
            <a:ext cx="8677275" cy="2466975"/>
          </a:xfrm>
          <a:prstGeom prst="rect">
            <a:avLst/>
          </a:prstGeom>
        </p:spPr>
        <p:txBody>
          <a:bodyPr vert="horz" wrap="square" lIns="0" tIns="13335" rIns="0" bIns="0" rtlCol="0">
            <a:spAutoFit/>
          </a:bodyPr>
          <a:lstStyle/>
          <a:p>
            <a:pPr marL="91440">
              <a:lnSpc>
                <a:spcPct val="100000"/>
              </a:lnSpc>
              <a:spcBef>
                <a:spcPts val="105"/>
              </a:spcBef>
            </a:pPr>
            <a:r>
              <a:rPr sz="2000" spc="-5" dirty="0">
                <a:solidFill>
                  <a:srgbClr val="FFFFFF"/>
                </a:solidFill>
                <a:latin typeface="楷体"/>
                <a:cs typeface="楷体"/>
              </a:rPr>
              <a:t>（1）</a:t>
            </a:r>
            <a:r>
              <a:rPr sz="2000" dirty="0">
                <a:solidFill>
                  <a:srgbClr val="FFFFFF"/>
                </a:solidFill>
                <a:latin typeface="楷体"/>
                <a:cs typeface="楷体"/>
              </a:rPr>
              <a:t>对锅炉燃烧的影</a:t>
            </a:r>
            <a:r>
              <a:rPr sz="2000" spc="5" dirty="0">
                <a:solidFill>
                  <a:srgbClr val="FFFFFF"/>
                </a:solidFill>
                <a:latin typeface="楷体"/>
                <a:cs typeface="楷体"/>
              </a:rPr>
              <a:t>响</a:t>
            </a:r>
            <a:endParaRPr sz="2000" dirty="0">
              <a:latin typeface="楷体"/>
              <a:cs typeface="楷体"/>
            </a:endParaRPr>
          </a:p>
          <a:p>
            <a:pPr marL="434340" marR="119380" indent="-342900" algn="just">
              <a:lnSpc>
                <a:spcPct val="100000"/>
              </a:lnSpc>
              <a:spcBef>
                <a:spcPts val="1695"/>
              </a:spcBef>
              <a:buFont typeface="Wingdings"/>
              <a:buChar char=""/>
              <a:tabLst>
                <a:tab pos="434975" algn="l"/>
              </a:tabLst>
            </a:pPr>
            <a:r>
              <a:rPr sz="1800" dirty="0">
                <a:latin typeface="黑体"/>
                <a:cs typeface="黑体"/>
              </a:rPr>
              <a:t>污泥掺烧比例在一定范围内，混煤的燃烧特性与煤相似，但比例超过20%以后，入 炉水分大幅增加造成炉膛温度场降低，导致燃尽效果变差、NOx浓度大幅上升。</a:t>
            </a:r>
          </a:p>
          <a:p>
            <a:pPr marL="434340" marR="5080" indent="-342900" algn="just">
              <a:lnSpc>
                <a:spcPct val="100000"/>
              </a:lnSpc>
              <a:buFont typeface="Wingdings"/>
              <a:buChar char=""/>
              <a:tabLst>
                <a:tab pos="434975" algn="l"/>
              </a:tabLst>
            </a:pPr>
            <a:r>
              <a:rPr sz="1800" dirty="0">
                <a:latin typeface="黑体"/>
                <a:cs typeface="黑体"/>
              </a:rPr>
              <a:t>掺烧试验表明，随着污泥掺烧比例增加，主燃烧区温度下降，炉膛出口飞灰含碳量 上升、NOx增加；掺烧比例在20%以内，锅炉炉内流动、燃烧和污染物排放特性改变 较小。</a:t>
            </a:r>
          </a:p>
          <a:p>
            <a:pPr marL="434340" indent="-343535" algn="just">
              <a:lnSpc>
                <a:spcPct val="100000"/>
              </a:lnSpc>
              <a:buFont typeface="Wingdings"/>
              <a:buChar char=""/>
              <a:tabLst>
                <a:tab pos="434975" algn="l"/>
              </a:tabLst>
            </a:pPr>
            <a:r>
              <a:rPr sz="1800" dirty="0">
                <a:latin typeface="黑体"/>
                <a:cs typeface="黑体"/>
              </a:rPr>
              <a:t>对1台300MW等级机组，每天的污泥处理量100t，每台锅炉的污泥掺烧量为4.16t/h</a:t>
            </a:r>
          </a:p>
          <a:p>
            <a:pPr marL="434340">
              <a:lnSpc>
                <a:spcPct val="100000"/>
              </a:lnSpc>
            </a:pPr>
            <a:r>
              <a:rPr sz="1800" dirty="0">
                <a:latin typeface="黑体"/>
                <a:cs typeface="黑体"/>
              </a:rPr>
              <a:t>，湿污泥仅占入炉煤量的2.94%，掺混后混料的煤质指标与原煤基本无变化。</a:t>
            </a:r>
          </a:p>
        </p:txBody>
      </p:sp>
      <p:graphicFrame>
        <p:nvGraphicFramePr>
          <p:cNvPr id="5" name="object 5"/>
          <p:cNvGraphicFramePr>
            <a:graphicFrameLocks noGrp="1"/>
          </p:cNvGraphicFramePr>
          <p:nvPr/>
        </p:nvGraphicFramePr>
        <p:xfrm>
          <a:off x="677862" y="3651250"/>
          <a:ext cx="7848600" cy="2425698"/>
        </p:xfrm>
        <a:graphic>
          <a:graphicData uri="http://schemas.openxmlformats.org/drawingml/2006/table">
            <a:tbl>
              <a:tblPr firstRow="1" bandRow="1">
                <a:tableStyleId>{2D5ABB26-0587-4C30-8999-92F81FD0307C}</a:tableStyleId>
              </a:tblPr>
              <a:tblGrid>
                <a:gridCol w="2136775"/>
                <a:gridCol w="892175"/>
                <a:gridCol w="698500"/>
                <a:gridCol w="1381125"/>
                <a:gridCol w="1504950"/>
                <a:gridCol w="1235075"/>
              </a:tblGrid>
              <a:tr h="274954">
                <a:tc>
                  <a:txBody>
                    <a:bodyPr/>
                    <a:lstStyle/>
                    <a:p>
                      <a:pPr>
                        <a:lnSpc>
                          <a:spcPts val="2060"/>
                        </a:lnSpc>
                      </a:pPr>
                      <a:r>
                        <a:rPr sz="1800" dirty="0">
                          <a:latin typeface="楷体"/>
                          <a:cs typeface="楷体"/>
                        </a:rPr>
                        <a:t>检测项目</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60"/>
                        </a:lnSpc>
                      </a:pPr>
                      <a:r>
                        <a:rPr sz="1800" dirty="0">
                          <a:latin typeface="楷体"/>
                          <a:cs typeface="楷体"/>
                        </a:rPr>
                        <a:t>符号</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60"/>
                        </a:lnSpc>
                      </a:pPr>
                      <a:r>
                        <a:rPr sz="1800" dirty="0">
                          <a:latin typeface="楷体"/>
                          <a:cs typeface="楷体"/>
                        </a:rPr>
                        <a:t>单位</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60"/>
                        </a:lnSpc>
                      </a:pPr>
                      <a:r>
                        <a:rPr sz="1800" dirty="0">
                          <a:latin typeface="楷体"/>
                          <a:cs typeface="楷体"/>
                        </a:rPr>
                        <a:t>污泥</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2018</a:t>
                      </a:r>
                      <a:r>
                        <a:rPr sz="1800" dirty="0">
                          <a:latin typeface="楷体"/>
                          <a:cs typeface="楷体"/>
                        </a:rPr>
                        <a:t>年入炉煤</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楷体"/>
                          <a:cs typeface="楷体"/>
                        </a:rPr>
                        <a:t>污泥</a:t>
                      </a:r>
                      <a:r>
                        <a:rPr sz="1800" spc="-5" dirty="0">
                          <a:latin typeface="Times New Roman"/>
                          <a:cs typeface="Times New Roman"/>
                        </a:rPr>
                        <a:t>+</a:t>
                      </a:r>
                      <a:r>
                        <a:rPr sz="1800" dirty="0">
                          <a:latin typeface="楷体"/>
                          <a:cs typeface="楷体"/>
                        </a:rPr>
                        <a:t>燃煤</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20675">
                <a:tc>
                  <a:txBody>
                    <a:bodyPr/>
                    <a:lstStyle/>
                    <a:p>
                      <a:pPr>
                        <a:lnSpc>
                          <a:spcPct val="100000"/>
                        </a:lnSpc>
                        <a:spcBef>
                          <a:spcPts val="80"/>
                        </a:spcBef>
                      </a:pPr>
                      <a:r>
                        <a:rPr sz="1800" dirty="0">
                          <a:latin typeface="楷体"/>
                          <a:cs typeface="楷体"/>
                        </a:rPr>
                        <a:t>全水分</a:t>
                      </a:r>
                      <a:endParaRPr sz="1800">
                        <a:latin typeface="楷体"/>
                        <a:cs typeface="楷体"/>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M</a:t>
                      </a:r>
                      <a:r>
                        <a:rPr sz="1725" baseline="-16908" dirty="0">
                          <a:latin typeface="Times New Roman"/>
                          <a:cs typeface="Times New Roman"/>
                        </a:rPr>
                        <a:t>t</a:t>
                      </a:r>
                      <a:endParaRPr sz="1725" baseline="-16908">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79.8</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16.15</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spc="-15" dirty="0">
                          <a:latin typeface="Times New Roman"/>
                          <a:cs typeface="Times New Roman"/>
                        </a:rPr>
                        <a:t>17.11</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20675">
                <a:tc>
                  <a:txBody>
                    <a:bodyPr/>
                    <a:lstStyle/>
                    <a:p>
                      <a:pPr>
                        <a:lnSpc>
                          <a:spcPct val="100000"/>
                        </a:lnSpc>
                        <a:spcBef>
                          <a:spcPts val="80"/>
                        </a:spcBef>
                      </a:pPr>
                      <a:r>
                        <a:rPr sz="1800" dirty="0">
                          <a:latin typeface="楷体"/>
                          <a:cs typeface="楷体"/>
                        </a:rPr>
                        <a:t>收到基灰分</a:t>
                      </a:r>
                      <a:endParaRPr sz="1800">
                        <a:latin typeface="楷体"/>
                        <a:cs typeface="楷体"/>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1989"/>
                        </a:lnSpc>
                        <a:spcBef>
                          <a:spcPts val="434"/>
                        </a:spcBef>
                      </a:pPr>
                      <a:r>
                        <a:rPr sz="2700" baseline="10802" dirty="0">
                          <a:latin typeface="Times New Roman"/>
                          <a:cs typeface="Times New Roman"/>
                        </a:rPr>
                        <a:t>A</a:t>
                      </a:r>
                      <a:r>
                        <a:rPr sz="1150" dirty="0">
                          <a:latin typeface="Times New Roman"/>
                          <a:cs typeface="Times New Roman"/>
                        </a:rPr>
                        <a:t>ar</a:t>
                      </a:r>
                      <a:endParaRPr sz="1150">
                        <a:latin typeface="Times New Roman"/>
                        <a:cs typeface="Times New Roman"/>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spc="-15" dirty="0">
                          <a:latin typeface="Times New Roman"/>
                          <a:cs typeface="Times New Roman"/>
                        </a:rPr>
                        <a:t>11.66</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14.74</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14.69</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20675">
                <a:tc>
                  <a:txBody>
                    <a:bodyPr/>
                    <a:lstStyle/>
                    <a:p>
                      <a:pPr>
                        <a:lnSpc>
                          <a:spcPct val="100000"/>
                        </a:lnSpc>
                        <a:spcBef>
                          <a:spcPts val="80"/>
                        </a:spcBef>
                      </a:pPr>
                      <a:r>
                        <a:rPr sz="1800" dirty="0">
                          <a:latin typeface="楷体"/>
                          <a:cs typeface="楷体"/>
                        </a:rPr>
                        <a:t>干燥无灰基挥发分</a:t>
                      </a:r>
                      <a:endParaRPr sz="1800">
                        <a:latin typeface="楷体"/>
                        <a:cs typeface="楷体"/>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1989"/>
                        </a:lnSpc>
                        <a:spcBef>
                          <a:spcPts val="434"/>
                        </a:spcBef>
                      </a:pPr>
                      <a:r>
                        <a:rPr sz="2700" spc="7" baseline="10802" dirty="0">
                          <a:latin typeface="Times New Roman"/>
                          <a:cs typeface="Times New Roman"/>
                        </a:rPr>
                        <a:t>V</a:t>
                      </a:r>
                      <a:r>
                        <a:rPr sz="1150" spc="5" dirty="0">
                          <a:latin typeface="Times New Roman"/>
                          <a:cs typeface="Times New Roman"/>
                        </a:rPr>
                        <a:t>daf</a:t>
                      </a:r>
                      <a:endParaRPr sz="1150">
                        <a:latin typeface="Times New Roman"/>
                        <a:cs typeface="Times New Roman"/>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85.68</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43.04</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43.68</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18770">
                <a:tc>
                  <a:txBody>
                    <a:bodyPr/>
                    <a:lstStyle/>
                    <a:p>
                      <a:pPr>
                        <a:lnSpc>
                          <a:spcPct val="100000"/>
                        </a:lnSpc>
                        <a:spcBef>
                          <a:spcPts val="75"/>
                        </a:spcBef>
                      </a:pPr>
                      <a:r>
                        <a:rPr sz="1800" dirty="0">
                          <a:latin typeface="楷体"/>
                          <a:cs typeface="楷体"/>
                        </a:rPr>
                        <a:t>全硫</a:t>
                      </a:r>
                      <a:endParaRPr sz="1800">
                        <a:latin typeface="楷体"/>
                        <a:cs typeface="楷体"/>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1980"/>
                        </a:lnSpc>
                        <a:spcBef>
                          <a:spcPts val="430"/>
                        </a:spcBef>
                      </a:pPr>
                      <a:r>
                        <a:rPr sz="2700" baseline="10802" dirty="0">
                          <a:latin typeface="Times New Roman"/>
                          <a:cs typeface="Times New Roman"/>
                        </a:rPr>
                        <a:t>S</a:t>
                      </a:r>
                      <a:r>
                        <a:rPr sz="1150" dirty="0">
                          <a:latin typeface="Times New Roman"/>
                          <a:cs typeface="Times New Roman"/>
                        </a:rPr>
                        <a:t>t,ar</a:t>
                      </a:r>
                      <a:endParaRPr sz="1150">
                        <a:latin typeface="Times New Roman"/>
                        <a:cs typeface="Times New Roman"/>
                      </a:endParaRPr>
                    </a:p>
                  </a:txBody>
                  <a:tcPr marL="0" marR="0" marT="546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0"/>
                        </a:spcBef>
                      </a:pPr>
                      <a:r>
                        <a:rPr sz="1800" dirty="0">
                          <a:latin typeface="Times New Roman"/>
                          <a:cs typeface="Times New Roman"/>
                        </a:rPr>
                        <a:t>%</a:t>
                      </a:r>
                      <a:endParaRPr sz="1800">
                        <a:latin typeface="Times New Roman"/>
                        <a:cs typeface="Times New Roman"/>
                      </a:endParaRPr>
                    </a:p>
                  </a:txBody>
                  <a:tcPr marL="0" marR="0" marT="88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0"/>
                        </a:spcBef>
                      </a:pPr>
                      <a:r>
                        <a:rPr sz="1800" dirty="0">
                          <a:latin typeface="Times New Roman"/>
                          <a:cs typeface="Times New Roman"/>
                        </a:rPr>
                        <a:t>0.1</a:t>
                      </a:r>
                      <a:endParaRPr sz="1800">
                        <a:latin typeface="Times New Roman"/>
                        <a:cs typeface="Times New Roman"/>
                      </a:endParaRPr>
                    </a:p>
                  </a:txBody>
                  <a:tcPr marL="0" marR="0" marT="88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0"/>
                        </a:spcBef>
                      </a:pPr>
                      <a:r>
                        <a:rPr sz="1800" dirty="0">
                          <a:latin typeface="Times New Roman"/>
                          <a:cs typeface="Times New Roman"/>
                        </a:rPr>
                        <a:t>0.81</a:t>
                      </a:r>
                      <a:endParaRPr sz="1800">
                        <a:latin typeface="Times New Roman"/>
                        <a:cs typeface="Times New Roman"/>
                      </a:endParaRPr>
                    </a:p>
                  </a:txBody>
                  <a:tcPr marL="0" marR="0" marT="88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0"/>
                        </a:spcBef>
                      </a:pPr>
                      <a:r>
                        <a:rPr sz="1800" dirty="0">
                          <a:latin typeface="Times New Roman"/>
                          <a:cs typeface="Times New Roman"/>
                        </a:rPr>
                        <a:t>0.80</a:t>
                      </a:r>
                      <a:endParaRPr sz="1800">
                        <a:latin typeface="Times New Roman"/>
                        <a:cs typeface="Times New Roman"/>
                      </a:endParaRPr>
                    </a:p>
                  </a:txBody>
                  <a:tcPr marL="0" marR="0" marT="88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20675">
                <a:tc>
                  <a:txBody>
                    <a:bodyPr/>
                    <a:lstStyle/>
                    <a:p>
                      <a:pPr>
                        <a:lnSpc>
                          <a:spcPct val="100000"/>
                        </a:lnSpc>
                        <a:spcBef>
                          <a:spcPts val="80"/>
                        </a:spcBef>
                      </a:pPr>
                      <a:r>
                        <a:rPr sz="1800" dirty="0">
                          <a:latin typeface="楷体"/>
                          <a:cs typeface="楷体"/>
                        </a:rPr>
                        <a:t>收到基低位发热量</a:t>
                      </a:r>
                      <a:endParaRPr sz="1800">
                        <a:latin typeface="楷体"/>
                        <a:cs typeface="楷体"/>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1989"/>
                        </a:lnSpc>
                        <a:spcBef>
                          <a:spcPts val="434"/>
                        </a:spcBef>
                      </a:pPr>
                      <a:r>
                        <a:rPr sz="2700" spc="-15" baseline="10802" dirty="0">
                          <a:latin typeface="Times New Roman"/>
                          <a:cs typeface="Times New Roman"/>
                        </a:rPr>
                        <a:t>Q</a:t>
                      </a:r>
                      <a:r>
                        <a:rPr sz="1150" spc="-10" dirty="0">
                          <a:latin typeface="Times New Roman"/>
                          <a:cs typeface="Times New Roman"/>
                        </a:rPr>
                        <a:t>net,v,ar</a:t>
                      </a:r>
                      <a:endParaRPr sz="1150">
                        <a:latin typeface="Times New Roman"/>
                        <a:cs typeface="Times New Roman"/>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spc="-5" dirty="0">
                          <a:latin typeface="Times New Roman"/>
                          <a:cs typeface="Times New Roman"/>
                        </a:rPr>
                        <a:t>MJ/kg</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-4</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20.36</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75"/>
                        </a:spcBef>
                      </a:pPr>
                      <a:r>
                        <a:rPr sz="1800" dirty="0">
                          <a:latin typeface="Times New Roman"/>
                          <a:cs typeface="Times New Roman"/>
                        </a:rPr>
                        <a:t>19.99</a:t>
                      </a:r>
                      <a:endParaRPr sz="1800">
                        <a:latin typeface="Times New Roman"/>
                        <a:cs typeface="Times New Roman"/>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274954">
                <a:tc>
                  <a:txBody>
                    <a:bodyPr/>
                    <a:lstStyle/>
                    <a:p>
                      <a:pPr>
                        <a:lnSpc>
                          <a:spcPts val="2060"/>
                        </a:lnSpc>
                      </a:pPr>
                      <a:r>
                        <a:rPr sz="1800" dirty="0">
                          <a:latin typeface="楷体"/>
                          <a:cs typeface="楷体"/>
                        </a:rPr>
                        <a:t>燃料量</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spc="-5" dirty="0">
                          <a:latin typeface="Times New Roman"/>
                          <a:cs typeface="Times New Roman"/>
                        </a:rPr>
                        <a:t>t/h</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4.16</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136</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274320">
                <a:tc>
                  <a:txBody>
                    <a:bodyPr/>
                    <a:lstStyle/>
                    <a:p>
                      <a:pPr>
                        <a:lnSpc>
                          <a:spcPts val="2060"/>
                        </a:lnSpc>
                      </a:pPr>
                      <a:r>
                        <a:rPr sz="1800" dirty="0">
                          <a:latin typeface="楷体"/>
                          <a:cs typeface="楷体"/>
                        </a:rPr>
                        <a:t>质量比</a:t>
                      </a:r>
                      <a:endParaRPr sz="1800">
                        <a:latin typeface="楷体"/>
                        <a:cs typeface="楷体"/>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2.94</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ts val="2055"/>
                        </a:lnSpc>
                      </a:pPr>
                      <a:r>
                        <a:rPr sz="1800" dirty="0">
                          <a:latin typeface="Times New Roman"/>
                          <a:cs typeface="Times New Roman"/>
                        </a:rPr>
                        <a:t>97.06</a:t>
                      </a: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bl>
          </a:graphicData>
        </a:graphic>
      </p:graphicFrame>
      <p:sp>
        <p:nvSpPr>
          <p:cNvPr id="6" name="object 6"/>
          <p:cNvSpPr txBox="1">
            <a:spLocks noGrp="1"/>
          </p:cNvSpPr>
          <p:nvPr>
            <p:ph type="title"/>
          </p:nvPr>
        </p:nvSpPr>
        <p:spPr>
          <a:xfrm>
            <a:off x="0" y="539750"/>
            <a:ext cx="9144000" cy="586740"/>
          </a:xfrm>
          <a:prstGeom prst="rect">
            <a:avLst/>
          </a:prstGeom>
          <a:solidFill>
            <a:srgbClr val="4F81BC"/>
          </a:solidFill>
        </p:spPr>
        <p:txBody>
          <a:bodyPr vert="horz" wrap="square" lIns="0" tIns="153670" rIns="0" bIns="0" rtlCol="0">
            <a:spAutoFit/>
          </a:bodyPr>
          <a:lstStyle/>
          <a:p>
            <a:pPr algn="ctr">
              <a:lnSpc>
                <a:spcPct val="100000"/>
              </a:lnSpc>
              <a:spcBef>
                <a:spcPts val="1210"/>
              </a:spcBef>
            </a:pPr>
            <a:r>
              <a:rPr sz="2400" dirty="0"/>
              <a:t>污泥掺烧</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904" y="1219200"/>
            <a:ext cx="3095244" cy="49194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54575" y="1624012"/>
            <a:ext cx="3538854" cy="3796029"/>
          </a:xfrm>
          <a:custGeom>
            <a:avLst/>
            <a:gdLst/>
            <a:ahLst/>
            <a:cxnLst/>
            <a:rect l="l" t="t" r="r" b="b"/>
            <a:pathLst>
              <a:path w="3538854" h="3796029">
                <a:moveTo>
                  <a:pt x="3538537" y="3795712"/>
                </a:moveTo>
                <a:lnTo>
                  <a:pt x="0" y="3795712"/>
                </a:lnTo>
                <a:lnTo>
                  <a:pt x="0" y="0"/>
                </a:lnTo>
                <a:lnTo>
                  <a:pt x="3538537" y="0"/>
                </a:lnTo>
                <a:lnTo>
                  <a:pt x="3538537" y="4762"/>
                </a:lnTo>
                <a:lnTo>
                  <a:pt x="9525" y="4762"/>
                </a:lnTo>
                <a:lnTo>
                  <a:pt x="4762" y="9525"/>
                </a:lnTo>
                <a:lnTo>
                  <a:pt x="9525" y="9525"/>
                </a:lnTo>
                <a:lnTo>
                  <a:pt x="9525" y="3786187"/>
                </a:lnTo>
                <a:lnTo>
                  <a:pt x="4762" y="3786187"/>
                </a:lnTo>
                <a:lnTo>
                  <a:pt x="9525" y="3790950"/>
                </a:lnTo>
                <a:lnTo>
                  <a:pt x="3538537" y="3790950"/>
                </a:lnTo>
                <a:lnTo>
                  <a:pt x="3538537" y="3795712"/>
                </a:lnTo>
                <a:close/>
              </a:path>
              <a:path w="3538854" h="3796029">
                <a:moveTo>
                  <a:pt x="9525" y="9525"/>
                </a:moveTo>
                <a:lnTo>
                  <a:pt x="4762" y="9525"/>
                </a:lnTo>
                <a:lnTo>
                  <a:pt x="9525" y="4762"/>
                </a:lnTo>
                <a:lnTo>
                  <a:pt x="9525" y="9525"/>
                </a:lnTo>
                <a:close/>
              </a:path>
              <a:path w="3538854" h="3796029">
                <a:moveTo>
                  <a:pt x="3529012" y="9525"/>
                </a:moveTo>
                <a:lnTo>
                  <a:pt x="9525" y="9525"/>
                </a:lnTo>
                <a:lnTo>
                  <a:pt x="9525" y="4762"/>
                </a:lnTo>
                <a:lnTo>
                  <a:pt x="3529012" y="4762"/>
                </a:lnTo>
                <a:lnTo>
                  <a:pt x="3529012" y="9525"/>
                </a:lnTo>
                <a:close/>
              </a:path>
              <a:path w="3538854" h="3796029">
                <a:moveTo>
                  <a:pt x="3529012" y="3790950"/>
                </a:moveTo>
                <a:lnTo>
                  <a:pt x="3529012" y="4762"/>
                </a:lnTo>
                <a:lnTo>
                  <a:pt x="3533775" y="9525"/>
                </a:lnTo>
                <a:lnTo>
                  <a:pt x="3538537" y="9525"/>
                </a:lnTo>
                <a:lnTo>
                  <a:pt x="3538537" y="3786187"/>
                </a:lnTo>
                <a:lnTo>
                  <a:pt x="3533775" y="3786187"/>
                </a:lnTo>
                <a:lnTo>
                  <a:pt x="3529012" y="3790950"/>
                </a:lnTo>
                <a:close/>
              </a:path>
              <a:path w="3538854" h="3796029">
                <a:moveTo>
                  <a:pt x="3538537" y="9525"/>
                </a:moveTo>
                <a:lnTo>
                  <a:pt x="3533775" y="9525"/>
                </a:lnTo>
                <a:lnTo>
                  <a:pt x="3529012" y="4762"/>
                </a:lnTo>
                <a:lnTo>
                  <a:pt x="3538537" y="4762"/>
                </a:lnTo>
                <a:lnTo>
                  <a:pt x="3538537" y="9525"/>
                </a:lnTo>
                <a:close/>
              </a:path>
              <a:path w="3538854" h="3796029">
                <a:moveTo>
                  <a:pt x="9525" y="3790950"/>
                </a:moveTo>
                <a:lnTo>
                  <a:pt x="4762" y="3786187"/>
                </a:lnTo>
                <a:lnTo>
                  <a:pt x="9525" y="3786187"/>
                </a:lnTo>
                <a:lnTo>
                  <a:pt x="9525" y="3790950"/>
                </a:lnTo>
                <a:close/>
              </a:path>
              <a:path w="3538854" h="3796029">
                <a:moveTo>
                  <a:pt x="3529012" y="3790950"/>
                </a:moveTo>
                <a:lnTo>
                  <a:pt x="9525" y="3790950"/>
                </a:lnTo>
                <a:lnTo>
                  <a:pt x="9525" y="3786187"/>
                </a:lnTo>
                <a:lnTo>
                  <a:pt x="3529012" y="3786187"/>
                </a:lnTo>
                <a:lnTo>
                  <a:pt x="3529012" y="3790950"/>
                </a:lnTo>
                <a:close/>
              </a:path>
              <a:path w="3538854" h="3796029">
                <a:moveTo>
                  <a:pt x="3538537" y="3790950"/>
                </a:moveTo>
                <a:lnTo>
                  <a:pt x="3529012" y="3790950"/>
                </a:lnTo>
                <a:lnTo>
                  <a:pt x="3533775" y="3786187"/>
                </a:lnTo>
                <a:lnTo>
                  <a:pt x="3538537" y="3786187"/>
                </a:lnTo>
                <a:lnTo>
                  <a:pt x="3538537" y="3790950"/>
                </a:lnTo>
                <a:close/>
              </a:path>
            </a:pathLst>
          </a:custGeom>
          <a:solidFill>
            <a:srgbClr val="FF0000"/>
          </a:solidFill>
        </p:spPr>
        <p:txBody>
          <a:bodyPr wrap="square" lIns="0" tIns="0" rIns="0" bIns="0" rtlCol="0"/>
          <a:lstStyle/>
          <a:p>
            <a:endParaRPr/>
          </a:p>
        </p:txBody>
      </p:sp>
      <p:sp>
        <p:nvSpPr>
          <p:cNvPr id="4" name="object 4"/>
          <p:cNvSpPr txBox="1"/>
          <p:nvPr/>
        </p:nvSpPr>
        <p:spPr>
          <a:xfrm>
            <a:off x="4938077" y="1622552"/>
            <a:ext cx="3162935" cy="3683000"/>
          </a:xfrm>
          <a:prstGeom prst="rect">
            <a:avLst/>
          </a:prstGeom>
        </p:spPr>
        <p:txBody>
          <a:bodyPr vert="horz" wrap="square" lIns="0" tIns="12700" rIns="0" bIns="0" rtlCol="0">
            <a:spAutoFit/>
          </a:bodyPr>
          <a:lstStyle/>
          <a:p>
            <a:pPr marL="355600" marR="5080" indent="-342900" algn="just">
              <a:lnSpc>
                <a:spcPct val="150000"/>
              </a:lnSpc>
              <a:spcBef>
                <a:spcPts val="100"/>
              </a:spcBef>
              <a:buFont typeface="Wingdings"/>
              <a:buChar char=""/>
              <a:tabLst>
                <a:tab pos="355600" algn="l"/>
              </a:tabLst>
            </a:pPr>
            <a:r>
              <a:rPr sz="2000" dirty="0">
                <a:solidFill>
                  <a:srgbClr val="001F5F"/>
                </a:solidFill>
                <a:latin typeface="黑体"/>
                <a:cs typeface="黑体"/>
              </a:rPr>
              <a:t>在燃煤掺烧方面，主要依 </a:t>
            </a:r>
            <a:r>
              <a:rPr sz="2000" spc="-5" dirty="0">
                <a:solidFill>
                  <a:srgbClr val="001F5F"/>
                </a:solidFill>
                <a:latin typeface="黑体"/>
                <a:cs typeface="黑体"/>
              </a:rPr>
              <a:t>据2015年国家能源局发</a:t>
            </a:r>
            <a:r>
              <a:rPr sz="2000" dirty="0">
                <a:solidFill>
                  <a:srgbClr val="001F5F"/>
                </a:solidFill>
                <a:latin typeface="黑体"/>
                <a:cs typeface="黑体"/>
              </a:rPr>
              <a:t>布 实施电力行业标准“电站 煤粉锅炉燃煤掺烧技术导 则”；</a:t>
            </a:r>
            <a:endParaRPr sz="2000">
              <a:latin typeface="黑体"/>
              <a:cs typeface="黑体"/>
            </a:endParaRPr>
          </a:p>
          <a:p>
            <a:pPr marL="355600" marR="5080" indent="-342900" algn="just">
              <a:lnSpc>
                <a:spcPct val="150000"/>
              </a:lnSpc>
              <a:buFont typeface="Wingdings"/>
              <a:buChar char=""/>
              <a:tabLst>
                <a:tab pos="355600" algn="l"/>
              </a:tabLst>
            </a:pPr>
            <a:r>
              <a:rPr sz="2000" dirty="0">
                <a:solidFill>
                  <a:srgbClr val="001F5F"/>
                </a:solidFill>
                <a:latin typeface="黑体"/>
                <a:cs typeface="黑体"/>
              </a:rPr>
              <a:t>污泥、固废、生物质等的 掺烧领域，还缺乏相应的 技术标准</a:t>
            </a:r>
            <a:r>
              <a:rPr sz="2000" spc="5" dirty="0">
                <a:solidFill>
                  <a:srgbClr val="001F5F"/>
                </a:solidFill>
                <a:latin typeface="黑体"/>
                <a:cs typeface="黑体"/>
              </a:rPr>
              <a:t>。</a:t>
            </a:r>
            <a:endParaRPr sz="2000">
              <a:latin typeface="黑体"/>
              <a:cs typeface="黑体"/>
            </a:endParaRPr>
          </a:p>
        </p:txBody>
      </p:sp>
      <p:sp>
        <p:nvSpPr>
          <p:cNvPr id="5" name="object 5"/>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2425700" y="716279"/>
            <a:ext cx="4292600" cy="391160"/>
          </a:xfrm>
          <a:prstGeom prst="rect">
            <a:avLst/>
          </a:prstGeom>
        </p:spPr>
        <p:txBody>
          <a:bodyPr vert="horz" wrap="square" lIns="0" tIns="12700" rIns="0" bIns="0" rtlCol="0">
            <a:spAutoFit/>
          </a:bodyPr>
          <a:lstStyle/>
          <a:p>
            <a:pPr marL="12700">
              <a:lnSpc>
                <a:spcPct val="100000"/>
              </a:lnSpc>
              <a:spcBef>
                <a:spcPts val="100"/>
              </a:spcBef>
            </a:pPr>
            <a:r>
              <a:rPr sz="2400" dirty="0"/>
              <a:t>电站锅炉燃料掺烧相关技术规范</a:t>
            </a:r>
            <a:endParaRPr sz="24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04" y="1287780"/>
            <a:ext cx="3648710" cy="399415"/>
          </a:xfrm>
          <a:custGeom>
            <a:avLst/>
            <a:gdLst/>
            <a:ahLst/>
            <a:cxnLst/>
            <a:rect l="l" t="t" r="r" b="b"/>
            <a:pathLst>
              <a:path w="3648710" h="399414">
                <a:moveTo>
                  <a:pt x="0" y="0"/>
                </a:moveTo>
                <a:lnTo>
                  <a:pt x="3648455" y="0"/>
                </a:lnTo>
                <a:lnTo>
                  <a:pt x="3648455" y="399288"/>
                </a:lnTo>
                <a:lnTo>
                  <a:pt x="0" y="399288"/>
                </a:lnTo>
                <a:lnTo>
                  <a:pt x="0" y="0"/>
                </a:lnTo>
                <a:close/>
              </a:path>
            </a:pathLst>
          </a:custGeom>
          <a:solidFill>
            <a:srgbClr val="00AF50"/>
          </a:solidFill>
        </p:spPr>
        <p:txBody>
          <a:bodyPr wrap="square" lIns="0" tIns="0" rIns="0" bIns="0" rtlCol="0"/>
          <a:lstStyle/>
          <a:p>
            <a:endParaRPr/>
          </a:p>
        </p:txBody>
      </p:sp>
      <p:sp>
        <p:nvSpPr>
          <p:cNvPr id="3" name="object 3"/>
          <p:cNvSpPr/>
          <p:nvPr/>
        </p:nvSpPr>
        <p:spPr>
          <a:xfrm>
            <a:off x="103187" y="1282700"/>
            <a:ext cx="3657600" cy="409575"/>
          </a:xfrm>
          <a:custGeom>
            <a:avLst/>
            <a:gdLst/>
            <a:ahLst/>
            <a:cxnLst/>
            <a:rect l="l" t="t" r="r" b="b"/>
            <a:pathLst>
              <a:path w="3657600" h="409575">
                <a:moveTo>
                  <a:pt x="3657600" y="409575"/>
                </a:moveTo>
                <a:lnTo>
                  <a:pt x="0" y="409575"/>
                </a:lnTo>
                <a:lnTo>
                  <a:pt x="0" y="0"/>
                </a:lnTo>
                <a:lnTo>
                  <a:pt x="3657600" y="0"/>
                </a:lnTo>
                <a:lnTo>
                  <a:pt x="3657600" y="4762"/>
                </a:lnTo>
                <a:lnTo>
                  <a:pt x="9525" y="4762"/>
                </a:lnTo>
                <a:lnTo>
                  <a:pt x="4762" y="9525"/>
                </a:lnTo>
                <a:lnTo>
                  <a:pt x="9525" y="9525"/>
                </a:lnTo>
                <a:lnTo>
                  <a:pt x="9525" y="400050"/>
                </a:lnTo>
                <a:lnTo>
                  <a:pt x="4762" y="400050"/>
                </a:lnTo>
                <a:lnTo>
                  <a:pt x="9525" y="404812"/>
                </a:lnTo>
                <a:lnTo>
                  <a:pt x="3657600" y="404812"/>
                </a:lnTo>
                <a:lnTo>
                  <a:pt x="3657600" y="409575"/>
                </a:lnTo>
                <a:close/>
              </a:path>
              <a:path w="3657600" h="409575">
                <a:moveTo>
                  <a:pt x="9525" y="9525"/>
                </a:moveTo>
                <a:lnTo>
                  <a:pt x="4762" y="9525"/>
                </a:lnTo>
                <a:lnTo>
                  <a:pt x="9525" y="4762"/>
                </a:lnTo>
                <a:lnTo>
                  <a:pt x="9525" y="9525"/>
                </a:lnTo>
                <a:close/>
              </a:path>
              <a:path w="3657600" h="409575">
                <a:moveTo>
                  <a:pt x="3648075" y="9525"/>
                </a:moveTo>
                <a:lnTo>
                  <a:pt x="9525" y="9525"/>
                </a:lnTo>
                <a:lnTo>
                  <a:pt x="9525" y="4762"/>
                </a:lnTo>
                <a:lnTo>
                  <a:pt x="3648075" y="4762"/>
                </a:lnTo>
                <a:lnTo>
                  <a:pt x="3648075" y="9525"/>
                </a:lnTo>
                <a:close/>
              </a:path>
              <a:path w="3657600" h="409575">
                <a:moveTo>
                  <a:pt x="3648075" y="404812"/>
                </a:moveTo>
                <a:lnTo>
                  <a:pt x="3648075" y="4762"/>
                </a:lnTo>
                <a:lnTo>
                  <a:pt x="3652837" y="9525"/>
                </a:lnTo>
                <a:lnTo>
                  <a:pt x="3657600" y="9525"/>
                </a:lnTo>
                <a:lnTo>
                  <a:pt x="3657600" y="400050"/>
                </a:lnTo>
                <a:lnTo>
                  <a:pt x="3652837" y="400050"/>
                </a:lnTo>
                <a:lnTo>
                  <a:pt x="3648075" y="404812"/>
                </a:lnTo>
                <a:close/>
              </a:path>
              <a:path w="3657600" h="409575">
                <a:moveTo>
                  <a:pt x="3657600" y="9525"/>
                </a:moveTo>
                <a:lnTo>
                  <a:pt x="3652837" y="9525"/>
                </a:lnTo>
                <a:lnTo>
                  <a:pt x="3648075" y="4762"/>
                </a:lnTo>
                <a:lnTo>
                  <a:pt x="3657600" y="4762"/>
                </a:lnTo>
                <a:lnTo>
                  <a:pt x="3657600" y="9525"/>
                </a:lnTo>
                <a:close/>
              </a:path>
              <a:path w="3657600" h="409575">
                <a:moveTo>
                  <a:pt x="9525" y="404812"/>
                </a:moveTo>
                <a:lnTo>
                  <a:pt x="4762" y="400050"/>
                </a:lnTo>
                <a:lnTo>
                  <a:pt x="9525" y="400050"/>
                </a:lnTo>
                <a:lnTo>
                  <a:pt x="9525" y="404812"/>
                </a:lnTo>
                <a:close/>
              </a:path>
              <a:path w="3657600" h="409575">
                <a:moveTo>
                  <a:pt x="3648075" y="404812"/>
                </a:moveTo>
                <a:lnTo>
                  <a:pt x="9525" y="404812"/>
                </a:lnTo>
                <a:lnTo>
                  <a:pt x="9525" y="400050"/>
                </a:lnTo>
                <a:lnTo>
                  <a:pt x="3648075" y="400050"/>
                </a:lnTo>
                <a:lnTo>
                  <a:pt x="3648075" y="404812"/>
                </a:lnTo>
                <a:close/>
              </a:path>
              <a:path w="3657600" h="409575">
                <a:moveTo>
                  <a:pt x="3657600" y="404812"/>
                </a:moveTo>
                <a:lnTo>
                  <a:pt x="3648075" y="404812"/>
                </a:lnTo>
                <a:lnTo>
                  <a:pt x="3652837" y="400050"/>
                </a:lnTo>
                <a:lnTo>
                  <a:pt x="3657600" y="400050"/>
                </a:lnTo>
                <a:lnTo>
                  <a:pt x="3657600" y="404812"/>
                </a:lnTo>
                <a:close/>
              </a:path>
            </a:pathLst>
          </a:custGeom>
          <a:solidFill>
            <a:srgbClr val="00AF50"/>
          </a:solidFill>
        </p:spPr>
        <p:txBody>
          <a:bodyPr wrap="square" lIns="0" tIns="0" rIns="0" bIns="0" rtlCol="0"/>
          <a:lstStyle/>
          <a:p>
            <a:endParaRPr/>
          </a:p>
        </p:txBody>
      </p:sp>
      <p:sp>
        <p:nvSpPr>
          <p:cNvPr id="4" name="object 4"/>
          <p:cNvSpPr txBox="1"/>
          <p:nvPr/>
        </p:nvSpPr>
        <p:spPr>
          <a:xfrm>
            <a:off x="89852" y="1305877"/>
            <a:ext cx="9069070" cy="4725035"/>
          </a:xfrm>
          <a:prstGeom prst="rect">
            <a:avLst/>
          </a:prstGeom>
        </p:spPr>
        <p:txBody>
          <a:bodyPr vert="horz" wrap="square" lIns="0" tIns="13335" rIns="0" bIns="0" rtlCol="0">
            <a:spAutoFit/>
          </a:bodyPr>
          <a:lstStyle/>
          <a:p>
            <a:pPr marL="109220">
              <a:lnSpc>
                <a:spcPct val="100000"/>
              </a:lnSpc>
              <a:spcBef>
                <a:spcPts val="105"/>
              </a:spcBef>
            </a:pPr>
            <a:r>
              <a:rPr sz="2000" spc="-5" dirty="0">
                <a:solidFill>
                  <a:srgbClr val="FFFFFF"/>
                </a:solidFill>
                <a:latin typeface="楷体"/>
                <a:cs typeface="楷体"/>
              </a:rPr>
              <a:t>（2）</a:t>
            </a:r>
            <a:r>
              <a:rPr sz="2000" dirty="0">
                <a:solidFill>
                  <a:srgbClr val="FFFFFF"/>
                </a:solidFill>
                <a:latin typeface="楷体"/>
                <a:cs typeface="楷体"/>
              </a:rPr>
              <a:t>对锅炉污染物排放的影</a:t>
            </a:r>
            <a:r>
              <a:rPr sz="2000" spc="5" dirty="0">
                <a:solidFill>
                  <a:srgbClr val="FFFFFF"/>
                </a:solidFill>
                <a:latin typeface="楷体"/>
                <a:cs typeface="楷体"/>
              </a:rPr>
              <a:t>响</a:t>
            </a:r>
            <a:endParaRPr sz="2000" dirty="0">
              <a:latin typeface="楷体"/>
              <a:cs typeface="楷体"/>
            </a:endParaRPr>
          </a:p>
          <a:p>
            <a:pPr>
              <a:lnSpc>
                <a:spcPct val="100000"/>
              </a:lnSpc>
              <a:spcBef>
                <a:spcPts val="35"/>
              </a:spcBef>
            </a:pPr>
            <a:endParaRPr sz="1500" dirty="0">
              <a:latin typeface="楷体"/>
              <a:cs typeface="楷体"/>
            </a:endParaRPr>
          </a:p>
          <a:p>
            <a:pPr marL="444500" marR="106680" indent="-342900" algn="just">
              <a:lnSpc>
                <a:spcPct val="100000"/>
              </a:lnSpc>
              <a:buFont typeface="Wingdings"/>
              <a:buChar char=""/>
              <a:tabLst>
                <a:tab pos="444500" algn="l"/>
              </a:tabLst>
            </a:pPr>
            <a:r>
              <a:rPr sz="1800" spc="5" dirty="0">
                <a:latin typeface="黑体"/>
                <a:cs typeface="黑体"/>
              </a:rPr>
              <a:t>污泥中含有的Hg</a:t>
            </a:r>
            <a:r>
              <a:rPr sz="1800" spc="10" dirty="0">
                <a:latin typeface="黑体"/>
                <a:cs typeface="黑体"/>
              </a:rPr>
              <a:t>、As、Cu、Zn、Cd、Ni、Cr、Pb和Mn等有毒有害重金属在燃烧过程</a:t>
            </a:r>
            <a:r>
              <a:rPr sz="1800" dirty="0">
                <a:latin typeface="黑体"/>
                <a:cs typeface="黑体"/>
              </a:rPr>
              <a:t>中 一部分被固定在大渣中，另外一部分吸附在飞灰中被捕集或随烟气扩散到大气。</a:t>
            </a:r>
          </a:p>
          <a:p>
            <a:pPr marL="444500" marR="106680" indent="-342900" algn="just">
              <a:lnSpc>
                <a:spcPct val="100000"/>
              </a:lnSpc>
              <a:spcBef>
                <a:spcPts val="600"/>
              </a:spcBef>
              <a:buFont typeface="Wingdings"/>
              <a:buChar char=""/>
              <a:tabLst>
                <a:tab pos="444500" algn="l"/>
              </a:tabLst>
            </a:pPr>
            <a:r>
              <a:rPr sz="1800" spc="35" dirty="0">
                <a:latin typeface="黑体"/>
                <a:cs typeface="黑体"/>
              </a:rPr>
              <a:t>燃烧温度与HCl会促进重金属向飞灰中迁移，大部分重金属元素随着温度的</a:t>
            </a:r>
            <a:r>
              <a:rPr sz="1800" spc="40" dirty="0">
                <a:latin typeface="黑体"/>
                <a:cs typeface="黑体"/>
              </a:rPr>
              <a:t>升高残</a:t>
            </a:r>
            <a:r>
              <a:rPr sz="1800" dirty="0">
                <a:latin typeface="黑体"/>
                <a:cs typeface="黑体"/>
              </a:rPr>
              <a:t>留 </a:t>
            </a:r>
            <a:r>
              <a:rPr sz="1800" spc="10" dirty="0">
                <a:latin typeface="黑体"/>
                <a:cs typeface="黑体"/>
              </a:rPr>
              <a:t>率降低。重金属中Hg、As极易挥发并以气态形式存在烟气中，Pb和Cd通常以气</a:t>
            </a:r>
            <a:r>
              <a:rPr sz="1800" spc="15" dirty="0">
                <a:latin typeface="黑体"/>
                <a:cs typeface="黑体"/>
              </a:rPr>
              <a:t>固两</a:t>
            </a:r>
            <a:r>
              <a:rPr sz="1800" dirty="0">
                <a:latin typeface="黑体"/>
                <a:cs typeface="黑体"/>
              </a:rPr>
              <a:t>相 出现，Cu、Cr和Zn等基本富集在底渣中。</a:t>
            </a:r>
          </a:p>
          <a:p>
            <a:pPr marL="444500" marR="106680" indent="-342900" algn="just">
              <a:lnSpc>
                <a:spcPct val="100000"/>
              </a:lnSpc>
              <a:spcBef>
                <a:spcPts val="600"/>
              </a:spcBef>
              <a:buFont typeface="Wingdings"/>
              <a:buChar char=""/>
              <a:tabLst>
                <a:tab pos="444500" algn="l"/>
              </a:tabLst>
            </a:pPr>
            <a:r>
              <a:rPr sz="1800" spc="10" dirty="0">
                <a:latin typeface="黑体"/>
                <a:cs typeface="黑体"/>
              </a:rPr>
              <a:t>掺烧污泥会造成灰渣中重金属含量有一定幅度的升高，但总</a:t>
            </a:r>
            <a:r>
              <a:rPr sz="1800" spc="15" dirty="0">
                <a:latin typeface="黑体"/>
                <a:cs typeface="黑体"/>
              </a:rPr>
              <a:t>体上，污泥掺烧比例通</a:t>
            </a:r>
            <a:r>
              <a:rPr sz="1800" dirty="0">
                <a:latin typeface="黑体"/>
                <a:cs typeface="黑体"/>
              </a:rPr>
              <a:t>常 在10%以内，烟气中主要污染物及重金属浓度可以满足现行国家标准排放要求。</a:t>
            </a:r>
          </a:p>
          <a:p>
            <a:pPr marL="444500" marR="106680" indent="-342900" algn="just">
              <a:lnSpc>
                <a:spcPct val="100000"/>
              </a:lnSpc>
              <a:spcBef>
                <a:spcPts val="600"/>
              </a:spcBef>
              <a:buFont typeface="Wingdings"/>
              <a:buChar char=""/>
              <a:tabLst>
                <a:tab pos="444500" algn="l"/>
              </a:tabLst>
            </a:pPr>
            <a:r>
              <a:rPr sz="1800" spc="15" dirty="0">
                <a:latin typeface="黑体"/>
                <a:cs typeface="黑体"/>
              </a:rPr>
              <a:t>随着掺入污泥比例的增加</a:t>
            </a:r>
            <a:r>
              <a:rPr sz="1800" spc="20" dirty="0">
                <a:latin typeface="黑体"/>
                <a:cs typeface="黑体"/>
              </a:rPr>
              <a:t>，SO</a:t>
            </a:r>
            <a:r>
              <a:rPr sz="1725" spc="37" baseline="-16908" dirty="0">
                <a:latin typeface="黑体"/>
                <a:cs typeface="黑体"/>
              </a:rPr>
              <a:t>2</a:t>
            </a:r>
            <a:r>
              <a:rPr sz="1800" spc="20" dirty="0">
                <a:latin typeface="黑体"/>
                <a:cs typeface="黑体"/>
              </a:rPr>
              <a:t>、NOx排放浓度均有所增加，但由于掺混比例很小，</a:t>
            </a:r>
            <a:r>
              <a:rPr sz="1800" dirty="0">
                <a:latin typeface="黑体"/>
                <a:cs typeface="黑体"/>
              </a:rPr>
              <a:t>污 染物脱除系统均可适应。</a:t>
            </a:r>
          </a:p>
          <a:p>
            <a:pPr marL="444500" indent="-342900" algn="just">
              <a:lnSpc>
                <a:spcPct val="100000"/>
              </a:lnSpc>
              <a:spcBef>
                <a:spcPts val="600"/>
              </a:spcBef>
              <a:buFont typeface="Wingdings"/>
              <a:buChar char=""/>
              <a:tabLst>
                <a:tab pos="444500" algn="l"/>
              </a:tabLst>
            </a:pPr>
            <a:r>
              <a:rPr sz="1800" spc="10" dirty="0">
                <a:latin typeface="黑体"/>
                <a:cs typeface="黑体"/>
              </a:rPr>
              <a:t>污泥焚烧过程中二噁英的生成和释放主要由污泥的组成和特</a:t>
            </a:r>
            <a:r>
              <a:rPr sz="1800" spc="15" dirty="0">
                <a:latin typeface="黑体"/>
                <a:cs typeface="黑体"/>
              </a:rPr>
              <a:t>性、燃烧条件、烟气组</a:t>
            </a:r>
            <a:r>
              <a:rPr sz="1800" dirty="0">
                <a:latin typeface="黑体"/>
                <a:cs typeface="黑体"/>
              </a:rPr>
              <a:t>成</a:t>
            </a:r>
          </a:p>
          <a:p>
            <a:pPr marL="444500" marR="106680" algn="just">
              <a:lnSpc>
                <a:spcPct val="100000"/>
              </a:lnSpc>
            </a:pPr>
            <a:r>
              <a:rPr sz="1800" spc="10" dirty="0">
                <a:latin typeface="黑体"/>
                <a:cs typeface="黑体"/>
              </a:rPr>
              <a:t>、颗粒去除装置的运行温度等因素决定，污泥与原煤均匀地</a:t>
            </a:r>
            <a:r>
              <a:rPr sz="1800" spc="15" dirty="0">
                <a:latin typeface="黑体"/>
                <a:cs typeface="黑体"/>
              </a:rPr>
              <a:t>混合，污泥在锅炉燃烧</a:t>
            </a:r>
            <a:r>
              <a:rPr sz="1800" dirty="0">
                <a:latin typeface="黑体"/>
                <a:cs typeface="黑体"/>
              </a:rPr>
              <a:t>过 </a:t>
            </a:r>
            <a:r>
              <a:rPr sz="1800" spc="30" dirty="0">
                <a:latin typeface="黑体"/>
                <a:cs typeface="黑体"/>
              </a:rPr>
              <a:t>程温度800℃以下容易生成二噁英，燃烧中温度超过8</a:t>
            </a:r>
            <a:r>
              <a:rPr sz="1800" spc="35" dirty="0">
                <a:latin typeface="黑体"/>
                <a:cs typeface="黑体"/>
              </a:rPr>
              <a:t>00~1000℃时便消失。已经运</a:t>
            </a:r>
            <a:r>
              <a:rPr sz="1800" dirty="0">
                <a:latin typeface="黑体"/>
                <a:cs typeface="黑体"/>
              </a:rPr>
              <a:t>行 </a:t>
            </a:r>
            <a:r>
              <a:rPr sz="1800" spc="10" dirty="0">
                <a:latin typeface="黑体"/>
                <a:cs typeface="黑体"/>
              </a:rPr>
              <a:t>掺烧污泥实际研究表明，掺烧泥煤比甚至达20%～30%时，配套超低排放处</a:t>
            </a:r>
            <a:r>
              <a:rPr sz="1800" spc="15" dirty="0">
                <a:latin typeface="黑体"/>
                <a:cs typeface="黑体"/>
              </a:rPr>
              <a:t>理装置系</a:t>
            </a:r>
            <a:r>
              <a:rPr sz="1800" dirty="0">
                <a:latin typeface="黑体"/>
                <a:cs typeface="黑体"/>
              </a:rPr>
              <a:t>统 焚烧产生的烟气中重金属、二噁英等指标仍能够达到排放标准。</a:t>
            </a:r>
          </a:p>
        </p:txBody>
      </p:sp>
      <p:sp>
        <p:nvSpPr>
          <p:cNvPr id="5" name="object 5"/>
          <p:cNvSpPr/>
          <p:nvPr/>
        </p:nvSpPr>
        <p:spPr>
          <a:xfrm>
            <a:off x="0" y="509587"/>
            <a:ext cx="9144000" cy="615950"/>
          </a:xfrm>
          <a:custGeom>
            <a:avLst/>
            <a:gdLst/>
            <a:ahLst/>
            <a:cxnLst/>
            <a:rect l="l" t="t" r="r" b="b"/>
            <a:pathLst>
              <a:path w="9144000" h="615950">
                <a:moveTo>
                  <a:pt x="0" y="0"/>
                </a:moveTo>
                <a:lnTo>
                  <a:pt x="9144000" y="0"/>
                </a:lnTo>
                <a:lnTo>
                  <a:pt x="9144000" y="615950"/>
                </a:lnTo>
                <a:lnTo>
                  <a:pt x="0" y="615950"/>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949700" y="665797"/>
            <a:ext cx="1244600" cy="391160"/>
          </a:xfrm>
          <a:prstGeom prst="rect">
            <a:avLst/>
          </a:prstGeom>
        </p:spPr>
        <p:txBody>
          <a:bodyPr vert="horz" wrap="square" lIns="0" tIns="12700" rIns="0" bIns="0" rtlCol="0">
            <a:spAutoFit/>
          </a:bodyPr>
          <a:lstStyle/>
          <a:p>
            <a:pPr marL="12700">
              <a:lnSpc>
                <a:spcPct val="100000"/>
              </a:lnSpc>
              <a:spcBef>
                <a:spcPts val="100"/>
              </a:spcBef>
            </a:pPr>
            <a:r>
              <a:rPr sz="2400" dirty="0"/>
              <a:t>污泥掺烧</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2070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797300" y="661670"/>
            <a:ext cx="1549400" cy="391160"/>
          </a:xfrm>
          <a:prstGeom prst="rect">
            <a:avLst/>
          </a:prstGeom>
        </p:spPr>
        <p:txBody>
          <a:bodyPr vert="horz" wrap="square" lIns="0" tIns="12700" rIns="0" bIns="0" rtlCol="0">
            <a:spAutoFit/>
          </a:bodyPr>
          <a:lstStyle/>
          <a:p>
            <a:pPr marL="12700">
              <a:lnSpc>
                <a:spcPct val="100000"/>
              </a:lnSpc>
              <a:spcBef>
                <a:spcPts val="100"/>
              </a:spcBef>
            </a:pPr>
            <a:r>
              <a:rPr sz="2400" dirty="0"/>
              <a:t>生物质掺烧</a:t>
            </a:r>
            <a:endParaRPr sz="2400"/>
          </a:p>
        </p:txBody>
      </p:sp>
      <p:sp>
        <p:nvSpPr>
          <p:cNvPr id="4" name="object 4"/>
          <p:cNvSpPr/>
          <p:nvPr/>
        </p:nvSpPr>
        <p:spPr>
          <a:xfrm>
            <a:off x="71627" y="4745735"/>
            <a:ext cx="8964295" cy="1480185"/>
          </a:xfrm>
          <a:custGeom>
            <a:avLst/>
            <a:gdLst/>
            <a:ahLst/>
            <a:cxnLst/>
            <a:rect l="l" t="t" r="r" b="b"/>
            <a:pathLst>
              <a:path w="8964295" h="1480185">
                <a:moveTo>
                  <a:pt x="0" y="0"/>
                </a:moveTo>
                <a:lnTo>
                  <a:pt x="8964168" y="0"/>
                </a:lnTo>
                <a:lnTo>
                  <a:pt x="8964168" y="1479803"/>
                </a:lnTo>
                <a:lnTo>
                  <a:pt x="0" y="1479803"/>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61912" y="4735512"/>
            <a:ext cx="8983980" cy="1500505"/>
          </a:xfrm>
          <a:custGeom>
            <a:avLst/>
            <a:gdLst/>
            <a:ahLst/>
            <a:cxnLst/>
            <a:rect l="l" t="t" r="r" b="b"/>
            <a:pathLst>
              <a:path w="8983980" h="1500504">
                <a:moveTo>
                  <a:pt x="6350" y="1490662"/>
                </a:moveTo>
                <a:lnTo>
                  <a:pt x="0" y="1490662"/>
                </a:lnTo>
                <a:lnTo>
                  <a:pt x="0" y="1433512"/>
                </a:lnTo>
                <a:lnTo>
                  <a:pt x="6350" y="1433512"/>
                </a:lnTo>
                <a:lnTo>
                  <a:pt x="6350" y="1490662"/>
                </a:lnTo>
                <a:close/>
              </a:path>
              <a:path w="8983980" h="1500504">
                <a:moveTo>
                  <a:pt x="19050" y="1490662"/>
                </a:moveTo>
                <a:lnTo>
                  <a:pt x="12700" y="1490662"/>
                </a:lnTo>
                <a:lnTo>
                  <a:pt x="12700" y="1433512"/>
                </a:lnTo>
                <a:lnTo>
                  <a:pt x="19050" y="1433512"/>
                </a:lnTo>
                <a:lnTo>
                  <a:pt x="19050" y="1490662"/>
                </a:lnTo>
                <a:close/>
              </a:path>
              <a:path w="8983980" h="1500504">
                <a:moveTo>
                  <a:pt x="12700" y="1487487"/>
                </a:moveTo>
                <a:lnTo>
                  <a:pt x="9525" y="1487487"/>
                </a:lnTo>
                <a:lnTo>
                  <a:pt x="9525" y="1481137"/>
                </a:lnTo>
                <a:lnTo>
                  <a:pt x="12700" y="1481137"/>
                </a:lnTo>
                <a:lnTo>
                  <a:pt x="12700" y="1487487"/>
                </a:lnTo>
                <a:close/>
              </a:path>
              <a:path w="8983980" h="1500504">
                <a:moveTo>
                  <a:pt x="22225" y="1487487"/>
                </a:moveTo>
                <a:lnTo>
                  <a:pt x="19050" y="1487487"/>
                </a:lnTo>
                <a:lnTo>
                  <a:pt x="19050" y="1481137"/>
                </a:lnTo>
                <a:lnTo>
                  <a:pt x="22225" y="1481137"/>
                </a:lnTo>
                <a:lnTo>
                  <a:pt x="22225" y="1487487"/>
                </a:lnTo>
                <a:close/>
              </a:path>
              <a:path w="8983980" h="1500504">
                <a:moveTo>
                  <a:pt x="22225" y="1500187"/>
                </a:moveTo>
                <a:lnTo>
                  <a:pt x="9525" y="1500187"/>
                </a:lnTo>
                <a:lnTo>
                  <a:pt x="9525" y="1493837"/>
                </a:lnTo>
                <a:lnTo>
                  <a:pt x="22225" y="1493837"/>
                </a:lnTo>
                <a:lnTo>
                  <a:pt x="22225" y="1500187"/>
                </a:lnTo>
                <a:close/>
              </a:path>
              <a:path w="8983980" h="1500504">
                <a:moveTo>
                  <a:pt x="6350" y="1414462"/>
                </a:moveTo>
                <a:lnTo>
                  <a:pt x="0" y="1414462"/>
                </a:lnTo>
                <a:lnTo>
                  <a:pt x="0" y="1357312"/>
                </a:lnTo>
                <a:lnTo>
                  <a:pt x="6350" y="1357312"/>
                </a:lnTo>
                <a:lnTo>
                  <a:pt x="6350" y="1414462"/>
                </a:lnTo>
                <a:close/>
              </a:path>
              <a:path w="8983980" h="1500504">
                <a:moveTo>
                  <a:pt x="19050" y="1414462"/>
                </a:moveTo>
                <a:lnTo>
                  <a:pt x="12700" y="1414462"/>
                </a:lnTo>
                <a:lnTo>
                  <a:pt x="12700" y="1357312"/>
                </a:lnTo>
                <a:lnTo>
                  <a:pt x="19050" y="1357312"/>
                </a:lnTo>
                <a:lnTo>
                  <a:pt x="19050" y="1414462"/>
                </a:lnTo>
                <a:close/>
              </a:path>
              <a:path w="8983980" h="1500504">
                <a:moveTo>
                  <a:pt x="6350" y="1338262"/>
                </a:moveTo>
                <a:lnTo>
                  <a:pt x="0" y="1338262"/>
                </a:lnTo>
                <a:lnTo>
                  <a:pt x="0" y="1281112"/>
                </a:lnTo>
                <a:lnTo>
                  <a:pt x="6350" y="1281112"/>
                </a:lnTo>
                <a:lnTo>
                  <a:pt x="6350" y="1338262"/>
                </a:lnTo>
                <a:close/>
              </a:path>
              <a:path w="8983980" h="1500504">
                <a:moveTo>
                  <a:pt x="19050" y="1338262"/>
                </a:moveTo>
                <a:lnTo>
                  <a:pt x="12700" y="1338262"/>
                </a:lnTo>
                <a:lnTo>
                  <a:pt x="12700" y="1281112"/>
                </a:lnTo>
                <a:lnTo>
                  <a:pt x="19050" y="1281112"/>
                </a:lnTo>
                <a:lnTo>
                  <a:pt x="19050" y="1338262"/>
                </a:lnTo>
                <a:close/>
              </a:path>
              <a:path w="8983980" h="1500504">
                <a:moveTo>
                  <a:pt x="6350" y="1262062"/>
                </a:moveTo>
                <a:lnTo>
                  <a:pt x="0" y="1262062"/>
                </a:lnTo>
                <a:lnTo>
                  <a:pt x="0" y="1204912"/>
                </a:lnTo>
                <a:lnTo>
                  <a:pt x="6350" y="1204912"/>
                </a:lnTo>
                <a:lnTo>
                  <a:pt x="6350" y="1262062"/>
                </a:lnTo>
                <a:close/>
              </a:path>
              <a:path w="8983980" h="1500504">
                <a:moveTo>
                  <a:pt x="19050" y="1262062"/>
                </a:moveTo>
                <a:lnTo>
                  <a:pt x="12700" y="1262062"/>
                </a:lnTo>
                <a:lnTo>
                  <a:pt x="12700" y="1204912"/>
                </a:lnTo>
                <a:lnTo>
                  <a:pt x="19050" y="1204912"/>
                </a:lnTo>
                <a:lnTo>
                  <a:pt x="19050" y="1262062"/>
                </a:lnTo>
                <a:close/>
              </a:path>
              <a:path w="8983980" h="1500504">
                <a:moveTo>
                  <a:pt x="6350" y="1185862"/>
                </a:moveTo>
                <a:lnTo>
                  <a:pt x="0" y="1185862"/>
                </a:lnTo>
                <a:lnTo>
                  <a:pt x="0" y="1128712"/>
                </a:lnTo>
                <a:lnTo>
                  <a:pt x="6350" y="1128712"/>
                </a:lnTo>
                <a:lnTo>
                  <a:pt x="6350" y="1185862"/>
                </a:lnTo>
                <a:close/>
              </a:path>
              <a:path w="8983980" h="1500504">
                <a:moveTo>
                  <a:pt x="19050" y="1185862"/>
                </a:moveTo>
                <a:lnTo>
                  <a:pt x="12700" y="1185862"/>
                </a:lnTo>
                <a:lnTo>
                  <a:pt x="12700" y="1128712"/>
                </a:lnTo>
                <a:lnTo>
                  <a:pt x="19050" y="1128712"/>
                </a:lnTo>
                <a:lnTo>
                  <a:pt x="19050" y="1185862"/>
                </a:lnTo>
                <a:close/>
              </a:path>
              <a:path w="8983980" h="1500504">
                <a:moveTo>
                  <a:pt x="6350" y="1109662"/>
                </a:moveTo>
                <a:lnTo>
                  <a:pt x="0" y="1109662"/>
                </a:lnTo>
                <a:lnTo>
                  <a:pt x="0" y="1052512"/>
                </a:lnTo>
                <a:lnTo>
                  <a:pt x="6350" y="1052512"/>
                </a:lnTo>
                <a:lnTo>
                  <a:pt x="6350" y="1109662"/>
                </a:lnTo>
                <a:close/>
              </a:path>
              <a:path w="8983980" h="1500504">
                <a:moveTo>
                  <a:pt x="19050" y="1109662"/>
                </a:moveTo>
                <a:lnTo>
                  <a:pt x="12700" y="1109662"/>
                </a:lnTo>
                <a:lnTo>
                  <a:pt x="12700" y="1052512"/>
                </a:lnTo>
                <a:lnTo>
                  <a:pt x="19050" y="1052512"/>
                </a:lnTo>
                <a:lnTo>
                  <a:pt x="19050" y="1109662"/>
                </a:lnTo>
                <a:close/>
              </a:path>
              <a:path w="8983980" h="1500504">
                <a:moveTo>
                  <a:pt x="6350" y="1033462"/>
                </a:moveTo>
                <a:lnTo>
                  <a:pt x="0" y="1033462"/>
                </a:lnTo>
                <a:lnTo>
                  <a:pt x="0" y="976312"/>
                </a:lnTo>
                <a:lnTo>
                  <a:pt x="6350" y="976312"/>
                </a:lnTo>
                <a:lnTo>
                  <a:pt x="6350" y="1033462"/>
                </a:lnTo>
                <a:close/>
              </a:path>
              <a:path w="8983980" h="1500504">
                <a:moveTo>
                  <a:pt x="19050" y="1033462"/>
                </a:moveTo>
                <a:lnTo>
                  <a:pt x="12700" y="1033462"/>
                </a:lnTo>
                <a:lnTo>
                  <a:pt x="12700" y="976312"/>
                </a:lnTo>
                <a:lnTo>
                  <a:pt x="19050" y="976312"/>
                </a:lnTo>
                <a:lnTo>
                  <a:pt x="19050" y="1033462"/>
                </a:lnTo>
                <a:close/>
              </a:path>
              <a:path w="8983980" h="1500504">
                <a:moveTo>
                  <a:pt x="6350" y="957262"/>
                </a:moveTo>
                <a:lnTo>
                  <a:pt x="0" y="957262"/>
                </a:lnTo>
                <a:lnTo>
                  <a:pt x="0" y="900112"/>
                </a:lnTo>
                <a:lnTo>
                  <a:pt x="6350" y="900112"/>
                </a:lnTo>
                <a:lnTo>
                  <a:pt x="6350" y="957262"/>
                </a:lnTo>
                <a:close/>
              </a:path>
              <a:path w="8983980" h="1500504">
                <a:moveTo>
                  <a:pt x="19050" y="957262"/>
                </a:moveTo>
                <a:lnTo>
                  <a:pt x="12700" y="957262"/>
                </a:lnTo>
                <a:lnTo>
                  <a:pt x="12700" y="900112"/>
                </a:lnTo>
                <a:lnTo>
                  <a:pt x="19050" y="900112"/>
                </a:lnTo>
                <a:lnTo>
                  <a:pt x="19050" y="957262"/>
                </a:lnTo>
                <a:close/>
              </a:path>
              <a:path w="8983980" h="1500504">
                <a:moveTo>
                  <a:pt x="6350" y="881062"/>
                </a:moveTo>
                <a:lnTo>
                  <a:pt x="0" y="881062"/>
                </a:lnTo>
                <a:lnTo>
                  <a:pt x="0" y="823912"/>
                </a:lnTo>
                <a:lnTo>
                  <a:pt x="6350" y="823912"/>
                </a:lnTo>
                <a:lnTo>
                  <a:pt x="6350" y="881062"/>
                </a:lnTo>
                <a:close/>
              </a:path>
              <a:path w="8983980" h="1500504">
                <a:moveTo>
                  <a:pt x="19050" y="881062"/>
                </a:moveTo>
                <a:lnTo>
                  <a:pt x="12700" y="881062"/>
                </a:lnTo>
                <a:lnTo>
                  <a:pt x="12700" y="823912"/>
                </a:lnTo>
                <a:lnTo>
                  <a:pt x="19050" y="823912"/>
                </a:lnTo>
                <a:lnTo>
                  <a:pt x="19050" y="881062"/>
                </a:lnTo>
                <a:close/>
              </a:path>
              <a:path w="8983980" h="1500504">
                <a:moveTo>
                  <a:pt x="6350" y="804862"/>
                </a:moveTo>
                <a:lnTo>
                  <a:pt x="0" y="804862"/>
                </a:lnTo>
                <a:lnTo>
                  <a:pt x="0" y="747712"/>
                </a:lnTo>
                <a:lnTo>
                  <a:pt x="6350" y="747712"/>
                </a:lnTo>
                <a:lnTo>
                  <a:pt x="6350" y="804862"/>
                </a:lnTo>
                <a:close/>
              </a:path>
              <a:path w="8983980" h="1500504">
                <a:moveTo>
                  <a:pt x="19050" y="804862"/>
                </a:moveTo>
                <a:lnTo>
                  <a:pt x="12700" y="804862"/>
                </a:lnTo>
                <a:lnTo>
                  <a:pt x="12700" y="747712"/>
                </a:lnTo>
                <a:lnTo>
                  <a:pt x="19050" y="747712"/>
                </a:lnTo>
                <a:lnTo>
                  <a:pt x="19050" y="804862"/>
                </a:lnTo>
                <a:close/>
              </a:path>
              <a:path w="8983980" h="1500504">
                <a:moveTo>
                  <a:pt x="6350" y="728662"/>
                </a:moveTo>
                <a:lnTo>
                  <a:pt x="0" y="728662"/>
                </a:lnTo>
                <a:lnTo>
                  <a:pt x="0" y="671512"/>
                </a:lnTo>
                <a:lnTo>
                  <a:pt x="6350" y="671512"/>
                </a:lnTo>
                <a:lnTo>
                  <a:pt x="6350" y="728662"/>
                </a:lnTo>
                <a:close/>
              </a:path>
              <a:path w="8983980" h="1500504">
                <a:moveTo>
                  <a:pt x="19050" y="728662"/>
                </a:moveTo>
                <a:lnTo>
                  <a:pt x="12700" y="728662"/>
                </a:lnTo>
                <a:lnTo>
                  <a:pt x="12700" y="671512"/>
                </a:lnTo>
                <a:lnTo>
                  <a:pt x="19050" y="671512"/>
                </a:lnTo>
                <a:lnTo>
                  <a:pt x="19050" y="728662"/>
                </a:lnTo>
                <a:close/>
              </a:path>
              <a:path w="8983980" h="1500504">
                <a:moveTo>
                  <a:pt x="6350" y="652462"/>
                </a:moveTo>
                <a:lnTo>
                  <a:pt x="0" y="652462"/>
                </a:lnTo>
                <a:lnTo>
                  <a:pt x="0" y="595312"/>
                </a:lnTo>
                <a:lnTo>
                  <a:pt x="6350" y="595312"/>
                </a:lnTo>
                <a:lnTo>
                  <a:pt x="6350" y="652462"/>
                </a:lnTo>
                <a:close/>
              </a:path>
              <a:path w="8983980" h="1500504">
                <a:moveTo>
                  <a:pt x="19050" y="652462"/>
                </a:moveTo>
                <a:lnTo>
                  <a:pt x="12700" y="652462"/>
                </a:lnTo>
                <a:lnTo>
                  <a:pt x="12700" y="595312"/>
                </a:lnTo>
                <a:lnTo>
                  <a:pt x="19050" y="595312"/>
                </a:lnTo>
                <a:lnTo>
                  <a:pt x="19050" y="652462"/>
                </a:lnTo>
                <a:close/>
              </a:path>
              <a:path w="8983980" h="1500504">
                <a:moveTo>
                  <a:pt x="6350" y="576262"/>
                </a:moveTo>
                <a:lnTo>
                  <a:pt x="0" y="576262"/>
                </a:lnTo>
                <a:lnTo>
                  <a:pt x="0" y="519112"/>
                </a:lnTo>
                <a:lnTo>
                  <a:pt x="6350" y="519112"/>
                </a:lnTo>
                <a:lnTo>
                  <a:pt x="6350" y="576262"/>
                </a:lnTo>
                <a:close/>
              </a:path>
              <a:path w="8983980" h="1500504">
                <a:moveTo>
                  <a:pt x="19050" y="576262"/>
                </a:moveTo>
                <a:lnTo>
                  <a:pt x="12700" y="576262"/>
                </a:lnTo>
                <a:lnTo>
                  <a:pt x="12700" y="519112"/>
                </a:lnTo>
                <a:lnTo>
                  <a:pt x="19050" y="519112"/>
                </a:lnTo>
                <a:lnTo>
                  <a:pt x="19050" y="576262"/>
                </a:lnTo>
                <a:close/>
              </a:path>
              <a:path w="8983980" h="1500504">
                <a:moveTo>
                  <a:pt x="6350" y="500062"/>
                </a:moveTo>
                <a:lnTo>
                  <a:pt x="0" y="500062"/>
                </a:lnTo>
                <a:lnTo>
                  <a:pt x="0" y="442912"/>
                </a:lnTo>
                <a:lnTo>
                  <a:pt x="6350" y="442912"/>
                </a:lnTo>
                <a:lnTo>
                  <a:pt x="6350" y="500062"/>
                </a:lnTo>
                <a:close/>
              </a:path>
              <a:path w="8983980" h="1500504">
                <a:moveTo>
                  <a:pt x="19050" y="500062"/>
                </a:moveTo>
                <a:lnTo>
                  <a:pt x="12700" y="500062"/>
                </a:lnTo>
                <a:lnTo>
                  <a:pt x="12700" y="442912"/>
                </a:lnTo>
                <a:lnTo>
                  <a:pt x="19050" y="442912"/>
                </a:lnTo>
                <a:lnTo>
                  <a:pt x="19050" y="500062"/>
                </a:lnTo>
                <a:close/>
              </a:path>
              <a:path w="8983980" h="1500504">
                <a:moveTo>
                  <a:pt x="6350" y="423862"/>
                </a:moveTo>
                <a:lnTo>
                  <a:pt x="0" y="423862"/>
                </a:lnTo>
                <a:lnTo>
                  <a:pt x="0" y="366712"/>
                </a:lnTo>
                <a:lnTo>
                  <a:pt x="6350" y="366712"/>
                </a:lnTo>
                <a:lnTo>
                  <a:pt x="6350" y="423862"/>
                </a:lnTo>
                <a:close/>
              </a:path>
              <a:path w="8983980" h="1500504">
                <a:moveTo>
                  <a:pt x="19050" y="423862"/>
                </a:moveTo>
                <a:lnTo>
                  <a:pt x="12700" y="423862"/>
                </a:lnTo>
                <a:lnTo>
                  <a:pt x="12700" y="366712"/>
                </a:lnTo>
                <a:lnTo>
                  <a:pt x="19050" y="366712"/>
                </a:lnTo>
                <a:lnTo>
                  <a:pt x="19050" y="423862"/>
                </a:lnTo>
                <a:close/>
              </a:path>
              <a:path w="8983980" h="1500504">
                <a:moveTo>
                  <a:pt x="6350" y="347662"/>
                </a:moveTo>
                <a:lnTo>
                  <a:pt x="0" y="347662"/>
                </a:lnTo>
                <a:lnTo>
                  <a:pt x="0" y="290512"/>
                </a:lnTo>
                <a:lnTo>
                  <a:pt x="6350" y="290512"/>
                </a:lnTo>
                <a:lnTo>
                  <a:pt x="6350" y="347662"/>
                </a:lnTo>
                <a:close/>
              </a:path>
              <a:path w="8983980" h="1500504">
                <a:moveTo>
                  <a:pt x="19050" y="347662"/>
                </a:moveTo>
                <a:lnTo>
                  <a:pt x="12700" y="347662"/>
                </a:lnTo>
                <a:lnTo>
                  <a:pt x="12700" y="290512"/>
                </a:lnTo>
                <a:lnTo>
                  <a:pt x="19050" y="290512"/>
                </a:lnTo>
                <a:lnTo>
                  <a:pt x="19050" y="347662"/>
                </a:lnTo>
                <a:close/>
              </a:path>
              <a:path w="8983980" h="1500504">
                <a:moveTo>
                  <a:pt x="6350" y="271462"/>
                </a:moveTo>
                <a:lnTo>
                  <a:pt x="0" y="271462"/>
                </a:lnTo>
                <a:lnTo>
                  <a:pt x="0" y="214312"/>
                </a:lnTo>
                <a:lnTo>
                  <a:pt x="6350" y="214312"/>
                </a:lnTo>
                <a:lnTo>
                  <a:pt x="6350" y="271462"/>
                </a:lnTo>
                <a:close/>
              </a:path>
              <a:path w="8983980" h="1500504">
                <a:moveTo>
                  <a:pt x="19050" y="271462"/>
                </a:moveTo>
                <a:lnTo>
                  <a:pt x="12700" y="271462"/>
                </a:lnTo>
                <a:lnTo>
                  <a:pt x="12700" y="214312"/>
                </a:lnTo>
                <a:lnTo>
                  <a:pt x="19050" y="214312"/>
                </a:lnTo>
                <a:lnTo>
                  <a:pt x="19050" y="271462"/>
                </a:lnTo>
                <a:close/>
              </a:path>
              <a:path w="8983980" h="1500504">
                <a:moveTo>
                  <a:pt x="6350" y="195262"/>
                </a:moveTo>
                <a:lnTo>
                  <a:pt x="0" y="195262"/>
                </a:lnTo>
                <a:lnTo>
                  <a:pt x="0" y="138112"/>
                </a:lnTo>
                <a:lnTo>
                  <a:pt x="6350" y="138112"/>
                </a:lnTo>
                <a:lnTo>
                  <a:pt x="6350" y="195262"/>
                </a:lnTo>
                <a:close/>
              </a:path>
              <a:path w="8983980" h="1500504">
                <a:moveTo>
                  <a:pt x="19050" y="195262"/>
                </a:moveTo>
                <a:lnTo>
                  <a:pt x="12700" y="195262"/>
                </a:lnTo>
                <a:lnTo>
                  <a:pt x="12700" y="138112"/>
                </a:lnTo>
                <a:lnTo>
                  <a:pt x="19050" y="138112"/>
                </a:lnTo>
                <a:lnTo>
                  <a:pt x="19050" y="195262"/>
                </a:lnTo>
                <a:close/>
              </a:path>
              <a:path w="8983980" h="1500504">
                <a:moveTo>
                  <a:pt x="6350" y="119062"/>
                </a:moveTo>
                <a:lnTo>
                  <a:pt x="0" y="119062"/>
                </a:lnTo>
                <a:lnTo>
                  <a:pt x="0" y="61912"/>
                </a:lnTo>
                <a:lnTo>
                  <a:pt x="6350" y="61912"/>
                </a:lnTo>
                <a:lnTo>
                  <a:pt x="6350" y="119062"/>
                </a:lnTo>
                <a:close/>
              </a:path>
              <a:path w="8983980" h="1500504">
                <a:moveTo>
                  <a:pt x="19050" y="119062"/>
                </a:moveTo>
                <a:lnTo>
                  <a:pt x="12700" y="119062"/>
                </a:lnTo>
                <a:lnTo>
                  <a:pt x="12700" y="61912"/>
                </a:lnTo>
                <a:lnTo>
                  <a:pt x="19050" y="61912"/>
                </a:lnTo>
                <a:lnTo>
                  <a:pt x="19050" y="119062"/>
                </a:lnTo>
                <a:close/>
              </a:path>
              <a:path w="8983980" h="1500504">
                <a:moveTo>
                  <a:pt x="6350" y="42862"/>
                </a:moveTo>
                <a:lnTo>
                  <a:pt x="0" y="42862"/>
                </a:lnTo>
                <a:lnTo>
                  <a:pt x="0" y="0"/>
                </a:lnTo>
                <a:lnTo>
                  <a:pt x="33337" y="0"/>
                </a:lnTo>
                <a:lnTo>
                  <a:pt x="33337" y="6350"/>
                </a:lnTo>
                <a:lnTo>
                  <a:pt x="6350" y="6350"/>
                </a:lnTo>
                <a:lnTo>
                  <a:pt x="6350" y="42862"/>
                </a:lnTo>
                <a:close/>
              </a:path>
              <a:path w="8983980" h="1500504">
                <a:moveTo>
                  <a:pt x="19050" y="42862"/>
                </a:moveTo>
                <a:lnTo>
                  <a:pt x="12700" y="42862"/>
                </a:lnTo>
                <a:lnTo>
                  <a:pt x="12700" y="12700"/>
                </a:lnTo>
                <a:lnTo>
                  <a:pt x="33337" y="12700"/>
                </a:lnTo>
                <a:lnTo>
                  <a:pt x="33337" y="19050"/>
                </a:lnTo>
                <a:lnTo>
                  <a:pt x="19050" y="19050"/>
                </a:lnTo>
                <a:lnTo>
                  <a:pt x="19050" y="42862"/>
                </a:lnTo>
                <a:close/>
              </a:path>
              <a:path w="8983980" h="1500504">
                <a:moveTo>
                  <a:pt x="109537" y="6350"/>
                </a:moveTo>
                <a:lnTo>
                  <a:pt x="52387" y="6350"/>
                </a:lnTo>
                <a:lnTo>
                  <a:pt x="52387" y="0"/>
                </a:lnTo>
                <a:lnTo>
                  <a:pt x="109537" y="0"/>
                </a:lnTo>
                <a:lnTo>
                  <a:pt x="109537" y="6350"/>
                </a:lnTo>
                <a:close/>
              </a:path>
              <a:path w="8983980" h="1500504">
                <a:moveTo>
                  <a:pt x="109537" y="19050"/>
                </a:moveTo>
                <a:lnTo>
                  <a:pt x="52387" y="19050"/>
                </a:lnTo>
                <a:lnTo>
                  <a:pt x="52387" y="12700"/>
                </a:lnTo>
                <a:lnTo>
                  <a:pt x="109537" y="12700"/>
                </a:lnTo>
                <a:lnTo>
                  <a:pt x="109537" y="19050"/>
                </a:lnTo>
                <a:close/>
              </a:path>
              <a:path w="8983980" h="1500504">
                <a:moveTo>
                  <a:pt x="185737" y="6350"/>
                </a:moveTo>
                <a:lnTo>
                  <a:pt x="128587" y="6350"/>
                </a:lnTo>
                <a:lnTo>
                  <a:pt x="128587" y="0"/>
                </a:lnTo>
                <a:lnTo>
                  <a:pt x="185737" y="0"/>
                </a:lnTo>
                <a:lnTo>
                  <a:pt x="185737" y="6350"/>
                </a:lnTo>
                <a:close/>
              </a:path>
              <a:path w="8983980" h="1500504">
                <a:moveTo>
                  <a:pt x="185737" y="19050"/>
                </a:moveTo>
                <a:lnTo>
                  <a:pt x="128587" y="19050"/>
                </a:lnTo>
                <a:lnTo>
                  <a:pt x="128587" y="12700"/>
                </a:lnTo>
                <a:lnTo>
                  <a:pt x="185737" y="12700"/>
                </a:lnTo>
                <a:lnTo>
                  <a:pt x="185737" y="19050"/>
                </a:lnTo>
                <a:close/>
              </a:path>
              <a:path w="8983980" h="1500504">
                <a:moveTo>
                  <a:pt x="261937" y="6350"/>
                </a:moveTo>
                <a:lnTo>
                  <a:pt x="204787" y="6350"/>
                </a:lnTo>
                <a:lnTo>
                  <a:pt x="204787" y="0"/>
                </a:lnTo>
                <a:lnTo>
                  <a:pt x="261937" y="0"/>
                </a:lnTo>
                <a:lnTo>
                  <a:pt x="261937" y="6350"/>
                </a:lnTo>
                <a:close/>
              </a:path>
              <a:path w="8983980" h="1500504">
                <a:moveTo>
                  <a:pt x="261937" y="19050"/>
                </a:moveTo>
                <a:lnTo>
                  <a:pt x="204787" y="19050"/>
                </a:lnTo>
                <a:lnTo>
                  <a:pt x="204787" y="12700"/>
                </a:lnTo>
                <a:lnTo>
                  <a:pt x="261937" y="12700"/>
                </a:lnTo>
                <a:lnTo>
                  <a:pt x="261937" y="19050"/>
                </a:lnTo>
                <a:close/>
              </a:path>
              <a:path w="8983980" h="1500504">
                <a:moveTo>
                  <a:pt x="338137" y="6350"/>
                </a:moveTo>
                <a:lnTo>
                  <a:pt x="280987" y="6350"/>
                </a:lnTo>
                <a:lnTo>
                  <a:pt x="280987" y="0"/>
                </a:lnTo>
                <a:lnTo>
                  <a:pt x="338137" y="0"/>
                </a:lnTo>
                <a:lnTo>
                  <a:pt x="338137" y="6350"/>
                </a:lnTo>
                <a:close/>
              </a:path>
              <a:path w="8983980" h="1500504">
                <a:moveTo>
                  <a:pt x="338137" y="19050"/>
                </a:moveTo>
                <a:lnTo>
                  <a:pt x="280987" y="19050"/>
                </a:lnTo>
                <a:lnTo>
                  <a:pt x="280987" y="12700"/>
                </a:lnTo>
                <a:lnTo>
                  <a:pt x="338137" y="12700"/>
                </a:lnTo>
                <a:lnTo>
                  <a:pt x="338137" y="19050"/>
                </a:lnTo>
                <a:close/>
              </a:path>
              <a:path w="8983980" h="1500504">
                <a:moveTo>
                  <a:pt x="414337" y="6350"/>
                </a:moveTo>
                <a:lnTo>
                  <a:pt x="357187" y="6350"/>
                </a:lnTo>
                <a:lnTo>
                  <a:pt x="357187" y="0"/>
                </a:lnTo>
                <a:lnTo>
                  <a:pt x="414337" y="0"/>
                </a:lnTo>
                <a:lnTo>
                  <a:pt x="414337" y="6350"/>
                </a:lnTo>
                <a:close/>
              </a:path>
              <a:path w="8983980" h="1500504">
                <a:moveTo>
                  <a:pt x="414337" y="19050"/>
                </a:moveTo>
                <a:lnTo>
                  <a:pt x="357187" y="19050"/>
                </a:lnTo>
                <a:lnTo>
                  <a:pt x="357187" y="12700"/>
                </a:lnTo>
                <a:lnTo>
                  <a:pt x="414337" y="12700"/>
                </a:lnTo>
                <a:lnTo>
                  <a:pt x="414337" y="19050"/>
                </a:lnTo>
                <a:close/>
              </a:path>
              <a:path w="8983980" h="1500504">
                <a:moveTo>
                  <a:pt x="490537" y="6350"/>
                </a:moveTo>
                <a:lnTo>
                  <a:pt x="433387" y="6350"/>
                </a:lnTo>
                <a:lnTo>
                  <a:pt x="433387" y="0"/>
                </a:lnTo>
                <a:lnTo>
                  <a:pt x="490537" y="0"/>
                </a:lnTo>
                <a:lnTo>
                  <a:pt x="490537" y="6350"/>
                </a:lnTo>
                <a:close/>
              </a:path>
              <a:path w="8983980" h="1500504">
                <a:moveTo>
                  <a:pt x="490537" y="19050"/>
                </a:moveTo>
                <a:lnTo>
                  <a:pt x="433387" y="19050"/>
                </a:lnTo>
                <a:lnTo>
                  <a:pt x="433387" y="12700"/>
                </a:lnTo>
                <a:lnTo>
                  <a:pt x="490537" y="12700"/>
                </a:lnTo>
                <a:lnTo>
                  <a:pt x="490537" y="19050"/>
                </a:lnTo>
                <a:close/>
              </a:path>
              <a:path w="8983980" h="1500504">
                <a:moveTo>
                  <a:pt x="566737" y="6350"/>
                </a:moveTo>
                <a:lnTo>
                  <a:pt x="509587" y="6350"/>
                </a:lnTo>
                <a:lnTo>
                  <a:pt x="509587" y="0"/>
                </a:lnTo>
                <a:lnTo>
                  <a:pt x="566737" y="0"/>
                </a:lnTo>
                <a:lnTo>
                  <a:pt x="566737" y="6350"/>
                </a:lnTo>
                <a:close/>
              </a:path>
              <a:path w="8983980" h="1500504">
                <a:moveTo>
                  <a:pt x="566737" y="19050"/>
                </a:moveTo>
                <a:lnTo>
                  <a:pt x="509587" y="19050"/>
                </a:lnTo>
                <a:lnTo>
                  <a:pt x="509587" y="12700"/>
                </a:lnTo>
                <a:lnTo>
                  <a:pt x="566737" y="12700"/>
                </a:lnTo>
                <a:lnTo>
                  <a:pt x="566737" y="19050"/>
                </a:lnTo>
                <a:close/>
              </a:path>
              <a:path w="8983980" h="1500504">
                <a:moveTo>
                  <a:pt x="642937" y="6350"/>
                </a:moveTo>
                <a:lnTo>
                  <a:pt x="585787" y="6350"/>
                </a:lnTo>
                <a:lnTo>
                  <a:pt x="585787" y="0"/>
                </a:lnTo>
                <a:lnTo>
                  <a:pt x="642937" y="0"/>
                </a:lnTo>
                <a:lnTo>
                  <a:pt x="642937" y="6350"/>
                </a:lnTo>
                <a:close/>
              </a:path>
              <a:path w="8983980" h="1500504">
                <a:moveTo>
                  <a:pt x="642937" y="19050"/>
                </a:moveTo>
                <a:lnTo>
                  <a:pt x="585787" y="19050"/>
                </a:lnTo>
                <a:lnTo>
                  <a:pt x="585787" y="12700"/>
                </a:lnTo>
                <a:lnTo>
                  <a:pt x="642937" y="12700"/>
                </a:lnTo>
                <a:lnTo>
                  <a:pt x="642937" y="19050"/>
                </a:lnTo>
                <a:close/>
              </a:path>
              <a:path w="8983980" h="1500504">
                <a:moveTo>
                  <a:pt x="719137" y="6350"/>
                </a:moveTo>
                <a:lnTo>
                  <a:pt x="661987" y="6350"/>
                </a:lnTo>
                <a:lnTo>
                  <a:pt x="661987" y="0"/>
                </a:lnTo>
                <a:lnTo>
                  <a:pt x="719137" y="0"/>
                </a:lnTo>
                <a:lnTo>
                  <a:pt x="719137" y="6350"/>
                </a:lnTo>
                <a:close/>
              </a:path>
              <a:path w="8983980" h="1500504">
                <a:moveTo>
                  <a:pt x="719137" y="19050"/>
                </a:moveTo>
                <a:lnTo>
                  <a:pt x="661987" y="19050"/>
                </a:lnTo>
                <a:lnTo>
                  <a:pt x="661987" y="12700"/>
                </a:lnTo>
                <a:lnTo>
                  <a:pt x="719137" y="12700"/>
                </a:lnTo>
                <a:lnTo>
                  <a:pt x="719137" y="19050"/>
                </a:lnTo>
                <a:close/>
              </a:path>
              <a:path w="8983980" h="1500504">
                <a:moveTo>
                  <a:pt x="795337" y="6350"/>
                </a:moveTo>
                <a:lnTo>
                  <a:pt x="738187" y="6350"/>
                </a:lnTo>
                <a:lnTo>
                  <a:pt x="738187" y="0"/>
                </a:lnTo>
                <a:lnTo>
                  <a:pt x="795337" y="0"/>
                </a:lnTo>
                <a:lnTo>
                  <a:pt x="795337" y="6350"/>
                </a:lnTo>
                <a:close/>
              </a:path>
              <a:path w="8983980" h="1500504">
                <a:moveTo>
                  <a:pt x="795337" y="19050"/>
                </a:moveTo>
                <a:lnTo>
                  <a:pt x="738187" y="19050"/>
                </a:lnTo>
                <a:lnTo>
                  <a:pt x="738187" y="12700"/>
                </a:lnTo>
                <a:lnTo>
                  <a:pt x="795337" y="12700"/>
                </a:lnTo>
                <a:lnTo>
                  <a:pt x="795337" y="19050"/>
                </a:lnTo>
                <a:close/>
              </a:path>
              <a:path w="8983980" h="1500504">
                <a:moveTo>
                  <a:pt x="871537" y="6350"/>
                </a:moveTo>
                <a:lnTo>
                  <a:pt x="814387" y="6350"/>
                </a:lnTo>
                <a:lnTo>
                  <a:pt x="814387" y="0"/>
                </a:lnTo>
                <a:lnTo>
                  <a:pt x="871537" y="0"/>
                </a:lnTo>
                <a:lnTo>
                  <a:pt x="871537" y="6350"/>
                </a:lnTo>
                <a:close/>
              </a:path>
              <a:path w="8983980" h="1500504">
                <a:moveTo>
                  <a:pt x="871537" y="19050"/>
                </a:moveTo>
                <a:lnTo>
                  <a:pt x="814387" y="19050"/>
                </a:lnTo>
                <a:lnTo>
                  <a:pt x="814387" y="12700"/>
                </a:lnTo>
                <a:lnTo>
                  <a:pt x="871537" y="12700"/>
                </a:lnTo>
                <a:lnTo>
                  <a:pt x="871537" y="19050"/>
                </a:lnTo>
                <a:close/>
              </a:path>
              <a:path w="8983980" h="1500504">
                <a:moveTo>
                  <a:pt x="947737" y="6350"/>
                </a:moveTo>
                <a:lnTo>
                  <a:pt x="890587" y="6350"/>
                </a:lnTo>
                <a:lnTo>
                  <a:pt x="890587" y="0"/>
                </a:lnTo>
                <a:lnTo>
                  <a:pt x="947737" y="0"/>
                </a:lnTo>
                <a:lnTo>
                  <a:pt x="947737" y="6350"/>
                </a:lnTo>
                <a:close/>
              </a:path>
              <a:path w="8983980" h="1500504">
                <a:moveTo>
                  <a:pt x="947737" y="19050"/>
                </a:moveTo>
                <a:lnTo>
                  <a:pt x="890587" y="19050"/>
                </a:lnTo>
                <a:lnTo>
                  <a:pt x="890587" y="12700"/>
                </a:lnTo>
                <a:lnTo>
                  <a:pt x="947737" y="12700"/>
                </a:lnTo>
                <a:lnTo>
                  <a:pt x="947737" y="19050"/>
                </a:lnTo>
                <a:close/>
              </a:path>
              <a:path w="8983980" h="1500504">
                <a:moveTo>
                  <a:pt x="1023937" y="6350"/>
                </a:moveTo>
                <a:lnTo>
                  <a:pt x="966787" y="6350"/>
                </a:lnTo>
                <a:lnTo>
                  <a:pt x="966787" y="0"/>
                </a:lnTo>
                <a:lnTo>
                  <a:pt x="1023937" y="0"/>
                </a:lnTo>
                <a:lnTo>
                  <a:pt x="1023937" y="6350"/>
                </a:lnTo>
                <a:close/>
              </a:path>
              <a:path w="8983980" h="1500504">
                <a:moveTo>
                  <a:pt x="1023937" y="19050"/>
                </a:moveTo>
                <a:lnTo>
                  <a:pt x="966787" y="19050"/>
                </a:lnTo>
                <a:lnTo>
                  <a:pt x="966787" y="12700"/>
                </a:lnTo>
                <a:lnTo>
                  <a:pt x="1023937" y="12700"/>
                </a:lnTo>
                <a:lnTo>
                  <a:pt x="1023937" y="19050"/>
                </a:lnTo>
                <a:close/>
              </a:path>
              <a:path w="8983980" h="1500504">
                <a:moveTo>
                  <a:pt x="1100137" y="6350"/>
                </a:moveTo>
                <a:lnTo>
                  <a:pt x="1042987" y="6350"/>
                </a:lnTo>
                <a:lnTo>
                  <a:pt x="1042987" y="0"/>
                </a:lnTo>
                <a:lnTo>
                  <a:pt x="1100137" y="0"/>
                </a:lnTo>
                <a:lnTo>
                  <a:pt x="1100137" y="6350"/>
                </a:lnTo>
                <a:close/>
              </a:path>
              <a:path w="8983980" h="1500504">
                <a:moveTo>
                  <a:pt x="1100137" y="19050"/>
                </a:moveTo>
                <a:lnTo>
                  <a:pt x="1042987" y="19050"/>
                </a:lnTo>
                <a:lnTo>
                  <a:pt x="1042987" y="12700"/>
                </a:lnTo>
                <a:lnTo>
                  <a:pt x="1100137" y="12700"/>
                </a:lnTo>
                <a:lnTo>
                  <a:pt x="1100137" y="19050"/>
                </a:lnTo>
                <a:close/>
              </a:path>
              <a:path w="8983980" h="1500504">
                <a:moveTo>
                  <a:pt x="1176337" y="6350"/>
                </a:moveTo>
                <a:lnTo>
                  <a:pt x="1119187" y="6350"/>
                </a:lnTo>
                <a:lnTo>
                  <a:pt x="1119187" y="0"/>
                </a:lnTo>
                <a:lnTo>
                  <a:pt x="1176337" y="0"/>
                </a:lnTo>
                <a:lnTo>
                  <a:pt x="1176337" y="6350"/>
                </a:lnTo>
                <a:close/>
              </a:path>
              <a:path w="8983980" h="1500504">
                <a:moveTo>
                  <a:pt x="1176337" y="19050"/>
                </a:moveTo>
                <a:lnTo>
                  <a:pt x="1119187" y="19050"/>
                </a:lnTo>
                <a:lnTo>
                  <a:pt x="1119187" y="12700"/>
                </a:lnTo>
                <a:lnTo>
                  <a:pt x="1176337" y="12700"/>
                </a:lnTo>
                <a:lnTo>
                  <a:pt x="1176337" y="19050"/>
                </a:lnTo>
                <a:close/>
              </a:path>
              <a:path w="8983980" h="1500504">
                <a:moveTo>
                  <a:pt x="1252537" y="6350"/>
                </a:moveTo>
                <a:lnTo>
                  <a:pt x="1195387" y="6350"/>
                </a:lnTo>
                <a:lnTo>
                  <a:pt x="1195387" y="0"/>
                </a:lnTo>
                <a:lnTo>
                  <a:pt x="1252537" y="0"/>
                </a:lnTo>
                <a:lnTo>
                  <a:pt x="1252537" y="6350"/>
                </a:lnTo>
                <a:close/>
              </a:path>
              <a:path w="8983980" h="1500504">
                <a:moveTo>
                  <a:pt x="1252537" y="19050"/>
                </a:moveTo>
                <a:lnTo>
                  <a:pt x="1195387" y="19050"/>
                </a:lnTo>
                <a:lnTo>
                  <a:pt x="1195387" y="12700"/>
                </a:lnTo>
                <a:lnTo>
                  <a:pt x="1252537" y="12700"/>
                </a:lnTo>
                <a:lnTo>
                  <a:pt x="1252537" y="19050"/>
                </a:lnTo>
                <a:close/>
              </a:path>
              <a:path w="8983980" h="1500504">
                <a:moveTo>
                  <a:pt x="1328737" y="6350"/>
                </a:moveTo>
                <a:lnTo>
                  <a:pt x="1271587" y="6350"/>
                </a:lnTo>
                <a:lnTo>
                  <a:pt x="1271587" y="0"/>
                </a:lnTo>
                <a:lnTo>
                  <a:pt x="1328737" y="0"/>
                </a:lnTo>
                <a:lnTo>
                  <a:pt x="1328737" y="6350"/>
                </a:lnTo>
                <a:close/>
              </a:path>
              <a:path w="8983980" h="1500504">
                <a:moveTo>
                  <a:pt x="1328737" y="19050"/>
                </a:moveTo>
                <a:lnTo>
                  <a:pt x="1271587" y="19050"/>
                </a:lnTo>
                <a:lnTo>
                  <a:pt x="1271587" y="12700"/>
                </a:lnTo>
                <a:lnTo>
                  <a:pt x="1328737" y="12700"/>
                </a:lnTo>
                <a:lnTo>
                  <a:pt x="1328737" y="19050"/>
                </a:lnTo>
                <a:close/>
              </a:path>
              <a:path w="8983980" h="1500504">
                <a:moveTo>
                  <a:pt x="1404937" y="6350"/>
                </a:moveTo>
                <a:lnTo>
                  <a:pt x="1347787" y="6350"/>
                </a:lnTo>
                <a:lnTo>
                  <a:pt x="1347787" y="0"/>
                </a:lnTo>
                <a:lnTo>
                  <a:pt x="1404937" y="0"/>
                </a:lnTo>
                <a:lnTo>
                  <a:pt x="1404937" y="6350"/>
                </a:lnTo>
                <a:close/>
              </a:path>
              <a:path w="8983980" h="1500504">
                <a:moveTo>
                  <a:pt x="1404937" y="19050"/>
                </a:moveTo>
                <a:lnTo>
                  <a:pt x="1347787" y="19050"/>
                </a:lnTo>
                <a:lnTo>
                  <a:pt x="1347787" y="12700"/>
                </a:lnTo>
                <a:lnTo>
                  <a:pt x="1404937" y="12700"/>
                </a:lnTo>
                <a:lnTo>
                  <a:pt x="1404937" y="19050"/>
                </a:lnTo>
                <a:close/>
              </a:path>
              <a:path w="8983980" h="1500504">
                <a:moveTo>
                  <a:pt x="1481137" y="6350"/>
                </a:moveTo>
                <a:lnTo>
                  <a:pt x="1423987" y="6350"/>
                </a:lnTo>
                <a:lnTo>
                  <a:pt x="1423987" y="0"/>
                </a:lnTo>
                <a:lnTo>
                  <a:pt x="1481137" y="0"/>
                </a:lnTo>
                <a:lnTo>
                  <a:pt x="1481137" y="6350"/>
                </a:lnTo>
                <a:close/>
              </a:path>
              <a:path w="8983980" h="1500504">
                <a:moveTo>
                  <a:pt x="1481137" y="19050"/>
                </a:moveTo>
                <a:lnTo>
                  <a:pt x="1423987" y="19050"/>
                </a:lnTo>
                <a:lnTo>
                  <a:pt x="1423987" y="12700"/>
                </a:lnTo>
                <a:lnTo>
                  <a:pt x="1481137" y="12700"/>
                </a:lnTo>
                <a:lnTo>
                  <a:pt x="1481137" y="19050"/>
                </a:lnTo>
                <a:close/>
              </a:path>
              <a:path w="8983980" h="1500504">
                <a:moveTo>
                  <a:pt x="1557337" y="6350"/>
                </a:moveTo>
                <a:lnTo>
                  <a:pt x="1500187" y="6350"/>
                </a:lnTo>
                <a:lnTo>
                  <a:pt x="1500187" y="0"/>
                </a:lnTo>
                <a:lnTo>
                  <a:pt x="1557337" y="0"/>
                </a:lnTo>
                <a:lnTo>
                  <a:pt x="1557337" y="6350"/>
                </a:lnTo>
                <a:close/>
              </a:path>
              <a:path w="8983980" h="1500504">
                <a:moveTo>
                  <a:pt x="1557337" y="19050"/>
                </a:moveTo>
                <a:lnTo>
                  <a:pt x="1500187" y="19050"/>
                </a:lnTo>
                <a:lnTo>
                  <a:pt x="1500187" y="12700"/>
                </a:lnTo>
                <a:lnTo>
                  <a:pt x="1557337" y="12700"/>
                </a:lnTo>
                <a:lnTo>
                  <a:pt x="1557337" y="19050"/>
                </a:lnTo>
                <a:close/>
              </a:path>
              <a:path w="8983980" h="1500504">
                <a:moveTo>
                  <a:pt x="1633537" y="6350"/>
                </a:moveTo>
                <a:lnTo>
                  <a:pt x="1576387" y="6350"/>
                </a:lnTo>
                <a:lnTo>
                  <a:pt x="1576387" y="0"/>
                </a:lnTo>
                <a:lnTo>
                  <a:pt x="1633537" y="0"/>
                </a:lnTo>
                <a:lnTo>
                  <a:pt x="1633537" y="6350"/>
                </a:lnTo>
                <a:close/>
              </a:path>
              <a:path w="8983980" h="1500504">
                <a:moveTo>
                  <a:pt x="1633537" y="19050"/>
                </a:moveTo>
                <a:lnTo>
                  <a:pt x="1576387" y="19050"/>
                </a:lnTo>
                <a:lnTo>
                  <a:pt x="1576387" y="12700"/>
                </a:lnTo>
                <a:lnTo>
                  <a:pt x="1633537" y="12700"/>
                </a:lnTo>
                <a:lnTo>
                  <a:pt x="1633537" y="19050"/>
                </a:lnTo>
                <a:close/>
              </a:path>
              <a:path w="8983980" h="1500504">
                <a:moveTo>
                  <a:pt x="1709737" y="6350"/>
                </a:moveTo>
                <a:lnTo>
                  <a:pt x="1652587" y="6350"/>
                </a:lnTo>
                <a:lnTo>
                  <a:pt x="1652587" y="0"/>
                </a:lnTo>
                <a:lnTo>
                  <a:pt x="1709737" y="0"/>
                </a:lnTo>
                <a:lnTo>
                  <a:pt x="1709737" y="6350"/>
                </a:lnTo>
                <a:close/>
              </a:path>
              <a:path w="8983980" h="1500504">
                <a:moveTo>
                  <a:pt x="1709737" y="19050"/>
                </a:moveTo>
                <a:lnTo>
                  <a:pt x="1652587" y="19050"/>
                </a:lnTo>
                <a:lnTo>
                  <a:pt x="1652587" y="12700"/>
                </a:lnTo>
                <a:lnTo>
                  <a:pt x="1709737" y="12700"/>
                </a:lnTo>
                <a:lnTo>
                  <a:pt x="1709737" y="19050"/>
                </a:lnTo>
                <a:close/>
              </a:path>
              <a:path w="8983980" h="1500504">
                <a:moveTo>
                  <a:pt x="1785937" y="6350"/>
                </a:moveTo>
                <a:lnTo>
                  <a:pt x="1728787" y="6350"/>
                </a:lnTo>
                <a:lnTo>
                  <a:pt x="1728787" y="0"/>
                </a:lnTo>
                <a:lnTo>
                  <a:pt x="1785937" y="0"/>
                </a:lnTo>
                <a:lnTo>
                  <a:pt x="1785937" y="6350"/>
                </a:lnTo>
                <a:close/>
              </a:path>
              <a:path w="8983980" h="1500504">
                <a:moveTo>
                  <a:pt x="1785937" y="19050"/>
                </a:moveTo>
                <a:lnTo>
                  <a:pt x="1728787" y="19050"/>
                </a:lnTo>
                <a:lnTo>
                  <a:pt x="1728787" y="12700"/>
                </a:lnTo>
                <a:lnTo>
                  <a:pt x="1785937" y="12700"/>
                </a:lnTo>
                <a:lnTo>
                  <a:pt x="1785937" y="19050"/>
                </a:lnTo>
                <a:close/>
              </a:path>
              <a:path w="8983980" h="1500504">
                <a:moveTo>
                  <a:pt x="1862137" y="6350"/>
                </a:moveTo>
                <a:lnTo>
                  <a:pt x="1804987" y="6350"/>
                </a:lnTo>
                <a:lnTo>
                  <a:pt x="1804987" y="0"/>
                </a:lnTo>
                <a:lnTo>
                  <a:pt x="1862137" y="0"/>
                </a:lnTo>
                <a:lnTo>
                  <a:pt x="1862137" y="6350"/>
                </a:lnTo>
                <a:close/>
              </a:path>
              <a:path w="8983980" h="1500504">
                <a:moveTo>
                  <a:pt x="1862137" y="19050"/>
                </a:moveTo>
                <a:lnTo>
                  <a:pt x="1804987" y="19050"/>
                </a:lnTo>
                <a:lnTo>
                  <a:pt x="1804987" y="12700"/>
                </a:lnTo>
                <a:lnTo>
                  <a:pt x="1862137" y="12700"/>
                </a:lnTo>
                <a:lnTo>
                  <a:pt x="1862137" y="19050"/>
                </a:lnTo>
                <a:close/>
              </a:path>
              <a:path w="8983980" h="1500504">
                <a:moveTo>
                  <a:pt x="1938337" y="6350"/>
                </a:moveTo>
                <a:lnTo>
                  <a:pt x="1881187" y="6350"/>
                </a:lnTo>
                <a:lnTo>
                  <a:pt x="1881187" y="0"/>
                </a:lnTo>
                <a:lnTo>
                  <a:pt x="1938337" y="0"/>
                </a:lnTo>
                <a:lnTo>
                  <a:pt x="1938337" y="6350"/>
                </a:lnTo>
                <a:close/>
              </a:path>
              <a:path w="8983980" h="1500504">
                <a:moveTo>
                  <a:pt x="1938337" y="19050"/>
                </a:moveTo>
                <a:lnTo>
                  <a:pt x="1881187" y="19050"/>
                </a:lnTo>
                <a:lnTo>
                  <a:pt x="1881187" y="12700"/>
                </a:lnTo>
                <a:lnTo>
                  <a:pt x="1938337" y="12700"/>
                </a:lnTo>
                <a:lnTo>
                  <a:pt x="1938337" y="19050"/>
                </a:lnTo>
                <a:close/>
              </a:path>
              <a:path w="8983980" h="1500504">
                <a:moveTo>
                  <a:pt x="2014537" y="6350"/>
                </a:moveTo>
                <a:lnTo>
                  <a:pt x="1957387" y="6350"/>
                </a:lnTo>
                <a:lnTo>
                  <a:pt x="1957387" y="0"/>
                </a:lnTo>
                <a:lnTo>
                  <a:pt x="2014537" y="0"/>
                </a:lnTo>
                <a:lnTo>
                  <a:pt x="2014537" y="6350"/>
                </a:lnTo>
                <a:close/>
              </a:path>
              <a:path w="8983980" h="1500504">
                <a:moveTo>
                  <a:pt x="2014537" y="19050"/>
                </a:moveTo>
                <a:lnTo>
                  <a:pt x="1957387" y="19050"/>
                </a:lnTo>
                <a:lnTo>
                  <a:pt x="1957387" y="12700"/>
                </a:lnTo>
                <a:lnTo>
                  <a:pt x="2014537" y="12700"/>
                </a:lnTo>
                <a:lnTo>
                  <a:pt x="2014537" y="19050"/>
                </a:lnTo>
                <a:close/>
              </a:path>
              <a:path w="8983980" h="1500504">
                <a:moveTo>
                  <a:pt x="2090737" y="6350"/>
                </a:moveTo>
                <a:lnTo>
                  <a:pt x="2033587" y="6350"/>
                </a:lnTo>
                <a:lnTo>
                  <a:pt x="2033587" y="0"/>
                </a:lnTo>
                <a:lnTo>
                  <a:pt x="2090737" y="0"/>
                </a:lnTo>
                <a:lnTo>
                  <a:pt x="2090737" y="6350"/>
                </a:lnTo>
                <a:close/>
              </a:path>
              <a:path w="8983980" h="1500504">
                <a:moveTo>
                  <a:pt x="2090737" y="19050"/>
                </a:moveTo>
                <a:lnTo>
                  <a:pt x="2033587" y="19050"/>
                </a:lnTo>
                <a:lnTo>
                  <a:pt x="2033587" y="12700"/>
                </a:lnTo>
                <a:lnTo>
                  <a:pt x="2090737" y="12700"/>
                </a:lnTo>
                <a:lnTo>
                  <a:pt x="2090737" y="19050"/>
                </a:lnTo>
                <a:close/>
              </a:path>
              <a:path w="8983980" h="1500504">
                <a:moveTo>
                  <a:pt x="2166937" y="6350"/>
                </a:moveTo>
                <a:lnTo>
                  <a:pt x="2109787" y="6350"/>
                </a:lnTo>
                <a:lnTo>
                  <a:pt x="2109787" y="0"/>
                </a:lnTo>
                <a:lnTo>
                  <a:pt x="2166937" y="0"/>
                </a:lnTo>
                <a:lnTo>
                  <a:pt x="2166937" y="6350"/>
                </a:lnTo>
                <a:close/>
              </a:path>
              <a:path w="8983980" h="1500504">
                <a:moveTo>
                  <a:pt x="2166937" y="19050"/>
                </a:moveTo>
                <a:lnTo>
                  <a:pt x="2109787" y="19050"/>
                </a:lnTo>
                <a:lnTo>
                  <a:pt x="2109787" y="12700"/>
                </a:lnTo>
                <a:lnTo>
                  <a:pt x="2166937" y="12700"/>
                </a:lnTo>
                <a:lnTo>
                  <a:pt x="2166937" y="19050"/>
                </a:lnTo>
                <a:close/>
              </a:path>
              <a:path w="8983980" h="1500504">
                <a:moveTo>
                  <a:pt x="2243137" y="6350"/>
                </a:moveTo>
                <a:lnTo>
                  <a:pt x="2185987" y="6350"/>
                </a:lnTo>
                <a:lnTo>
                  <a:pt x="2185987" y="0"/>
                </a:lnTo>
                <a:lnTo>
                  <a:pt x="2243137" y="0"/>
                </a:lnTo>
                <a:lnTo>
                  <a:pt x="2243137" y="6350"/>
                </a:lnTo>
                <a:close/>
              </a:path>
              <a:path w="8983980" h="1500504">
                <a:moveTo>
                  <a:pt x="2243137" y="19050"/>
                </a:moveTo>
                <a:lnTo>
                  <a:pt x="2185987" y="19050"/>
                </a:lnTo>
                <a:lnTo>
                  <a:pt x="2185987" y="12700"/>
                </a:lnTo>
                <a:lnTo>
                  <a:pt x="2243137" y="12700"/>
                </a:lnTo>
                <a:lnTo>
                  <a:pt x="2243137" y="19050"/>
                </a:lnTo>
                <a:close/>
              </a:path>
              <a:path w="8983980" h="1500504">
                <a:moveTo>
                  <a:pt x="2319337" y="6350"/>
                </a:moveTo>
                <a:lnTo>
                  <a:pt x="2262187" y="6350"/>
                </a:lnTo>
                <a:lnTo>
                  <a:pt x="2262187" y="0"/>
                </a:lnTo>
                <a:lnTo>
                  <a:pt x="2319337" y="0"/>
                </a:lnTo>
                <a:lnTo>
                  <a:pt x="2319337" y="6350"/>
                </a:lnTo>
                <a:close/>
              </a:path>
              <a:path w="8983980" h="1500504">
                <a:moveTo>
                  <a:pt x="2319337" y="19050"/>
                </a:moveTo>
                <a:lnTo>
                  <a:pt x="2262187" y="19050"/>
                </a:lnTo>
                <a:lnTo>
                  <a:pt x="2262187" y="12700"/>
                </a:lnTo>
                <a:lnTo>
                  <a:pt x="2319337" y="12700"/>
                </a:lnTo>
                <a:lnTo>
                  <a:pt x="2319337" y="19050"/>
                </a:lnTo>
                <a:close/>
              </a:path>
              <a:path w="8983980" h="1500504">
                <a:moveTo>
                  <a:pt x="2395537" y="6350"/>
                </a:moveTo>
                <a:lnTo>
                  <a:pt x="2338387" y="6350"/>
                </a:lnTo>
                <a:lnTo>
                  <a:pt x="2338387" y="0"/>
                </a:lnTo>
                <a:lnTo>
                  <a:pt x="2395537" y="0"/>
                </a:lnTo>
                <a:lnTo>
                  <a:pt x="2395537" y="6350"/>
                </a:lnTo>
                <a:close/>
              </a:path>
              <a:path w="8983980" h="1500504">
                <a:moveTo>
                  <a:pt x="2395537" y="19050"/>
                </a:moveTo>
                <a:lnTo>
                  <a:pt x="2338387" y="19050"/>
                </a:lnTo>
                <a:lnTo>
                  <a:pt x="2338387" y="12700"/>
                </a:lnTo>
                <a:lnTo>
                  <a:pt x="2395537" y="12700"/>
                </a:lnTo>
                <a:lnTo>
                  <a:pt x="2395537" y="19050"/>
                </a:lnTo>
                <a:close/>
              </a:path>
              <a:path w="8983980" h="1500504">
                <a:moveTo>
                  <a:pt x="2471737" y="6350"/>
                </a:moveTo>
                <a:lnTo>
                  <a:pt x="2414587" y="6350"/>
                </a:lnTo>
                <a:lnTo>
                  <a:pt x="2414587" y="0"/>
                </a:lnTo>
                <a:lnTo>
                  <a:pt x="2471737" y="0"/>
                </a:lnTo>
                <a:lnTo>
                  <a:pt x="2471737" y="6350"/>
                </a:lnTo>
                <a:close/>
              </a:path>
              <a:path w="8983980" h="1500504">
                <a:moveTo>
                  <a:pt x="2471737" y="19050"/>
                </a:moveTo>
                <a:lnTo>
                  <a:pt x="2414587" y="19050"/>
                </a:lnTo>
                <a:lnTo>
                  <a:pt x="2414587" y="12700"/>
                </a:lnTo>
                <a:lnTo>
                  <a:pt x="2471737" y="12700"/>
                </a:lnTo>
                <a:lnTo>
                  <a:pt x="2471737" y="19050"/>
                </a:lnTo>
                <a:close/>
              </a:path>
              <a:path w="8983980" h="1500504">
                <a:moveTo>
                  <a:pt x="2547937" y="6350"/>
                </a:moveTo>
                <a:lnTo>
                  <a:pt x="2490787" y="6350"/>
                </a:lnTo>
                <a:lnTo>
                  <a:pt x="2490787" y="0"/>
                </a:lnTo>
                <a:lnTo>
                  <a:pt x="2547937" y="0"/>
                </a:lnTo>
                <a:lnTo>
                  <a:pt x="2547937" y="6350"/>
                </a:lnTo>
                <a:close/>
              </a:path>
              <a:path w="8983980" h="1500504">
                <a:moveTo>
                  <a:pt x="2547937" y="19050"/>
                </a:moveTo>
                <a:lnTo>
                  <a:pt x="2490787" y="19050"/>
                </a:lnTo>
                <a:lnTo>
                  <a:pt x="2490787" y="12700"/>
                </a:lnTo>
                <a:lnTo>
                  <a:pt x="2547937" y="12700"/>
                </a:lnTo>
                <a:lnTo>
                  <a:pt x="2547937" y="19050"/>
                </a:lnTo>
                <a:close/>
              </a:path>
              <a:path w="8983980" h="1500504">
                <a:moveTo>
                  <a:pt x="2624137" y="6350"/>
                </a:moveTo>
                <a:lnTo>
                  <a:pt x="2566987" y="6350"/>
                </a:lnTo>
                <a:lnTo>
                  <a:pt x="2566987" y="0"/>
                </a:lnTo>
                <a:lnTo>
                  <a:pt x="2624137" y="0"/>
                </a:lnTo>
                <a:lnTo>
                  <a:pt x="2624137" y="6350"/>
                </a:lnTo>
                <a:close/>
              </a:path>
              <a:path w="8983980" h="1500504">
                <a:moveTo>
                  <a:pt x="2624137" y="19050"/>
                </a:moveTo>
                <a:lnTo>
                  <a:pt x="2566987" y="19050"/>
                </a:lnTo>
                <a:lnTo>
                  <a:pt x="2566987" y="12700"/>
                </a:lnTo>
                <a:lnTo>
                  <a:pt x="2624137" y="12700"/>
                </a:lnTo>
                <a:lnTo>
                  <a:pt x="2624137" y="19050"/>
                </a:lnTo>
                <a:close/>
              </a:path>
              <a:path w="8983980" h="1500504">
                <a:moveTo>
                  <a:pt x="2700337" y="6350"/>
                </a:moveTo>
                <a:lnTo>
                  <a:pt x="2643187" y="6350"/>
                </a:lnTo>
                <a:lnTo>
                  <a:pt x="2643187" y="0"/>
                </a:lnTo>
                <a:lnTo>
                  <a:pt x="2700337" y="0"/>
                </a:lnTo>
                <a:lnTo>
                  <a:pt x="2700337" y="6350"/>
                </a:lnTo>
                <a:close/>
              </a:path>
              <a:path w="8983980" h="1500504">
                <a:moveTo>
                  <a:pt x="2700337" y="19050"/>
                </a:moveTo>
                <a:lnTo>
                  <a:pt x="2643187" y="19050"/>
                </a:lnTo>
                <a:lnTo>
                  <a:pt x="2643187" y="12700"/>
                </a:lnTo>
                <a:lnTo>
                  <a:pt x="2700337" y="12700"/>
                </a:lnTo>
                <a:lnTo>
                  <a:pt x="2700337" y="19050"/>
                </a:lnTo>
                <a:close/>
              </a:path>
              <a:path w="8983980" h="1500504">
                <a:moveTo>
                  <a:pt x="2776537" y="6350"/>
                </a:moveTo>
                <a:lnTo>
                  <a:pt x="2719387" y="6350"/>
                </a:lnTo>
                <a:lnTo>
                  <a:pt x="2719387" y="0"/>
                </a:lnTo>
                <a:lnTo>
                  <a:pt x="2776537" y="0"/>
                </a:lnTo>
                <a:lnTo>
                  <a:pt x="2776537" y="6350"/>
                </a:lnTo>
                <a:close/>
              </a:path>
              <a:path w="8983980" h="1500504">
                <a:moveTo>
                  <a:pt x="2776537" y="19050"/>
                </a:moveTo>
                <a:lnTo>
                  <a:pt x="2719387" y="19050"/>
                </a:lnTo>
                <a:lnTo>
                  <a:pt x="2719387" y="12700"/>
                </a:lnTo>
                <a:lnTo>
                  <a:pt x="2776537" y="12700"/>
                </a:lnTo>
                <a:lnTo>
                  <a:pt x="2776537" y="19050"/>
                </a:lnTo>
                <a:close/>
              </a:path>
              <a:path w="8983980" h="1500504">
                <a:moveTo>
                  <a:pt x="2852737" y="6350"/>
                </a:moveTo>
                <a:lnTo>
                  <a:pt x="2795587" y="6350"/>
                </a:lnTo>
                <a:lnTo>
                  <a:pt x="2795587" y="0"/>
                </a:lnTo>
                <a:lnTo>
                  <a:pt x="2852737" y="0"/>
                </a:lnTo>
                <a:lnTo>
                  <a:pt x="2852737" y="6350"/>
                </a:lnTo>
                <a:close/>
              </a:path>
              <a:path w="8983980" h="1500504">
                <a:moveTo>
                  <a:pt x="2852737" y="19050"/>
                </a:moveTo>
                <a:lnTo>
                  <a:pt x="2795587" y="19050"/>
                </a:lnTo>
                <a:lnTo>
                  <a:pt x="2795587" y="12700"/>
                </a:lnTo>
                <a:lnTo>
                  <a:pt x="2852737" y="12700"/>
                </a:lnTo>
                <a:lnTo>
                  <a:pt x="2852737" y="19050"/>
                </a:lnTo>
                <a:close/>
              </a:path>
              <a:path w="8983980" h="1500504">
                <a:moveTo>
                  <a:pt x="2928937" y="6350"/>
                </a:moveTo>
                <a:lnTo>
                  <a:pt x="2871787" y="6350"/>
                </a:lnTo>
                <a:lnTo>
                  <a:pt x="2871787" y="0"/>
                </a:lnTo>
                <a:lnTo>
                  <a:pt x="2928937" y="0"/>
                </a:lnTo>
                <a:lnTo>
                  <a:pt x="2928937" y="6350"/>
                </a:lnTo>
                <a:close/>
              </a:path>
              <a:path w="8983980" h="1500504">
                <a:moveTo>
                  <a:pt x="2928937" y="19050"/>
                </a:moveTo>
                <a:lnTo>
                  <a:pt x="2871787" y="19050"/>
                </a:lnTo>
                <a:lnTo>
                  <a:pt x="2871787" y="12700"/>
                </a:lnTo>
                <a:lnTo>
                  <a:pt x="2928937" y="12700"/>
                </a:lnTo>
                <a:lnTo>
                  <a:pt x="2928937" y="19050"/>
                </a:lnTo>
                <a:close/>
              </a:path>
              <a:path w="8983980" h="1500504">
                <a:moveTo>
                  <a:pt x="3005137" y="6350"/>
                </a:moveTo>
                <a:lnTo>
                  <a:pt x="2947987" y="6350"/>
                </a:lnTo>
                <a:lnTo>
                  <a:pt x="2947987" y="0"/>
                </a:lnTo>
                <a:lnTo>
                  <a:pt x="3005137" y="0"/>
                </a:lnTo>
                <a:lnTo>
                  <a:pt x="3005137" y="6350"/>
                </a:lnTo>
                <a:close/>
              </a:path>
              <a:path w="8983980" h="1500504">
                <a:moveTo>
                  <a:pt x="3005137" y="19050"/>
                </a:moveTo>
                <a:lnTo>
                  <a:pt x="2947987" y="19050"/>
                </a:lnTo>
                <a:lnTo>
                  <a:pt x="2947987" y="12700"/>
                </a:lnTo>
                <a:lnTo>
                  <a:pt x="3005137" y="12700"/>
                </a:lnTo>
                <a:lnTo>
                  <a:pt x="3005137" y="19050"/>
                </a:lnTo>
                <a:close/>
              </a:path>
              <a:path w="8983980" h="1500504">
                <a:moveTo>
                  <a:pt x="3081337" y="6350"/>
                </a:moveTo>
                <a:lnTo>
                  <a:pt x="3024187" y="6350"/>
                </a:lnTo>
                <a:lnTo>
                  <a:pt x="3024187" y="0"/>
                </a:lnTo>
                <a:lnTo>
                  <a:pt x="3081337" y="0"/>
                </a:lnTo>
                <a:lnTo>
                  <a:pt x="3081337" y="6350"/>
                </a:lnTo>
                <a:close/>
              </a:path>
              <a:path w="8983980" h="1500504">
                <a:moveTo>
                  <a:pt x="3081337" y="19050"/>
                </a:moveTo>
                <a:lnTo>
                  <a:pt x="3024187" y="19050"/>
                </a:lnTo>
                <a:lnTo>
                  <a:pt x="3024187" y="12700"/>
                </a:lnTo>
                <a:lnTo>
                  <a:pt x="3081337" y="12700"/>
                </a:lnTo>
                <a:lnTo>
                  <a:pt x="3081337" y="19050"/>
                </a:lnTo>
                <a:close/>
              </a:path>
              <a:path w="8983980" h="1500504">
                <a:moveTo>
                  <a:pt x="3157537" y="6350"/>
                </a:moveTo>
                <a:lnTo>
                  <a:pt x="3100387" y="6350"/>
                </a:lnTo>
                <a:lnTo>
                  <a:pt x="3100387" y="0"/>
                </a:lnTo>
                <a:lnTo>
                  <a:pt x="3157537" y="0"/>
                </a:lnTo>
                <a:lnTo>
                  <a:pt x="3157537" y="6350"/>
                </a:lnTo>
                <a:close/>
              </a:path>
              <a:path w="8983980" h="1500504">
                <a:moveTo>
                  <a:pt x="3157537" y="19050"/>
                </a:moveTo>
                <a:lnTo>
                  <a:pt x="3100387" y="19050"/>
                </a:lnTo>
                <a:lnTo>
                  <a:pt x="3100387" y="12700"/>
                </a:lnTo>
                <a:lnTo>
                  <a:pt x="3157537" y="12700"/>
                </a:lnTo>
                <a:lnTo>
                  <a:pt x="3157537" y="19050"/>
                </a:lnTo>
                <a:close/>
              </a:path>
              <a:path w="8983980" h="1500504">
                <a:moveTo>
                  <a:pt x="3233737" y="6350"/>
                </a:moveTo>
                <a:lnTo>
                  <a:pt x="3176587" y="6350"/>
                </a:lnTo>
                <a:lnTo>
                  <a:pt x="3176587" y="0"/>
                </a:lnTo>
                <a:lnTo>
                  <a:pt x="3233737" y="0"/>
                </a:lnTo>
                <a:lnTo>
                  <a:pt x="3233737" y="6350"/>
                </a:lnTo>
                <a:close/>
              </a:path>
              <a:path w="8983980" h="1500504">
                <a:moveTo>
                  <a:pt x="3233737" y="19050"/>
                </a:moveTo>
                <a:lnTo>
                  <a:pt x="3176587" y="19050"/>
                </a:lnTo>
                <a:lnTo>
                  <a:pt x="3176587" y="12700"/>
                </a:lnTo>
                <a:lnTo>
                  <a:pt x="3233737" y="12700"/>
                </a:lnTo>
                <a:lnTo>
                  <a:pt x="3233737" y="19050"/>
                </a:lnTo>
                <a:close/>
              </a:path>
              <a:path w="8983980" h="1500504">
                <a:moveTo>
                  <a:pt x="3309937" y="6350"/>
                </a:moveTo>
                <a:lnTo>
                  <a:pt x="3252787" y="6350"/>
                </a:lnTo>
                <a:lnTo>
                  <a:pt x="3252787" y="0"/>
                </a:lnTo>
                <a:lnTo>
                  <a:pt x="3309937" y="0"/>
                </a:lnTo>
                <a:lnTo>
                  <a:pt x="3309937" y="6350"/>
                </a:lnTo>
                <a:close/>
              </a:path>
              <a:path w="8983980" h="1500504">
                <a:moveTo>
                  <a:pt x="3309937" y="19050"/>
                </a:moveTo>
                <a:lnTo>
                  <a:pt x="3252787" y="19050"/>
                </a:lnTo>
                <a:lnTo>
                  <a:pt x="3252787" y="12700"/>
                </a:lnTo>
                <a:lnTo>
                  <a:pt x="3309937" y="12700"/>
                </a:lnTo>
                <a:lnTo>
                  <a:pt x="3309937" y="19050"/>
                </a:lnTo>
                <a:close/>
              </a:path>
              <a:path w="8983980" h="1500504">
                <a:moveTo>
                  <a:pt x="3386137" y="6350"/>
                </a:moveTo>
                <a:lnTo>
                  <a:pt x="3328987" y="6350"/>
                </a:lnTo>
                <a:lnTo>
                  <a:pt x="3328987" y="0"/>
                </a:lnTo>
                <a:lnTo>
                  <a:pt x="3386137" y="0"/>
                </a:lnTo>
                <a:lnTo>
                  <a:pt x="3386137" y="6350"/>
                </a:lnTo>
                <a:close/>
              </a:path>
              <a:path w="8983980" h="1500504">
                <a:moveTo>
                  <a:pt x="3386137" y="19050"/>
                </a:moveTo>
                <a:lnTo>
                  <a:pt x="3328987" y="19050"/>
                </a:lnTo>
                <a:lnTo>
                  <a:pt x="3328987" y="12700"/>
                </a:lnTo>
                <a:lnTo>
                  <a:pt x="3386137" y="12700"/>
                </a:lnTo>
                <a:lnTo>
                  <a:pt x="3386137" y="19050"/>
                </a:lnTo>
                <a:close/>
              </a:path>
              <a:path w="8983980" h="1500504">
                <a:moveTo>
                  <a:pt x="3462337" y="6350"/>
                </a:moveTo>
                <a:lnTo>
                  <a:pt x="3405187" y="6350"/>
                </a:lnTo>
                <a:lnTo>
                  <a:pt x="3405187" y="0"/>
                </a:lnTo>
                <a:lnTo>
                  <a:pt x="3462337" y="0"/>
                </a:lnTo>
                <a:lnTo>
                  <a:pt x="3462337" y="6350"/>
                </a:lnTo>
                <a:close/>
              </a:path>
              <a:path w="8983980" h="1500504">
                <a:moveTo>
                  <a:pt x="3462337" y="19050"/>
                </a:moveTo>
                <a:lnTo>
                  <a:pt x="3405187" y="19050"/>
                </a:lnTo>
                <a:lnTo>
                  <a:pt x="3405187" y="12700"/>
                </a:lnTo>
                <a:lnTo>
                  <a:pt x="3462337" y="12700"/>
                </a:lnTo>
                <a:lnTo>
                  <a:pt x="3462337" y="19050"/>
                </a:lnTo>
                <a:close/>
              </a:path>
              <a:path w="8983980" h="1500504">
                <a:moveTo>
                  <a:pt x="3538537" y="6350"/>
                </a:moveTo>
                <a:lnTo>
                  <a:pt x="3481387" y="6350"/>
                </a:lnTo>
                <a:lnTo>
                  <a:pt x="3481387" y="0"/>
                </a:lnTo>
                <a:lnTo>
                  <a:pt x="3538537" y="0"/>
                </a:lnTo>
                <a:lnTo>
                  <a:pt x="3538537" y="6350"/>
                </a:lnTo>
                <a:close/>
              </a:path>
              <a:path w="8983980" h="1500504">
                <a:moveTo>
                  <a:pt x="3538537" y="19050"/>
                </a:moveTo>
                <a:lnTo>
                  <a:pt x="3481387" y="19050"/>
                </a:lnTo>
                <a:lnTo>
                  <a:pt x="3481387" y="12700"/>
                </a:lnTo>
                <a:lnTo>
                  <a:pt x="3538537" y="12700"/>
                </a:lnTo>
                <a:lnTo>
                  <a:pt x="3538537" y="19050"/>
                </a:lnTo>
                <a:close/>
              </a:path>
              <a:path w="8983980" h="1500504">
                <a:moveTo>
                  <a:pt x="3614737" y="6350"/>
                </a:moveTo>
                <a:lnTo>
                  <a:pt x="3557587" y="6350"/>
                </a:lnTo>
                <a:lnTo>
                  <a:pt x="3557587" y="0"/>
                </a:lnTo>
                <a:lnTo>
                  <a:pt x="3614737" y="0"/>
                </a:lnTo>
                <a:lnTo>
                  <a:pt x="3614737" y="6350"/>
                </a:lnTo>
                <a:close/>
              </a:path>
              <a:path w="8983980" h="1500504">
                <a:moveTo>
                  <a:pt x="3614737" y="19050"/>
                </a:moveTo>
                <a:lnTo>
                  <a:pt x="3557587" y="19050"/>
                </a:lnTo>
                <a:lnTo>
                  <a:pt x="3557587" y="12700"/>
                </a:lnTo>
                <a:lnTo>
                  <a:pt x="3614737" y="12700"/>
                </a:lnTo>
                <a:lnTo>
                  <a:pt x="3614737" y="19050"/>
                </a:lnTo>
                <a:close/>
              </a:path>
              <a:path w="8983980" h="1500504">
                <a:moveTo>
                  <a:pt x="3690937" y="6350"/>
                </a:moveTo>
                <a:lnTo>
                  <a:pt x="3633787" y="6350"/>
                </a:lnTo>
                <a:lnTo>
                  <a:pt x="3633787" y="0"/>
                </a:lnTo>
                <a:lnTo>
                  <a:pt x="3690937" y="0"/>
                </a:lnTo>
                <a:lnTo>
                  <a:pt x="3690937" y="6350"/>
                </a:lnTo>
                <a:close/>
              </a:path>
              <a:path w="8983980" h="1500504">
                <a:moveTo>
                  <a:pt x="3690937" y="19050"/>
                </a:moveTo>
                <a:lnTo>
                  <a:pt x="3633787" y="19050"/>
                </a:lnTo>
                <a:lnTo>
                  <a:pt x="3633787" y="12700"/>
                </a:lnTo>
                <a:lnTo>
                  <a:pt x="3690937" y="12700"/>
                </a:lnTo>
                <a:lnTo>
                  <a:pt x="3690937" y="19050"/>
                </a:lnTo>
                <a:close/>
              </a:path>
              <a:path w="8983980" h="1500504">
                <a:moveTo>
                  <a:pt x="3767137" y="6350"/>
                </a:moveTo>
                <a:lnTo>
                  <a:pt x="3709987" y="6350"/>
                </a:lnTo>
                <a:lnTo>
                  <a:pt x="3709987" y="0"/>
                </a:lnTo>
                <a:lnTo>
                  <a:pt x="3767137" y="0"/>
                </a:lnTo>
                <a:lnTo>
                  <a:pt x="3767137" y="6350"/>
                </a:lnTo>
                <a:close/>
              </a:path>
              <a:path w="8983980" h="1500504">
                <a:moveTo>
                  <a:pt x="3767137" y="19050"/>
                </a:moveTo>
                <a:lnTo>
                  <a:pt x="3709987" y="19050"/>
                </a:lnTo>
                <a:lnTo>
                  <a:pt x="3709987" y="12700"/>
                </a:lnTo>
                <a:lnTo>
                  <a:pt x="3767137" y="12700"/>
                </a:lnTo>
                <a:lnTo>
                  <a:pt x="3767137" y="19050"/>
                </a:lnTo>
                <a:close/>
              </a:path>
              <a:path w="8983980" h="1500504">
                <a:moveTo>
                  <a:pt x="3843337" y="6350"/>
                </a:moveTo>
                <a:lnTo>
                  <a:pt x="3786187" y="6350"/>
                </a:lnTo>
                <a:lnTo>
                  <a:pt x="3786187" y="0"/>
                </a:lnTo>
                <a:lnTo>
                  <a:pt x="3843337" y="0"/>
                </a:lnTo>
                <a:lnTo>
                  <a:pt x="3843337" y="6350"/>
                </a:lnTo>
                <a:close/>
              </a:path>
              <a:path w="8983980" h="1500504">
                <a:moveTo>
                  <a:pt x="3843337" y="19050"/>
                </a:moveTo>
                <a:lnTo>
                  <a:pt x="3786187" y="19050"/>
                </a:lnTo>
                <a:lnTo>
                  <a:pt x="3786187" y="12700"/>
                </a:lnTo>
                <a:lnTo>
                  <a:pt x="3843337" y="12700"/>
                </a:lnTo>
                <a:lnTo>
                  <a:pt x="3843337" y="19050"/>
                </a:lnTo>
                <a:close/>
              </a:path>
              <a:path w="8983980" h="1500504">
                <a:moveTo>
                  <a:pt x="3919537" y="6350"/>
                </a:moveTo>
                <a:lnTo>
                  <a:pt x="3862387" y="6350"/>
                </a:lnTo>
                <a:lnTo>
                  <a:pt x="3862387" y="0"/>
                </a:lnTo>
                <a:lnTo>
                  <a:pt x="3919537" y="0"/>
                </a:lnTo>
                <a:lnTo>
                  <a:pt x="3919537" y="6350"/>
                </a:lnTo>
                <a:close/>
              </a:path>
              <a:path w="8983980" h="1500504">
                <a:moveTo>
                  <a:pt x="3919537" y="19050"/>
                </a:moveTo>
                <a:lnTo>
                  <a:pt x="3862387" y="19050"/>
                </a:lnTo>
                <a:lnTo>
                  <a:pt x="3862387" y="12700"/>
                </a:lnTo>
                <a:lnTo>
                  <a:pt x="3919537" y="12700"/>
                </a:lnTo>
                <a:lnTo>
                  <a:pt x="3919537" y="19050"/>
                </a:lnTo>
                <a:close/>
              </a:path>
              <a:path w="8983980" h="1500504">
                <a:moveTo>
                  <a:pt x="3995737" y="6350"/>
                </a:moveTo>
                <a:lnTo>
                  <a:pt x="3938587" y="6350"/>
                </a:lnTo>
                <a:lnTo>
                  <a:pt x="3938587" y="0"/>
                </a:lnTo>
                <a:lnTo>
                  <a:pt x="3995737" y="0"/>
                </a:lnTo>
                <a:lnTo>
                  <a:pt x="3995737" y="6350"/>
                </a:lnTo>
                <a:close/>
              </a:path>
              <a:path w="8983980" h="1500504">
                <a:moveTo>
                  <a:pt x="3995737" y="19050"/>
                </a:moveTo>
                <a:lnTo>
                  <a:pt x="3938587" y="19050"/>
                </a:lnTo>
                <a:lnTo>
                  <a:pt x="3938587" y="12700"/>
                </a:lnTo>
                <a:lnTo>
                  <a:pt x="3995737" y="12700"/>
                </a:lnTo>
                <a:lnTo>
                  <a:pt x="3995737" y="19050"/>
                </a:lnTo>
                <a:close/>
              </a:path>
              <a:path w="8983980" h="1500504">
                <a:moveTo>
                  <a:pt x="4071937" y="6350"/>
                </a:moveTo>
                <a:lnTo>
                  <a:pt x="4014787" y="6350"/>
                </a:lnTo>
                <a:lnTo>
                  <a:pt x="4014787" y="0"/>
                </a:lnTo>
                <a:lnTo>
                  <a:pt x="4071937" y="0"/>
                </a:lnTo>
                <a:lnTo>
                  <a:pt x="4071937" y="6350"/>
                </a:lnTo>
                <a:close/>
              </a:path>
              <a:path w="8983980" h="1500504">
                <a:moveTo>
                  <a:pt x="4071937" y="19050"/>
                </a:moveTo>
                <a:lnTo>
                  <a:pt x="4014787" y="19050"/>
                </a:lnTo>
                <a:lnTo>
                  <a:pt x="4014787" y="12700"/>
                </a:lnTo>
                <a:lnTo>
                  <a:pt x="4071937" y="12700"/>
                </a:lnTo>
                <a:lnTo>
                  <a:pt x="4071937" y="19050"/>
                </a:lnTo>
                <a:close/>
              </a:path>
              <a:path w="8983980" h="1500504">
                <a:moveTo>
                  <a:pt x="4148137" y="6350"/>
                </a:moveTo>
                <a:lnTo>
                  <a:pt x="4090987" y="6350"/>
                </a:lnTo>
                <a:lnTo>
                  <a:pt x="4090987" y="0"/>
                </a:lnTo>
                <a:lnTo>
                  <a:pt x="4148137" y="0"/>
                </a:lnTo>
                <a:lnTo>
                  <a:pt x="4148137" y="6350"/>
                </a:lnTo>
                <a:close/>
              </a:path>
              <a:path w="8983980" h="1500504">
                <a:moveTo>
                  <a:pt x="4148137" y="19050"/>
                </a:moveTo>
                <a:lnTo>
                  <a:pt x="4090987" y="19050"/>
                </a:lnTo>
                <a:lnTo>
                  <a:pt x="4090987" y="12700"/>
                </a:lnTo>
                <a:lnTo>
                  <a:pt x="4148137" y="12700"/>
                </a:lnTo>
                <a:lnTo>
                  <a:pt x="4148137" y="19050"/>
                </a:lnTo>
                <a:close/>
              </a:path>
              <a:path w="8983980" h="1500504">
                <a:moveTo>
                  <a:pt x="4224337" y="6350"/>
                </a:moveTo>
                <a:lnTo>
                  <a:pt x="4167187" y="6350"/>
                </a:lnTo>
                <a:lnTo>
                  <a:pt x="4167187" y="0"/>
                </a:lnTo>
                <a:lnTo>
                  <a:pt x="4224337" y="0"/>
                </a:lnTo>
                <a:lnTo>
                  <a:pt x="4224337" y="6350"/>
                </a:lnTo>
                <a:close/>
              </a:path>
              <a:path w="8983980" h="1500504">
                <a:moveTo>
                  <a:pt x="4224337" y="19050"/>
                </a:moveTo>
                <a:lnTo>
                  <a:pt x="4167187" y="19050"/>
                </a:lnTo>
                <a:lnTo>
                  <a:pt x="4167187" y="12700"/>
                </a:lnTo>
                <a:lnTo>
                  <a:pt x="4224337" y="12700"/>
                </a:lnTo>
                <a:lnTo>
                  <a:pt x="4224337" y="19050"/>
                </a:lnTo>
                <a:close/>
              </a:path>
              <a:path w="8983980" h="1500504">
                <a:moveTo>
                  <a:pt x="4300537" y="6350"/>
                </a:moveTo>
                <a:lnTo>
                  <a:pt x="4243387" y="6350"/>
                </a:lnTo>
                <a:lnTo>
                  <a:pt x="4243387" y="0"/>
                </a:lnTo>
                <a:lnTo>
                  <a:pt x="4300537" y="0"/>
                </a:lnTo>
                <a:lnTo>
                  <a:pt x="4300537" y="6350"/>
                </a:lnTo>
                <a:close/>
              </a:path>
              <a:path w="8983980" h="1500504">
                <a:moveTo>
                  <a:pt x="4300537" y="19050"/>
                </a:moveTo>
                <a:lnTo>
                  <a:pt x="4243387" y="19050"/>
                </a:lnTo>
                <a:lnTo>
                  <a:pt x="4243387" y="12700"/>
                </a:lnTo>
                <a:lnTo>
                  <a:pt x="4300537" y="12700"/>
                </a:lnTo>
                <a:lnTo>
                  <a:pt x="4300537" y="19050"/>
                </a:lnTo>
                <a:close/>
              </a:path>
              <a:path w="8983980" h="1500504">
                <a:moveTo>
                  <a:pt x="4376737" y="6350"/>
                </a:moveTo>
                <a:lnTo>
                  <a:pt x="4319587" y="6350"/>
                </a:lnTo>
                <a:lnTo>
                  <a:pt x="4319587" y="0"/>
                </a:lnTo>
                <a:lnTo>
                  <a:pt x="4376737" y="0"/>
                </a:lnTo>
                <a:lnTo>
                  <a:pt x="4376737" y="6350"/>
                </a:lnTo>
                <a:close/>
              </a:path>
              <a:path w="8983980" h="1500504">
                <a:moveTo>
                  <a:pt x="4376737" y="19050"/>
                </a:moveTo>
                <a:lnTo>
                  <a:pt x="4319587" y="19050"/>
                </a:lnTo>
                <a:lnTo>
                  <a:pt x="4319587" y="12700"/>
                </a:lnTo>
                <a:lnTo>
                  <a:pt x="4376737" y="12700"/>
                </a:lnTo>
                <a:lnTo>
                  <a:pt x="4376737" y="19050"/>
                </a:lnTo>
                <a:close/>
              </a:path>
              <a:path w="8983980" h="1500504">
                <a:moveTo>
                  <a:pt x="4452937" y="6350"/>
                </a:moveTo>
                <a:lnTo>
                  <a:pt x="4395787" y="6350"/>
                </a:lnTo>
                <a:lnTo>
                  <a:pt x="4395787" y="0"/>
                </a:lnTo>
                <a:lnTo>
                  <a:pt x="4452937" y="0"/>
                </a:lnTo>
                <a:lnTo>
                  <a:pt x="4452937" y="6350"/>
                </a:lnTo>
                <a:close/>
              </a:path>
              <a:path w="8983980" h="1500504">
                <a:moveTo>
                  <a:pt x="4452937" y="19050"/>
                </a:moveTo>
                <a:lnTo>
                  <a:pt x="4395787" y="19050"/>
                </a:lnTo>
                <a:lnTo>
                  <a:pt x="4395787" y="12700"/>
                </a:lnTo>
                <a:lnTo>
                  <a:pt x="4452937" y="12700"/>
                </a:lnTo>
                <a:lnTo>
                  <a:pt x="4452937" y="19050"/>
                </a:lnTo>
                <a:close/>
              </a:path>
              <a:path w="8983980" h="1500504">
                <a:moveTo>
                  <a:pt x="4529137" y="6350"/>
                </a:moveTo>
                <a:lnTo>
                  <a:pt x="4471987" y="6350"/>
                </a:lnTo>
                <a:lnTo>
                  <a:pt x="4471987" y="0"/>
                </a:lnTo>
                <a:lnTo>
                  <a:pt x="4529137" y="0"/>
                </a:lnTo>
                <a:lnTo>
                  <a:pt x="4529137" y="6350"/>
                </a:lnTo>
                <a:close/>
              </a:path>
              <a:path w="8983980" h="1500504">
                <a:moveTo>
                  <a:pt x="4529137" y="19050"/>
                </a:moveTo>
                <a:lnTo>
                  <a:pt x="4471987" y="19050"/>
                </a:lnTo>
                <a:lnTo>
                  <a:pt x="4471987" y="12700"/>
                </a:lnTo>
                <a:lnTo>
                  <a:pt x="4529137" y="12700"/>
                </a:lnTo>
                <a:lnTo>
                  <a:pt x="4529137" y="19050"/>
                </a:lnTo>
                <a:close/>
              </a:path>
              <a:path w="8983980" h="1500504">
                <a:moveTo>
                  <a:pt x="4605337" y="6350"/>
                </a:moveTo>
                <a:lnTo>
                  <a:pt x="4548187" y="6350"/>
                </a:lnTo>
                <a:lnTo>
                  <a:pt x="4548187" y="0"/>
                </a:lnTo>
                <a:lnTo>
                  <a:pt x="4605337" y="0"/>
                </a:lnTo>
                <a:lnTo>
                  <a:pt x="4605337" y="6350"/>
                </a:lnTo>
                <a:close/>
              </a:path>
              <a:path w="8983980" h="1500504">
                <a:moveTo>
                  <a:pt x="4605337" y="19050"/>
                </a:moveTo>
                <a:lnTo>
                  <a:pt x="4548187" y="19050"/>
                </a:lnTo>
                <a:lnTo>
                  <a:pt x="4548187" y="12700"/>
                </a:lnTo>
                <a:lnTo>
                  <a:pt x="4605337" y="12700"/>
                </a:lnTo>
                <a:lnTo>
                  <a:pt x="4605337" y="19050"/>
                </a:lnTo>
                <a:close/>
              </a:path>
              <a:path w="8983980" h="1500504">
                <a:moveTo>
                  <a:pt x="4681537" y="6350"/>
                </a:moveTo>
                <a:lnTo>
                  <a:pt x="4624387" y="6350"/>
                </a:lnTo>
                <a:lnTo>
                  <a:pt x="4624387" y="0"/>
                </a:lnTo>
                <a:lnTo>
                  <a:pt x="4681537" y="0"/>
                </a:lnTo>
                <a:lnTo>
                  <a:pt x="4681537" y="6350"/>
                </a:lnTo>
                <a:close/>
              </a:path>
              <a:path w="8983980" h="1500504">
                <a:moveTo>
                  <a:pt x="4681537" y="19050"/>
                </a:moveTo>
                <a:lnTo>
                  <a:pt x="4624387" y="19050"/>
                </a:lnTo>
                <a:lnTo>
                  <a:pt x="4624387" y="12700"/>
                </a:lnTo>
                <a:lnTo>
                  <a:pt x="4681537" y="12700"/>
                </a:lnTo>
                <a:lnTo>
                  <a:pt x="4681537" y="19050"/>
                </a:lnTo>
                <a:close/>
              </a:path>
              <a:path w="8983980" h="1500504">
                <a:moveTo>
                  <a:pt x="4757737" y="6350"/>
                </a:moveTo>
                <a:lnTo>
                  <a:pt x="4700587" y="6350"/>
                </a:lnTo>
                <a:lnTo>
                  <a:pt x="4700587" y="0"/>
                </a:lnTo>
                <a:lnTo>
                  <a:pt x="4757737" y="0"/>
                </a:lnTo>
                <a:lnTo>
                  <a:pt x="4757737" y="6350"/>
                </a:lnTo>
                <a:close/>
              </a:path>
              <a:path w="8983980" h="1500504">
                <a:moveTo>
                  <a:pt x="4757737" y="19050"/>
                </a:moveTo>
                <a:lnTo>
                  <a:pt x="4700587" y="19050"/>
                </a:lnTo>
                <a:lnTo>
                  <a:pt x="4700587" y="12700"/>
                </a:lnTo>
                <a:lnTo>
                  <a:pt x="4757737" y="12700"/>
                </a:lnTo>
                <a:lnTo>
                  <a:pt x="4757737" y="19050"/>
                </a:lnTo>
                <a:close/>
              </a:path>
              <a:path w="8983980" h="1500504">
                <a:moveTo>
                  <a:pt x="4833937" y="6350"/>
                </a:moveTo>
                <a:lnTo>
                  <a:pt x="4776787" y="6350"/>
                </a:lnTo>
                <a:lnTo>
                  <a:pt x="4776787" y="0"/>
                </a:lnTo>
                <a:lnTo>
                  <a:pt x="4833937" y="0"/>
                </a:lnTo>
                <a:lnTo>
                  <a:pt x="4833937" y="6350"/>
                </a:lnTo>
                <a:close/>
              </a:path>
              <a:path w="8983980" h="1500504">
                <a:moveTo>
                  <a:pt x="4833937" y="19050"/>
                </a:moveTo>
                <a:lnTo>
                  <a:pt x="4776787" y="19050"/>
                </a:lnTo>
                <a:lnTo>
                  <a:pt x="4776787" y="12700"/>
                </a:lnTo>
                <a:lnTo>
                  <a:pt x="4833937" y="12700"/>
                </a:lnTo>
                <a:lnTo>
                  <a:pt x="4833937" y="19050"/>
                </a:lnTo>
                <a:close/>
              </a:path>
              <a:path w="8983980" h="1500504">
                <a:moveTo>
                  <a:pt x="4910137" y="6350"/>
                </a:moveTo>
                <a:lnTo>
                  <a:pt x="4852987" y="6350"/>
                </a:lnTo>
                <a:lnTo>
                  <a:pt x="4852987" y="0"/>
                </a:lnTo>
                <a:lnTo>
                  <a:pt x="4910137" y="0"/>
                </a:lnTo>
                <a:lnTo>
                  <a:pt x="4910137" y="6350"/>
                </a:lnTo>
                <a:close/>
              </a:path>
              <a:path w="8983980" h="1500504">
                <a:moveTo>
                  <a:pt x="4910137" y="19050"/>
                </a:moveTo>
                <a:lnTo>
                  <a:pt x="4852987" y="19050"/>
                </a:lnTo>
                <a:lnTo>
                  <a:pt x="4852987" y="12700"/>
                </a:lnTo>
                <a:lnTo>
                  <a:pt x="4910137" y="12700"/>
                </a:lnTo>
                <a:lnTo>
                  <a:pt x="4910137" y="19050"/>
                </a:lnTo>
                <a:close/>
              </a:path>
              <a:path w="8983980" h="1500504">
                <a:moveTo>
                  <a:pt x="4986337" y="6350"/>
                </a:moveTo>
                <a:lnTo>
                  <a:pt x="4929187" y="6350"/>
                </a:lnTo>
                <a:lnTo>
                  <a:pt x="4929187" y="0"/>
                </a:lnTo>
                <a:lnTo>
                  <a:pt x="4986337" y="0"/>
                </a:lnTo>
                <a:lnTo>
                  <a:pt x="4986337" y="6350"/>
                </a:lnTo>
                <a:close/>
              </a:path>
              <a:path w="8983980" h="1500504">
                <a:moveTo>
                  <a:pt x="4986337" y="19050"/>
                </a:moveTo>
                <a:lnTo>
                  <a:pt x="4929187" y="19050"/>
                </a:lnTo>
                <a:lnTo>
                  <a:pt x="4929187" y="12700"/>
                </a:lnTo>
                <a:lnTo>
                  <a:pt x="4986337" y="12700"/>
                </a:lnTo>
                <a:lnTo>
                  <a:pt x="4986337" y="19050"/>
                </a:lnTo>
                <a:close/>
              </a:path>
              <a:path w="8983980" h="1500504">
                <a:moveTo>
                  <a:pt x="5062537" y="6350"/>
                </a:moveTo>
                <a:lnTo>
                  <a:pt x="5005387" y="6350"/>
                </a:lnTo>
                <a:lnTo>
                  <a:pt x="5005387" y="0"/>
                </a:lnTo>
                <a:lnTo>
                  <a:pt x="5062537" y="0"/>
                </a:lnTo>
                <a:lnTo>
                  <a:pt x="5062537" y="6350"/>
                </a:lnTo>
                <a:close/>
              </a:path>
              <a:path w="8983980" h="1500504">
                <a:moveTo>
                  <a:pt x="5062537" y="19050"/>
                </a:moveTo>
                <a:lnTo>
                  <a:pt x="5005387" y="19050"/>
                </a:lnTo>
                <a:lnTo>
                  <a:pt x="5005387" y="12700"/>
                </a:lnTo>
                <a:lnTo>
                  <a:pt x="5062537" y="12700"/>
                </a:lnTo>
                <a:lnTo>
                  <a:pt x="5062537" y="19050"/>
                </a:lnTo>
                <a:close/>
              </a:path>
              <a:path w="8983980" h="1500504">
                <a:moveTo>
                  <a:pt x="5138737" y="6350"/>
                </a:moveTo>
                <a:lnTo>
                  <a:pt x="5081587" y="6350"/>
                </a:lnTo>
                <a:lnTo>
                  <a:pt x="5081587" y="0"/>
                </a:lnTo>
                <a:lnTo>
                  <a:pt x="5138737" y="0"/>
                </a:lnTo>
                <a:lnTo>
                  <a:pt x="5138737" y="6350"/>
                </a:lnTo>
                <a:close/>
              </a:path>
              <a:path w="8983980" h="1500504">
                <a:moveTo>
                  <a:pt x="5138737" y="19050"/>
                </a:moveTo>
                <a:lnTo>
                  <a:pt x="5081587" y="19050"/>
                </a:lnTo>
                <a:lnTo>
                  <a:pt x="5081587" y="12700"/>
                </a:lnTo>
                <a:lnTo>
                  <a:pt x="5138737" y="12700"/>
                </a:lnTo>
                <a:lnTo>
                  <a:pt x="5138737" y="19050"/>
                </a:lnTo>
                <a:close/>
              </a:path>
              <a:path w="8983980" h="1500504">
                <a:moveTo>
                  <a:pt x="5214937" y="6350"/>
                </a:moveTo>
                <a:lnTo>
                  <a:pt x="5157787" y="6350"/>
                </a:lnTo>
                <a:lnTo>
                  <a:pt x="5157787" y="0"/>
                </a:lnTo>
                <a:lnTo>
                  <a:pt x="5214937" y="0"/>
                </a:lnTo>
                <a:lnTo>
                  <a:pt x="5214937" y="6350"/>
                </a:lnTo>
                <a:close/>
              </a:path>
              <a:path w="8983980" h="1500504">
                <a:moveTo>
                  <a:pt x="5214937" y="19050"/>
                </a:moveTo>
                <a:lnTo>
                  <a:pt x="5157787" y="19050"/>
                </a:lnTo>
                <a:lnTo>
                  <a:pt x="5157787" y="12700"/>
                </a:lnTo>
                <a:lnTo>
                  <a:pt x="5214937" y="12700"/>
                </a:lnTo>
                <a:lnTo>
                  <a:pt x="5214937" y="19050"/>
                </a:lnTo>
                <a:close/>
              </a:path>
              <a:path w="8983980" h="1500504">
                <a:moveTo>
                  <a:pt x="5291137" y="6350"/>
                </a:moveTo>
                <a:lnTo>
                  <a:pt x="5233987" y="6350"/>
                </a:lnTo>
                <a:lnTo>
                  <a:pt x="5233987" y="0"/>
                </a:lnTo>
                <a:lnTo>
                  <a:pt x="5291137" y="0"/>
                </a:lnTo>
                <a:lnTo>
                  <a:pt x="5291137" y="6350"/>
                </a:lnTo>
                <a:close/>
              </a:path>
              <a:path w="8983980" h="1500504">
                <a:moveTo>
                  <a:pt x="5291137" y="19050"/>
                </a:moveTo>
                <a:lnTo>
                  <a:pt x="5233987" y="19050"/>
                </a:lnTo>
                <a:lnTo>
                  <a:pt x="5233987" y="12700"/>
                </a:lnTo>
                <a:lnTo>
                  <a:pt x="5291137" y="12700"/>
                </a:lnTo>
                <a:lnTo>
                  <a:pt x="5291137" y="19050"/>
                </a:lnTo>
                <a:close/>
              </a:path>
              <a:path w="8983980" h="1500504">
                <a:moveTo>
                  <a:pt x="5367337" y="6350"/>
                </a:moveTo>
                <a:lnTo>
                  <a:pt x="5310187" y="6350"/>
                </a:lnTo>
                <a:lnTo>
                  <a:pt x="5310187" y="0"/>
                </a:lnTo>
                <a:lnTo>
                  <a:pt x="5367337" y="0"/>
                </a:lnTo>
                <a:lnTo>
                  <a:pt x="5367337" y="6350"/>
                </a:lnTo>
                <a:close/>
              </a:path>
              <a:path w="8983980" h="1500504">
                <a:moveTo>
                  <a:pt x="5367337" y="19050"/>
                </a:moveTo>
                <a:lnTo>
                  <a:pt x="5310187" y="19050"/>
                </a:lnTo>
                <a:lnTo>
                  <a:pt x="5310187" y="12700"/>
                </a:lnTo>
                <a:lnTo>
                  <a:pt x="5367337" y="12700"/>
                </a:lnTo>
                <a:lnTo>
                  <a:pt x="5367337" y="19050"/>
                </a:lnTo>
                <a:close/>
              </a:path>
              <a:path w="8983980" h="1500504">
                <a:moveTo>
                  <a:pt x="5443537" y="6350"/>
                </a:moveTo>
                <a:lnTo>
                  <a:pt x="5386387" y="6350"/>
                </a:lnTo>
                <a:lnTo>
                  <a:pt x="5386387" y="0"/>
                </a:lnTo>
                <a:lnTo>
                  <a:pt x="5443537" y="0"/>
                </a:lnTo>
                <a:lnTo>
                  <a:pt x="5443537" y="6350"/>
                </a:lnTo>
                <a:close/>
              </a:path>
              <a:path w="8983980" h="1500504">
                <a:moveTo>
                  <a:pt x="5443537" y="19050"/>
                </a:moveTo>
                <a:lnTo>
                  <a:pt x="5386387" y="19050"/>
                </a:lnTo>
                <a:lnTo>
                  <a:pt x="5386387" y="12700"/>
                </a:lnTo>
                <a:lnTo>
                  <a:pt x="5443537" y="12700"/>
                </a:lnTo>
                <a:lnTo>
                  <a:pt x="5443537" y="19050"/>
                </a:lnTo>
                <a:close/>
              </a:path>
              <a:path w="8983980" h="1500504">
                <a:moveTo>
                  <a:pt x="5519737" y="6350"/>
                </a:moveTo>
                <a:lnTo>
                  <a:pt x="5462587" y="6350"/>
                </a:lnTo>
                <a:lnTo>
                  <a:pt x="5462587" y="0"/>
                </a:lnTo>
                <a:lnTo>
                  <a:pt x="5519737" y="0"/>
                </a:lnTo>
                <a:lnTo>
                  <a:pt x="5519737" y="6350"/>
                </a:lnTo>
                <a:close/>
              </a:path>
              <a:path w="8983980" h="1500504">
                <a:moveTo>
                  <a:pt x="5519737" y="19050"/>
                </a:moveTo>
                <a:lnTo>
                  <a:pt x="5462587" y="19050"/>
                </a:lnTo>
                <a:lnTo>
                  <a:pt x="5462587" y="12700"/>
                </a:lnTo>
                <a:lnTo>
                  <a:pt x="5519737" y="12700"/>
                </a:lnTo>
                <a:lnTo>
                  <a:pt x="5519737" y="19050"/>
                </a:lnTo>
                <a:close/>
              </a:path>
              <a:path w="8983980" h="1500504">
                <a:moveTo>
                  <a:pt x="5595937" y="6350"/>
                </a:moveTo>
                <a:lnTo>
                  <a:pt x="5538787" y="6350"/>
                </a:lnTo>
                <a:lnTo>
                  <a:pt x="5538787" y="0"/>
                </a:lnTo>
                <a:lnTo>
                  <a:pt x="5595937" y="0"/>
                </a:lnTo>
                <a:lnTo>
                  <a:pt x="5595937" y="6350"/>
                </a:lnTo>
                <a:close/>
              </a:path>
              <a:path w="8983980" h="1500504">
                <a:moveTo>
                  <a:pt x="5595937" y="19050"/>
                </a:moveTo>
                <a:lnTo>
                  <a:pt x="5538787" y="19050"/>
                </a:lnTo>
                <a:lnTo>
                  <a:pt x="5538787" y="12700"/>
                </a:lnTo>
                <a:lnTo>
                  <a:pt x="5595937" y="12700"/>
                </a:lnTo>
                <a:lnTo>
                  <a:pt x="5595937" y="19050"/>
                </a:lnTo>
                <a:close/>
              </a:path>
              <a:path w="8983980" h="1500504">
                <a:moveTo>
                  <a:pt x="5672137" y="6350"/>
                </a:moveTo>
                <a:lnTo>
                  <a:pt x="5614987" y="6350"/>
                </a:lnTo>
                <a:lnTo>
                  <a:pt x="5614987" y="0"/>
                </a:lnTo>
                <a:lnTo>
                  <a:pt x="5672137" y="0"/>
                </a:lnTo>
                <a:lnTo>
                  <a:pt x="5672137" y="6350"/>
                </a:lnTo>
                <a:close/>
              </a:path>
              <a:path w="8983980" h="1500504">
                <a:moveTo>
                  <a:pt x="5672137" y="19050"/>
                </a:moveTo>
                <a:lnTo>
                  <a:pt x="5614987" y="19050"/>
                </a:lnTo>
                <a:lnTo>
                  <a:pt x="5614987" y="12700"/>
                </a:lnTo>
                <a:lnTo>
                  <a:pt x="5672137" y="12700"/>
                </a:lnTo>
                <a:lnTo>
                  <a:pt x="5672137" y="19050"/>
                </a:lnTo>
                <a:close/>
              </a:path>
              <a:path w="8983980" h="1500504">
                <a:moveTo>
                  <a:pt x="5748337" y="6350"/>
                </a:moveTo>
                <a:lnTo>
                  <a:pt x="5691187" y="6350"/>
                </a:lnTo>
                <a:lnTo>
                  <a:pt x="5691187" y="0"/>
                </a:lnTo>
                <a:lnTo>
                  <a:pt x="5748337" y="0"/>
                </a:lnTo>
                <a:lnTo>
                  <a:pt x="5748337" y="6350"/>
                </a:lnTo>
                <a:close/>
              </a:path>
              <a:path w="8983980" h="1500504">
                <a:moveTo>
                  <a:pt x="5748337" y="19050"/>
                </a:moveTo>
                <a:lnTo>
                  <a:pt x="5691187" y="19050"/>
                </a:lnTo>
                <a:lnTo>
                  <a:pt x="5691187" y="12700"/>
                </a:lnTo>
                <a:lnTo>
                  <a:pt x="5748337" y="12700"/>
                </a:lnTo>
                <a:lnTo>
                  <a:pt x="5748337" y="19050"/>
                </a:lnTo>
                <a:close/>
              </a:path>
              <a:path w="8983980" h="1500504">
                <a:moveTo>
                  <a:pt x="5824537" y="6350"/>
                </a:moveTo>
                <a:lnTo>
                  <a:pt x="5767387" y="6350"/>
                </a:lnTo>
                <a:lnTo>
                  <a:pt x="5767387" y="0"/>
                </a:lnTo>
                <a:lnTo>
                  <a:pt x="5824537" y="0"/>
                </a:lnTo>
                <a:lnTo>
                  <a:pt x="5824537" y="6350"/>
                </a:lnTo>
                <a:close/>
              </a:path>
              <a:path w="8983980" h="1500504">
                <a:moveTo>
                  <a:pt x="5824537" y="19050"/>
                </a:moveTo>
                <a:lnTo>
                  <a:pt x="5767387" y="19050"/>
                </a:lnTo>
                <a:lnTo>
                  <a:pt x="5767387" y="12700"/>
                </a:lnTo>
                <a:lnTo>
                  <a:pt x="5824537" y="12700"/>
                </a:lnTo>
                <a:lnTo>
                  <a:pt x="5824537" y="19050"/>
                </a:lnTo>
                <a:close/>
              </a:path>
              <a:path w="8983980" h="1500504">
                <a:moveTo>
                  <a:pt x="5900737" y="6350"/>
                </a:moveTo>
                <a:lnTo>
                  <a:pt x="5843587" y="6350"/>
                </a:lnTo>
                <a:lnTo>
                  <a:pt x="5843587" y="0"/>
                </a:lnTo>
                <a:lnTo>
                  <a:pt x="5900737" y="0"/>
                </a:lnTo>
                <a:lnTo>
                  <a:pt x="5900737" y="6350"/>
                </a:lnTo>
                <a:close/>
              </a:path>
              <a:path w="8983980" h="1500504">
                <a:moveTo>
                  <a:pt x="5900737" y="19050"/>
                </a:moveTo>
                <a:lnTo>
                  <a:pt x="5843587" y="19050"/>
                </a:lnTo>
                <a:lnTo>
                  <a:pt x="5843587" y="12700"/>
                </a:lnTo>
                <a:lnTo>
                  <a:pt x="5900737" y="12700"/>
                </a:lnTo>
                <a:lnTo>
                  <a:pt x="5900737" y="19050"/>
                </a:lnTo>
                <a:close/>
              </a:path>
              <a:path w="8983980" h="1500504">
                <a:moveTo>
                  <a:pt x="5976937" y="6350"/>
                </a:moveTo>
                <a:lnTo>
                  <a:pt x="5919787" y="6350"/>
                </a:lnTo>
                <a:lnTo>
                  <a:pt x="5919787" y="0"/>
                </a:lnTo>
                <a:lnTo>
                  <a:pt x="5976937" y="0"/>
                </a:lnTo>
                <a:lnTo>
                  <a:pt x="5976937" y="6350"/>
                </a:lnTo>
                <a:close/>
              </a:path>
              <a:path w="8983980" h="1500504">
                <a:moveTo>
                  <a:pt x="5976937" y="19050"/>
                </a:moveTo>
                <a:lnTo>
                  <a:pt x="5919787" y="19050"/>
                </a:lnTo>
                <a:lnTo>
                  <a:pt x="5919787" y="12700"/>
                </a:lnTo>
                <a:lnTo>
                  <a:pt x="5976937" y="12700"/>
                </a:lnTo>
                <a:lnTo>
                  <a:pt x="5976937" y="19050"/>
                </a:lnTo>
                <a:close/>
              </a:path>
              <a:path w="8983980" h="1500504">
                <a:moveTo>
                  <a:pt x="6053137" y="6350"/>
                </a:moveTo>
                <a:lnTo>
                  <a:pt x="5995987" y="6350"/>
                </a:lnTo>
                <a:lnTo>
                  <a:pt x="5995987" y="0"/>
                </a:lnTo>
                <a:lnTo>
                  <a:pt x="6053137" y="0"/>
                </a:lnTo>
                <a:lnTo>
                  <a:pt x="6053137" y="6350"/>
                </a:lnTo>
                <a:close/>
              </a:path>
              <a:path w="8983980" h="1500504">
                <a:moveTo>
                  <a:pt x="6053137" y="19050"/>
                </a:moveTo>
                <a:lnTo>
                  <a:pt x="5995987" y="19050"/>
                </a:lnTo>
                <a:lnTo>
                  <a:pt x="5995987" y="12700"/>
                </a:lnTo>
                <a:lnTo>
                  <a:pt x="6053137" y="12700"/>
                </a:lnTo>
                <a:lnTo>
                  <a:pt x="6053137" y="19050"/>
                </a:lnTo>
                <a:close/>
              </a:path>
              <a:path w="8983980" h="1500504">
                <a:moveTo>
                  <a:pt x="6129337" y="6350"/>
                </a:moveTo>
                <a:lnTo>
                  <a:pt x="6072187" y="6350"/>
                </a:lnTo>
                <a:lnTo>
                  <a:pt x="6072187" y="0"/>
                </a:lnTo>
                <a:lnTo>
                  <a:pt x="6129337" y="0"/>
                </a:lnTo>
                <a:lnTo>
                  <a:pt x="6129337" y="6350"/>
                </a:lnTo>
                <a:close/>
              </a:path>
              <a:path w="8983980" h="1500504">
                <a:moveTo>
                  <a:pt x="6129337" y="19050"/>
                </a:moveTo>
                <a:lnTo>
                  <a:pt x="6072187" y="19050"/>
                </a:lnTo>
                <a:lnTo>
                  <a:pt x="6072187" y="12700"/>
                </a:lnTo>
                <a:lnTo>
                  <a:pt x="6129337" y="12700"/>
                </a:lnTo>
                <a:lnTo>
                  <a:pt x="6129337" y="19050"/>
                </a:lnTo>
                <a:close/>
              </a:path>
              <a:path w="8983980" h="1500504">
                <a:moveTo>
                  <a:pt x="6205537" y="6350"/>
                </a:moveTo>
                <a:lnTo>
                  <a:pt x="6148387" y="6350"/>
                </a:lnTo>
                <a:lnTo>
                  <a:pt x="6148387" y="0"/>
                </a:lnTo>
                <a:lnTo>
                  <a:pt x="6205537" y="0"/>
                </a:lnTo>
                <a:lnTo>
                  <a:pt x="6205537" y="6350"/>
                </a:lnTo>
                <a:close/>
              </a:path>
              <a:path w="8983980" h="1500504">
                <a:moveTo>
                  <a:pt x="6205537" y="19050"/>
                </a:moveTo>
                <a:lnTo>
                  <a:pt x="6148387" y="19050"/>
                </a:lnTo>
                <a:lnTo>
                  <a:pt x="6148387" y="12700"/>
                </a:lnTo>
                <a:lnTo>
                  <a:pt x="6205537" y="12700"/>
                </a:lnTo>
                <a:lnTo>
                  <a:pt x="6205537" y="19050"/>
                </a:lnTo>
                <a:close/>
              </a:path>
              <a:path w="8983980" h="1500504">
                <a:moveTo>
                  <a:pt x="6281737" y="6350"/>
                </a:moveTo>
                <a:lnTo>
                  <a:pt x="6224587" y="6350"/>
                </a:lnTo>
                <a:lnTo>
                  <a:pt x="6224587" y="0"/>
                </a:lnTo>
                <a:lnTo>
                  <a:pt x="6281737" y="0"/>
                </a:lnTo>
                <a:lnTo>
                  <a:pt x="6281737" y="6350"/>
                </a:lnTo>
                <a:close/>
              </a:path>
              <a:path w="8983980" h="1500504">
                <a:moveTo>
                  <a:pt x="6281737" y="19050"/>
                </a:moveTo>
                <a:lnTo>
                  <a:pt x="6224587" y="19050"/>
                </a:lnTo>
                <a:lnTo>
                  <a:pt x="6224587" y="12700"/>
                </a:lnTo>
                <a:lnTo>
                  <a:pt x="6281737" y="12700"/>
                </a:lnTo>
                <a:lnTo>
                  <a:pt x="6281737" y="19050"/>
                </a:lnTo>
                <a:close/>
              </a:path>
              <a:path w="8983980" h="1500504">
                <a:moveTo>
                  <a:pt x="6357937" y="6350"/>
                </a:moveTo>
                <a:lnTo>
                  <a:pt x="6300787" y="6350"/>
                </a:lnTo>
                <a:lnTo>
                  <a:pt x="6300787" y="0"/>
                </a:lnTo>
                <a:lnTo>
                  <a:pt x="6357937" y="0"/>
                </a:lnTo>
                <a:lnTo>
                  <a:pt x="6357937" y="6350"/>
                </a:lnTo>
                <a:close/>
              </a:path>
              <a:path w="8983980" h="1500504">
                <a:moveTo>
                  <a:pt x="6357937" y="19050"/>
                </a:moveTo>
                <a:lnTo>
                  <a:pt x="6300787" y="19050"/>
                </a:lnTo>
                <a:lnTo>
                  <a:pt x="6300787" y="12700"/>
                </a:lnTo>
                <a:lnTo>
                  <a:pt x="6357937" y="12700"/>
                </a:lnTo>
                <a:lnTo>
                  <a:pt x="6357937" y="19050"/>
                </a:lnTo>
                <a:close/>
              </a:path>
              <a:path w="8983980" h="1500504">
                <a:moveTo>
                  <a:pt x="6434137" y="6350"/>
                </a:moveTo>
                <a:lnTo>
                  <a:pt x="6376987" y="6350"/>
                </a:lnTo>
                <a:lnTo>
                  <a:pt x="6376987" y="0"/>
                </a:lnTo>
                <a:lnTo>
                  <a:pt x="6434137" y="0"/>
                </a:lnTo>
                <a:lnTo>
                  <a:pt x="6434137" y="6350"/>
                </a:lnTo>
                <a:close/>
              </a:path>
              <a:path w="8983980" h="1500504">
                <a:moveTo>
                  <a:pt x="6434137" y="19050"/>
                </a:moveTo>
                <a:lnTo>
                  <a:pt x="6376987" y="19050"/>
                </a:lnTo>
                <a:lnTo>
                  <a:pt x="6376987" y="12700"/>
                </a:lnTo>
                <a:lnTo>
                  <a:pt x="6434137" y="12700"/>
                </a:lnTo>
                <a:lnTo>
                  <a:pt x="6434137" y="19050"/>
                </a:lnTo>
                <a:close/>
              </a:path>
              <a:path w="8983980" h="1500504">
                <a:moveTo>
                  <a:pt x="6510337" y="6350"/>
                </a:moveTo>
                <a:lnTo>
                  <a:pt x="6453187" y="6350"/>
                </a:lnTo>
                <a:lnTo>
                  <a:pt x="6453187" y="0"/>
                </a:lnTo>
                <a:lnTo>
                  <a:pt x="6510337" y="0"/>
                </a:lnTo>
                <a:lnTo>
                  <a:pt x="6510337" y="6350"/>
                </a:lnTo>
                <a:close/>
              </a:path>
              <a:path w="8983980" h="1500504">
                <a:moveTo>
                  <a:pt x="6510337" y="19050"/>
                </a:moveTo>
                <a:lnTo>
                  <a:pt x="6453187" y="19050"/>
                </a:lnTo>
                <a:lnTo>
                  <a:pt x="6453187" y="12700"/>
                </a:lnTo>
                <a:lnTo>
                  <a:pt x="6510337" y="12700"/>
                </a:lnTo>
                <a:lnTo>
                  <a:pt x="6510337" y="19050"/>
                </a:lnTo>
                <a:close/>
              </a:path>
              <a:path w="8983980" h="1500504">
                <a:moveTo>
                  <a:pt x="6586537" y="6350"/>
                </a:moveTo>
                <a:lnTo>
                  <a:pt x="6529387" y="6350"/>
                </a:lnTo>
                <a:lnTo>
                  <a:pt x="6529387" y="0"/>
                </a:lnTo>
                <a:lnTo>
                  <a:pt x="6586537" y="0"/>
                </a:lnTo>
                <a:lnTo>
                  <a:pt x="6586537" y="6350"/>
                </a:lnTo>
                <a:close/>
              </a:path>
              <a:path w="8983980" h="1500504">
                <a:moveTo>
                  <a:pt x="6586537" y="19050"/>
                </a:moveTo>
                <a:lnTo>
                  <a:pt x="6529387" y="19050"/>
                </a:lnTo>
                <a:lnTo>
                  <a:pt x="6529387" y="12700"/>
                </a:lnTo>
                <a:lnTo>
                  <a:pt x="6586537" y="12700"/>
                </a:lnTo>
                <a:lnTo>
                  <a:pt x="6586537" y="19050"/>
                </a:lnTo>
                <a:close/>
              </a:path>
              <a:path w="8983980" h="1500504">
                <a:moveTo>
                  <a:pt x="6662737" y="6350"/>
                </a:moveTo>
                <a:lnTo>
                  <a:pt x="6605587" y="6350"/>
                </a:lnTo>
                <a:lnTo>
                  <a:pt x="6605587" y="0"/>
                </a:lnTo>
                <a:lnTo>
                  <a:pt x="6662737" y="0"/>
                </a:lnTo>
                <a:lnTo>
                  <a:pt x="6662737" y="6350"/>
                </a:lnTo>
                <a:close/>
              </a:path>
              <a:path w="8983980" h="1500504">
                <a:moveTo>
                  <a:pt x="6662737" y="19050"/>
                </a:moveTo>
                <a:lnTo>
                  <a:pt x="6605587" y="19050"/>
                </a:lnTo>
                <a:lnTo>
                  <a:pt x="6605587" y="12700"/>
                </a:lnTo>
                <a:lnTo>
                  <a:pt x="6662737" y="12700"/>
                </a:lnTo>
                <a:lnTo>
                  <a:pt x="6662737" y="19050"/>
                </a:lnTo>
                <a:close/>
              </a:path>
              <a:path w="8983980" h="1500504">
                <a:moveTo>
                  <a:pt x="6738937" y="6350"/>
                </a:moveTo>
                <a:lnTo>
                  <a:pt x="6681787" y="6350"/>
                </a:lnTo>
                <a:lnTo>
                  <a:pt x="6681787" y="0"/>
                </a:lnTo>
                <a:lnTo>
                  <a:pt x="6738937" y="0"/>
                </a:lnTo>
                <a:lnTo>
                  <a:pt x="6738937" y="6350"/>
                </a:lnTo>
                <a:close/>
              </a:path>
              <a:path w="8983980" h="1500504">
                <a:moveTo>
                  <a:pt x="6738937" y="19050"/>
                </a:moveTo>
                <a:lnTo>
                  <a:pt x="6681787" y="19050"/>
                </a:lnTo>
                <a:lnTo>
                  <a:pt x="6681787" y="12700"/>
                </a:lnTo>
                <a:lnTo>
                  <a:pt x="6738937" y="12700"/>
                </a:lnTo>
                <a:lnTo>
                  <a:pt x="6738937" y="19050"/>
                </a:lnTo>
                <a:close/>
              </a:path>
              <a:path w="8983980" h="1500504">
                <a:moveTo>
                  <a:pt x="6815137" y="6350"/>
                </a:moveTo>
                <a:lnTo>
                  <a:pt x="6757987" y="6350"/>
                </a:lnTo>
                <a:lnTo>
                  <a:pt x="6757987" y="0"/>
                </a:lnTo>
                <a:lnTo>
                  <a:pt x="6815137" y="0"/>
                </a:lnTo>
                <a:lnTo>
                  <a:pt x="6815137" y="6350"/>
                </a:lnTo>
                <a:close/>
              </a:path>
              <a:path w="8983980" h="1500504">
                <a:moveTo>
                  <a:pt x="6815137" y="19050"/>
                </a:moveTo>
                <a:lnTo>
                  <a:pt x="6757987" y="19050"/>
                </a:lnTo>
                <a:lnTo>
                  <a:pt x="6757987" y="12700"/>
                </a:lnTo>
                <a:lnTo>
                  <a:pt x="6815137" y="12700"/>
                </a:lnTo>
                <a:lnTo>
                  <a:pt x="6815137" y="19050"/>
                </a:lnTo>
                <a:close/>
              </a:path>
              <a:path w="8983980" h="1500504">
                <a:moveTo>
                  <a:pt x="6891337" y="6350"/>
                </a:moveTo>
                <a:lnTo>
                  <a:pt x="6834187" y="6350"/>
                </a:lnTo>
                <a:lnTo>
                  <a:pt x="6834187" y="0"/>
                </a:lnTo>
                <a:lnTo>
                  <a:pt x="6891337" y="0"/>
                </a:lnTo>
                <a:lnTo>
                  <a:pt x="6891337" y="6350"/>
                </a:lnTo>
                <a:close/>
              </a:path>
              <a:path w="8983980" h="1500504">
                <a:moveTo>
                  <a:pt x="6891337" y="19050"/>
                </a:moveTo>
                <a:lnTo>
                  <a:pt x="6834187" y="19050"/>
                </a:lnTo>
                <a:lnTo>
                  <a:pt x="6834187" y="12700"/>
                </a:lnTo>
                <a:lnTo>
                  <a:pt x="6891337" y="12700"/>
                </a:lnTo>
                <a:lnTo>
                  <a:pt x="6891337" y="19050"/>
                </a:lnTo>
                <a:close/>
              </a:path>
              <a:path w="8983980" h="1500504">
                <a:moveTo>
                  <a:pt x="6967537" y="6350"/>
                </a:moveTo>
                <a:lnTo>
                  <a:pt x="6910387" y="6350"/>
                </a:lnTo>
                <a:lnTo>
                  <a:pt x="6910387" y="0"/>
                </a:lnTo>
                <a:lnTo>
                  <a:pt x="6967537" y="0"/>
                </a:lnTo>
                <a:lnTo>
                  <a:pt x="6967537" y="6350"/>
                </a:lnTo>
                <a:close/>
              </a:path>
              <a:path w="8983980" h="1500504">
                <a:moveTo>
                  <a:pt x="6967537" y="19050"/>
                </a:moveTo>
                <a:lnTo>
                  <a:pt x="6910387" y="19050"/>
                </a:lnTo>
                <a:lnTo>
                  <a:pt x="6910387" y="12700"/>
                </a:lnTo>
                <a:lnTo>
                  <a:pt x="6967537" y="12700"/>
                </a:lnTo>
                <a:lnTo>
                  <a:pt x="6967537" y="19050"/>
                </a:lnTo>
                <a:close/>
              </a:path>
              <a:path w="8983980" h="1500504">
                <a:moveTo>
                  <a:pt x="7043737" y="6350"/>
                </a:moveTo>
                <a:lnTo>
                  <a:pt x="6986587" y="6350"/>
                </a:lnTo>
                <a:lnTo>
                  <a:pt x="6986587" y="0"/>
                </a:lnTo>
                <a:lnTo>
                  <a:pt x="7043737" y="0"/>
                </a:lnTo>
                <a:lnTo>
                  <a:pt x="7043737" y="6350"/>
                </a:lnTo>
                <a:close/>
              </a:path>
              <a:path w="8983980" h="1500504">
                <a:moveTo>
                  <a:pt x="7043737" y="19050"/>
                </a:moveTo>
                <a:lnTo>
                  <a:pt x="6986587" y="19050"/>
                </a:lnTo>
                <a:lnTo>
                  <a:pt x="6986587" y="12700"/>
                </a:lnTo>
                <a:lnTo>
                  <a:pt x="7043737" y="12700"/>
                </a:lnTo>
                <a:lnTo>
                  <a:pt x="7043737" y="19050"/>
                </a:lnTo>
                <a:close/>
              </a:path>
              <a:path w="8983980" h="1500504">
                <a:moveTo>
                  <a:pt x="7119937" y="6350"/>
                </a:moveTo>
                <a:lnTo>
                  <a:pt x="7062787" y="6350"/>
                </a:lnTo>
                <a:lnTo>
                  <a:pt x="7062787" y="0"/>
                </a:lnTo>
                <a:lnTo>
                  <a:pt x="7119937" y="0"/>
                </a:lnTo>
                <a:lnTo>
                  <a:pt x="7119937" y="6350"/>
                </a:lnTo>
                <a:close/>
              </a:path>
              <a:path w="8983980" h="1500504">
                <a:moveTo>
                  <a:pt x="7119937" y="19050"/>
                </a:moveTo>
                <a:lnTo>
                  <a:pt x="7062787" y="19050"/>
                </a:lnTo>
                <a:lnTo>
                  <a:pt x="7062787" y="12700"/>
                </a:lnTo>
                <a:lnTo>
                  <a:pt x="7119937" y="12700"/>
                </a:lnTo>
                <a:lnTo>
                  <a:pt x="7119937" y="19050"/>
                </a:lnTo>
                <a:close/>
              </a:path>
              <a:path w="8983980" h="1500504">
                <a:moveTo>
                  <a:pt x="7196137" y="6350"/>
                </a:moveTo>
                <a:lnTo>
                  <a:pt x="7138987" y="6350"/>
                </a:lnTo>
                <a:lnTo>
                  <a:pt x="7138987" y="0"/>
                </a:lnTo>
                <a:lnTo>
                  <a:pt x="7196137" y="0"/>
                </a:lnTo>
                <a:lnTo>
                  <a:pt x="7196137" y="6350"/>
                </a:lnTo>
                <a:close/>
              </a:path>
              <a:path w="8983980" h="1500504">
                <a:moveTo>
                  <a:pt x="7196137" y="19050"/>
                </a:moveTo>
                <a:lnTo>
                  <a:pt x="7138987" y="19050"/>
                </a:lnTo>
                <a:lnTo>
                  <a:pt x="7138987" y="12700"/>
                </a:lnTo>
                <a:lnTo>
                  <a:pt x="7196137" y="12700"/>
                </a:lnTo>
                <a:lnTo>
                  <a:pt x="7196137" y="19050"/>
                </a:lnTo>
                <a:close/>
              </a:path>
              <a:path w="8983980" h="1500504">
                <a:moveTo>
                  <a:pt x="7272337" y="6350"/>
                </a:moveTo>
                <a:lnTo>
                  <a:pt x="7215187" y="6350"/>
                </a:lnTo>
                <a:lnTo>
                  <a:pt x="7215187" y="0"/>
                </a:lnTo>
                <a:lnTo>
                  <a:pt x="7272337" y="0"/>
                </a:lnTo>
                <a:lnTo>
                  <a:pt x="7272337" y="6350"/>
                </a:lnTo>
                <a:close/>
              </a:path>
              <a:path w="8983980" h="1500504">
                <a:moveTo>
                  <a:pt x="7272337" y="19050"/>
                </a:moveTo>
                <a:lnTo>
                  <a:pt x="7215187" y="19050"/>
                </a:lnTo>
                <a:lnTo>
                  <a:pt x="7215187" y="12700"/>
                </a:lnTo>
                <a:lnTo>
                  <a:pt x="7272337" y="12700"/>
                </a:lnTo>
                <a:lnTo>
                  <a:pt x="7272337" y="19050"/>
                </a:lnTo>
                <a:close/>
              </a:path>
              <a:path w="8983980" h="1500504">
                <a:moveTo>
                  <a:pt x="7348537" y="6350"/>
                </a:moveTo>
                <a:lnTo>
                  <a:pt x="7291387" y="6350"/>
                </a:lnTo>
                <a:lnTo>
                  <a:pt x="7291387" y="0"/>
                </a:lnTo>
                <a:lnTo>
                  <a:pt x="7348537" y="0"/>
                </a:lnTo>
                <a:lnTo>
                  <a:pt x="7348537" y="6350"/>
                </a:lnTo>
                <a:close/>
              </a:path>
              <a:path w="8983980" h="1500504">
                <a:moveTo>
                  <a:pt x="7348537" y="19050"/>
                </a:moveTo>
                <a:lnTo>
                  <a:pt x="7291387" y="19050"/>
                </a:lnTo>
                <a:lnTo>
                  <a:pt x="7291387" y="12700"/>
                </a:lnTo>
                <a:lnTo>
                  <a:pt x="7348537" y="12700"/>
                </a:lnTo>
                <a:lnTo>
                  <a:pt x="7348537" y="19050"/>
                </a:lnTo>
                <a:close/>
              </a:path>
              <a:path w="8983980" h="1500504">
                <a:moveTo>
                  <a:pt x="7424737" y="6350"/>
                </a:moveTo>
                <a:lnTo>
                  <a:pt x="7367587" y="6350"/>
                </a:lnTo>
                <a:lnTo>
                  <a:pt x="7367587" y="0"/>
                </a:lnTo>
                <a:lnTo>
                  <a:pt x="7424737" y="0"/>
                </a:lnTo>
                <a:lnTo>
                  <a:pt x="7424737" y="6350"/>
                </a:lnTo>
                <a:close/>
              </a:path>
              <a:path w="8983980" h="1500504">
                <a:moveTo>
                  <a:pt x="7424737" y="19050"/>
                </a:moveTo>
                <a:lnTo>
                  <a:pt x="7367587" y="19050"/>
                </a:lnTo>
                <a:lnTo>
                  <a:pt x="7367587" y="12700"/>
                </a:lnTo>
                <a:lnTo>
                  <a:pt x="7424737" y="12700"/>
                </a:lnTo>
                <a:lnTo>
                  <a:pt x="7424737" y="19050"/>
                </a:lnTo>
                <a:close/>
              </a:path>
              <a:path w="8983980" h="1500504">
                <a:moveTo>
                  <a:pt x="7500937" y="6350"/>
                </a:moveTo>
                <a:lnTo>
                  <a:pt x="7443787" y="6350"/>
                </a:lnTo>
                <a:lnTo>
                  <a:pt x="7443787" y="0"/>
                </a:lnTo>
                <a:lnTo>
                  <a:pt x="7500937" y="0"/>
                </a:lnTo>
                <a:lnTo>
                  <a:pt x="7500937" y="6350"/>
                </a:lnTo>
                <a:close/>
              </a:path>
              <a:path w="8983980" h="1500504">
                <a:moveTo>
                  <a:pt x="7500937" y="19050"/>
                </a:moveTo>
                <a:lnTo>
                  <a:pt x="7443787" y="19050"/>
                </a:lnTo>
                <a:lnTo>
                  <a:pt x="7443787" y="12700"/>
                </a:lnTo>
                <a:lnTo>
                  <a:pt x="7500937" y="12700"/>
                </a:lnTo>
                <a:lnTo>
                  <a:pt x="7500937" y="19050"/>
                </a:lnTo>
                <a:close/>
              </a:path>
              <a:path w="8983980" h="1500504">
                <a:moveTo>
                  <a:pt x="7577137" y="6350"/>
                </a:moveTo>
                <a:lnTo>
                  <a:pt x="7519987" y="6350"/>
                </a:lnTo>
                <a:lnTo>
                  <a:pt x="7519987" y="0"/>
                </a:lnTo>
                <a:lnTo>
                  <a:pt x="7577137" y="0"/>
                </a:lnTo>
                <a:lnTo>
                  <a:pt x="7577137" y="6350"/>
                </a:lnTo>
                <a:close/>
              </a:path>
              <a:path w="8983980" h="1500504">
                <a:moveTo>
                  <a:pt x="7577137" y="19050"/>
                </a:moveTo>
                <a:lnTo>
                  <a:pt x="7519987" y="19050"/>
                </a:lnTo>
                <a:lnTo>
                  <a:pt x="7519987" y="12700"/>
                </a:lnTo>
                <a:lnTo>
                  <a:pt x="7577137" y="12700"/>
                </a:lnTo>
                <a:lnTo>
                  <a:pt x="7577137" y="19050"/>
                </a:lnTo>
                <a:close/>
              </a:path>
              <a:path w="8983980" h="1500504">
                <a:moveTo>
                  <a:pt x="7653337" y="6350"/>
                </a:moveTo>
                <a:lnTo>
                  <a:pt x="7596187" y="6350"/>
                </a:lnTo>
                <a:lnTo>
                  <a:pt x="7596187" y="0"/>
                </a:lnTo>
                <a:lnTo>
                  <a:pt x="7653337" y="0"/>
                </a:lnTo>
                <a:lnTo>
                  <a:pt x="7653337" y="6350"/>
                </a:lnTo>
                <a:close/>
              </a:path>
              <a:path w="8983980" h="1500504">
                <a:moveTo>
                  <a:pt x="7653337" y="19050"/>
                </a:moveTo>
                <a:lnTo>
                  <a:pt x="7596187" y="19050"/>
                </a:lnTo>
                <a:lnTo>
                  <a:pt x="7596187" y="12700"/>
                </a:lnTo>
                <a:lnTo>
                  <a:pt x="7653337" y="12700"/>
                </a:lnTo>
                <a:lnTo>
                  <a:pt x="7653337" y="19050"/>
                </a:lnTo>
                <a:close/>
              </a:path>
              <a:path w="8983980" h="1500504">
                <a:moveTo>
                  <a:pt x="7729537" y="6350"/>
                </a:moveTo>
                <a:lnTo>
                  <a:pt x="7672387" y="6350"/>
                </a:lnTo>
                <a:lnTo>
                  <a:pt x="7672387" y="0"/>
                </a:lnTo>
                <a:lnTo>
                  <a:pt x="7729537" y="0"/>
                </a:lnTo>
                <a:lnTo>
                  <a:pt x="7729537" y="6350"/>
                </a:lnTo>
                <a:close/>
              </a:path>
              <a:path w="8983980" h="1500504">
                <a:moveTo>
                  <a:pt x="7729537" y="19050"/>
                </a:moveTo>
                <a:lnTo>
                  <a:pt x="7672387" y="19050"/>
                </a:lnTo>
                <a:lnTo>
                  <a:pt x="7672387" y="12700"/>
                </a:lnTo>
                <a:lnTo>
                  <a:pt x="7729537" y="12700"/>
                </a:lnTo>
                <a:lnTo>
                  <a:pt x="7729537" y="19050"/>
                </a:lnTo>
                <a:close/>
              </a:path>
              <a:path w="8983980" h="1500504">
                <a:moveTo>
                  <a:pt x="7805737" y="6350"/>
                </a:moveTo>
                <a:lnTo>
                  <a:pt x="7748587" y="6350"/>
                </a:lnTo>
                <a:lnTo>
                  <a:pt x="7748587" y="0"/>
                </a:lnTo>
                <a:lnTo>
                  <a:pt x="7805737" y="0"/>
                </a:lnTo>
                <a:lnTo>
                  <a:pt x="7805737" y="6350"/>
                </a:lnTo>
                <a:close/>
              </a:path>
              <a:path w="8983980" h="1500504">
                <a:moveTo>
                  <a:pt x="7805737" y="19050"/>
                </a:moveTo>
                <a:lnTo>
                  <a:pt x="7748587" y="19050"/>
                </a:lnTo>
                <a:lnTo>
                  <a:pt x="7748587" y="12700"/>
                </a:lnTo>
                <a:lnTo>
                  <a:pt x="7805737" y="12700"/>
                </a:lnTo>
                <a:lnTo>
                  <a:pt x="7805737" y="19050"/>
                </a:lnTo>
                <a:close/>
              </a:path>
              <a:path w="8983980" h="1500504">
                <a:moveTo>
                  <a:pt x="7881937" y="6350"/>
                </a:moveTo>
                <a:lnTo>
                  <a:pt x="7824787" y="6350"/>
                </a:lnTo>
                <a:lnTo>
                  <a:pt x="7824787" y="0"/>
                </a:lnTo>
                <a:lnTo>
                  <a:pt x="7881937" y="0"/>
                </a:lnTo>
                <a:lnTo>
                  <a:pt x="7881937" y="6350"/>
                </a:lnTo>
                <a:close/>
              </a:path>
              <a:path w="8983980" h="1500504">
                <a:moveTo>
                  <a:pt x="7881937" y="19050"/>
                </a:moveTo>
                <a:lnTo>
                  <a:pt x="7824787" y="19050"/>
                </a:lnTo>
                <a:lnTo>
                  <a:pt x="7824787" y="12700"/>
                </a:lnTo>
                <a:lnTo>
                  <a:pt x="7881937" y="12700"/>
                </a:lnTo>
                <a:lnTo>
                  <a:pt x="7881937" y="19050"/>
                </a:lnTo>
                <a:close/>
              </a:path>
              <a:path w="8983980" h="1500504">
                <a:moveTo>
                  <a:pt x="7958137" y="6350"/>
                </a:moveTo>
                <a:lnTo>
                  <a:pt x="7900987" y="6350"/>
                </a:lnTo>
                <a:lnTo>
                  <a:pt x="7900987" y="0"/>
                </a:lnTo>
                <a:lnTo>
                  <a:pt x="7958137" y="0"/>
                </a:lnTo>
                <a:lnTo>
                  <a:pt x="7958137" y="6350"/>
                </a:lnTo>
                <a:close/>
              </a:path>
              <a:path w="8983980" h="1500504">
                <a:moveTo>
                  <a:pt x="7958137" y="19050"/>
                </a:moveTo>
                <a:lnTo>
                  <a:pt x="7900987" y="19050"/>
                </a:lnTo>
                <a:lnTo>
                  <a:pt x="7900987" y="12700"/>
                </a:lnTo>
                <a:lnTo>
                  <a:pt x="7958137" y="12700"/>
                </a:lnTo>
                <a:lnTo>
                  <a:pt x="7958137" y="19050"/>
                </a:lnTo>
                <a:close/>
              </a:path>
              <a:path w="8983980" h="1500504">
                <a:moveTo>
                  <a:pt x="8034337" y="6350"/>
                </a:moveTo>
                <a:lnTo>
                  <a:pt x="7977187" y="6350"/>
                </a:lnTo>
                <a:lnTo>
                  <a:pt x="7977187" y="0"/>
                </a:lnTo>
                <a:lnTo>
                  <a:pt x="8034337" y="0"/>
                </a:lnTo>
                <a:lnTo>
                  <a:pt x="8034337" y="6350"/>
                </a:lnTo>
                <a:close/>
              </a:path>
              <a:path w="8983980" h="1500504">
                <a:moveTo>
                  <a:pt x="8034337" y="19050"/>
                </a:moveTo>
                <a:lnTo>
                  <a:pt x="7977187" y="19050"/>
                </a:lnTo>
                <a:lnTo>
                  <a:pt x="7977187" y="12700"/>
                </a:lnTo>
                <a:lnTo>
                  <a:pt x="8034337" y="12700"/>
                </a:lnTo>
                <a:lnTo>
                  <a:pt x="8034337" y="19050"/>
                </a:lnTo>
                <a:close/>
              </a:path>
              <a:path w="8983980" h="1500504">
                <a:moveTo>
                  <a:pt x="8110537" y="6350"/>
                </a:moveTo>
                <a:lnTo>
                  <a:pt x="8053387" y="6350"/>
                </a:lnTo>
                <a:lnTo>
                  <a:pt x="8053387" y="0"/>
                </a:lnTo>
                <a:lnTo>
                  <a:pt x="8110537" y="0"/>
                </a:lnTo>
                <a:lnTo>
                  <a:pt x="8110537" y="6350"/>
                </a:lnTo>
                <a:close/>
              </a:path>
              <a:path w="8983980" h="1500504">
                <a:moveTo>
                  <a:pt x="8110537" y="19050"/>
                </a:moveTo>
                <a:lnTo>
                  <a:pt x="8053387" y="19050"/>
                </a:lnTo>
                <a:lnTo>
                  <a:pt x="8053387" y="12700"/>
                </a:lnTo>
                <a:lnTo>
                  <a:pt x="8110537" y="12700"/>
                </a:lnTo>
                <a:lnTo>
                  <a:pt x="8110537" y="19050"/>
                </a:lnTo>
                <a:close/>
              </a:path>
              <a:path w="8983980" h="1500504">
                <a:moveTo>
                  <a:pt x="8186737" y="6350"/>
                </a:moveTo>
                <a:lnTo>
                  <a:pt x="8129587" y="6350"/>
                </a:lnTo>
                <a:lnTo>
                  <a:pt x="8129587" y="0"/>
                </a:lnTo>
                <a:lnTo>
                  <a:pt x="8186737" y="0"/>
                </a:lnTo>
                <a:lnTo>
                  <a:pt x="8186737" y="6350"/>
                </a:lnTo>
                <a:close/>
              </a:path>
              <a:path w="8983980" h="1500504">
                <a:moveTo>
                  <a:pt x="8186737" y="19050"/>
                </a:moveTo>
                <a:lnTo>
                  <a:pt x="8129587" y="19050"/>
                </a:lnTo>
                <a:lnTo>
                  <a:pt x="8129587" y="12700"/>
                </a:lnTo>
                <a:lnTo>
                  <a:pt x="8186737" y="12700"/>
                </a:lnTo>
                <a:lnTo>
                  <a:pt x="8186737" y="19050"/>
                </a:lnTo>
                <a:close/>
              </a:path>
              <a:path w="8983980" h="1500504">
                <a:moveTo>
                  <a:pt x="8262937" y="6350"/>
                </a:moveTo>
                <a:lnTo>
                  <a:pt x="8205787" y="6350"/>
                </a:lnTo>
                <a:lnTo>
                  <a:pt x="8205787" y="0"/>
                </a:lnTo>
                <a:lnTo>
                  <a:pt x="8262937" y="0"/>
                </a:lnTo>
                <a:lnTo>
                  <a:pt x="8262937" y="6350"/>
                </a:lnTo>
                <a:close/>
              </a:path>
              <a:path w="8983980" h="1500504">
                <a:moveTo>
                  <a:pt x="8262937" y="19050"/>
                </a:moveTo>
                <a:lnTo>
                  <a:pt x="8205787" y="19050"/>
                </a:lnTo>
                <a:lnTo>
                  <a:pt x="8205787" y="12700"/>
                </a:lnTo>
                <a:lnTo>
                  <a:pt x="8262937" y="12700"/>
                </a:lnTo>
                <a:lnTo>
                  <a:pt x="8262937" y="19050"/>
                </a:lnTo>
                <a:close/>
              </a:path>
              <a:path w="8983980" h="1500504">
                <a:moveTo>
                  <a:pt x="8339137" y="6350"/>
                </a:moveTo>
                <a:lnTo>
                  <a:pt x="8281987" y="6350"/>
                </a:lnTo>
                <a:lnTo>
                  <a:pt x="8281987" y="0"/>
                </a:lnTo>
                <a:lnTo>
                  <a:pt x="8339137" y="0"/>
                </a:lnTo>
                <a:lnTo>
                  <a:pt x="8339137" y="6350"/>
                </a:lnTo>
                <a:close/>
              </a:path>
              <a:path w="8983980" h="1500504">
                <a:moveTo>
                  <a:pt x="8339137" y="19050"/>
                </a:moveTo>
                <a:lnTo>
                  <a:pt x="8281987" y="19050"/>
                </a:lnTo>
                <a:lnTo>
                  <a:pt x="8281987" y="12700"/>
                </a:lnTo>
                <a:lnTo>
                  <a:pt x="8339137" y="12700"/>
                </a:lnTo>
                <a:lnTo>
                  <a:pt x="8339137" y="19050"/>
                </a:lnTo>
                <a:close/>
              </a:path>
              <a:path w="8983980" h="1500504">
                <a:moveTo>
                  <a:pt x="8415337" y="6350"/>
                </a:moveTo>
                <a:lnTo>
                  <a:pt x="8358187" y="6350"/>
                </a:lnTo>
                <a:lnTo>
                  <a:pt x="8358187" y="0"/>
                </a:lnTo>
                <a:lnTo>
                  <a:pt x="8415337" y="0"/>
                </a:lnTo>
                <a:lnTo>
                  <a:pt x="8415337" y="6350"/>
                </a:lnTo>
                <a:close/>
              </a:path>
              <a:path w="8983980" h="1500504">
                <a:moveTo>
                  <a:pt x="8415337" y="19050"/>
                </a:moveTo>
                <a:lnTo>
                  <a:pt x="8358187" y="19050"/>
                </a:lnTo>
                <a:lnTo>
                  <a:pt x="8358187" y="12700"/>
                </a:lnTo>
                <a:lnTo>
                  <a:pt x="8415337" y="12700"/>
                </a:lnTo>
                <a:lnTo>
                  <a:pt x="8415337" y="19050"/>
                </a:lnTo>
                <a:close/>
              </a:path>
              <a:path w="8983980" h="1500504">
                <a:moveTo>
                  <a:pt x="8491537" y="6350"/>
                </a:moveTo>
                <a:lnTo>
                  <a:pt x="8434387" y="6350"/>
                </a:lnTo>
                <a:lnTo>
                  <a:pt x="8434387" y="0"/>
                </a:lnTo>
                <a:lnTo>
                  <a:pt x="8491537" y="0"/>
                </a:lnTo>
                <a:lnTo>
                  <a:pt x="8491537" y="6350"/>
                </a:lnTo>
                <a:close/>
              </a:path>
              <a:path w="8983980" h="1500504">
                <a:moveTo>
                  <a:pt x="8491537" y="19050"/>
                </a:moveTo>
                <a:lnTo>
                  <a:pt x="8434387" y="19050"/>
                </a:lnTo>
                <a:lnTo>
                  <a:pt x="8434387" y="12700"/>
                </a:lnTo>
                <a:lnTo>
                  <a:pt x="8491537" y="12700"/>
                </a:lnTo>
                <a:lnTo>
                  <a:pt x="8491537" y="19050"/>
                </a:lnTo>
                <a:close/>
              </a:path>
              <a:path w="8983980" h="1500504">
                <a:moveTo>
                  <a:pt x="8567737" y="6350"/>
                </a:moveTo>
                <a:lnTo>
                  <a:pt x="8510587" y="6350"/>
                </a:lnTo>
                <a:lnTo>
                  <a:pt x="8510587" y="0"/>
                </a:lnTo>
                <a:lnTo>
                  <a:pt x="8567737" y="0"/>
                </a:lnTo>
                <a:lnTo>
                  <a:pt x="8567737" y="6350"/>
                </a:lnTo>
                <a:close/>
              </a:path>
              <a:path w="8983980" h="1500504">
                <a:moveTo>
                  <a:pt x="8567737" y="19050"/>
                </a:moveTo>
                <a:lnTo>
                  <a:pt x="8510587" y="19050"/>
                </a:lnTo>
                <a:lnTo>
                  <a:pt x="8510587" y="12700"/>
                </a:lnTo>
                <a:lnTo>
                  <a:pt x="8567737" y="12700"/>
                </a:lnTo>
                <a:lnTo>
                  <a:pt x="8567737" y="19050"/>
                </a:lnTo>
                <a:close/>
              </a:path>
              <a:path w="8983980" h="1500504">
                <a:moveTo>
                  <a:pt x="8643937" y="6350"/>
                </a:moveTo>
                <a:lnTo>
                  <a:pt x="8586787" y="6350"/>
                </a:lnTo>
                <a:lnTo>
                  <a:pt x="8586787" y="0"/>
                </a:lnTo>
                <a:lnTo>
                  <a:pt x="8643937" y="0"/>
                </a:lnTo>
                <a:lnTo>
                  <a:pt x="8643937" y="6350"/>
                </a:lnTo>
                <a:close/>
              </a:path>
              <a:path w="8983980" h="1500504">
                <a:moveTo>
                  <a:pt x="8643937" y="19050"/>
                </a:moveTo>
                <a:lnTo>
                  <a:pt x="8586787" y="19050"/>
                </a:lnTo>
                <a:lnTo>
                  <a:pt x="8586787" y="12700"/>
                </a:lnTo>
                <a:lnTo>
                  <a:pt x="8643937" y="12700"/>
                </a:lnTo>
                <a:lnTo>
                  <a:pt x="8643937" y="19050"/>
                </a:lnTo>
                <a:close/>
              </a:path>
              <a:path w="8983980" h="1500504">
                <a:moveTo>
                  <a:pt x="8720137" y="6350"/>
                </a:moveTo>
                <a:lnTo>
                  <a:pt x="8662987" y="6350"/>
                </a:lnTo>
                <a:lnTo>
                  <a:pt x="8662987" y="0"/>
                </a:lnTo>
                <a:lnTo>
                  <a:pt x="8720137" y="0"/>
                </a:lnTo>
                <a:lnTo>
                  <a:pt x="8720137" y="6350"/>
                </a:lnTo>
                <a:close/>
              </a:path>
              <a:path w="8983980" h="1500504">
                <a:moveTo>
                  <a:pt x="8720137" y="19050"/>
                </a:moveTo>
                <a:lnTo>
                  <a:pt x="8662987" y="19050"/>
                </a:lnTo>
                <a:lnTo>
                  <a:pt x="8662987" y="12700"/>
                </a:lnTo>
                <a:lnTo>
                  <a:pt x="8720137" y="12700"/>
                </a:lnTo>
                <a:lnTo>
                  <a:pt x="8720137" y="19050"/>
                </a:lnTo>
                <a:close/>
              </a:path>
              <a:path w="8983980" h="1500504">
                <a:moveTo>
                  <a:pt x="8796337" y="6350"/>
                </a:moveTo>
                <a:lnTo>
                  <a:pt x="8739187" y="6350"/>
                </a:lnTo>
                <a:lnTo>
                  <a:pt x="8739187" y="0"/>
                </a:lnTo>
                <a:lnTo>
                  <a:pt x="8796337" y="0"/>
                </a:lnTo>
                <a:lnTo>
                  <a:pt x="8796337" y="6350"/>
                </a:lnTo>
                <a:close/>
              </a:path>
              <a:path w="8983980" h="1500504">
                <a:moveTo>
                  <a:pt x="8796337" y="19050"/>
                </a:moveTo>
                <a:lnTo>
                  <a:pt x="8739187" y="19050"/>
                </a:lnTo>
                <a:lnTo>
                  <a:pt x="8739187" y="12700"/>
                </a:lnTo>
                <a:lnTo>
                  <a:pt x="8796337" y="12700"/>
                </a:lnTo>
                <a:lnTo>
                  <a:pt x="8796337" y="19050"/>
                </a:lnTo>
                <a:close/>
              </a:path>
              <a:path w="8983980" h="1500504">
                <a:moveTo>
                  <a:pt x="8872537" y="6350"/>
                </a:moveTo>
                <a:lnTo>
                  <a:pt x="8815387" y="6350"/>
                </a:lnTo>
                <a:lnTo>
                  <a:pt x="8815387" y="0"/>
                </a:lnTo>
                <a:lnTo>
                  <a:pt x="8872537" y="0"/>
                </a:lnTo>
                <a:lnTo>
                  <a:pt x="8872537" y="6350"/>
                </a:lnTo>
                <a:close/>
              </a:path>
              <a:path w="8983980" h="1500504">
                <a:moveTo>
                  <a:pt x="8872537" y="19050"/>
                </a:moveTo>
                <a:lnTo>
                  <a:pt x="8815387" y="19050"/>
                </a:lnTo>
                <a:lnTo>
                  <a:pt x="8815387" y="12700"/>
                </a:lnTo>
                <a:lnTo>
                  <a:pt x="8872537" y="12700"/>
                </a:lnTo>
                <a:lnTo>
                  <a:pt x="8872537" y="19050"/>
                </a:lnTo>
                <a:close/>
              </a:path>
              <a:path w="8983980" h="1500504">
                <a:moveTo>
                  <a:pt x="8948737" y="6350"/>
                </a:moveTo>
                <a:lnTo>
                  <a:pt x="8891587" y="6350"/>
                </a:lnTo>
                <a:lnTo>
                  <a:pt x="8891587" y="0"/>
                </a:lnTo>
                <a:lnTo>
                  <a:pt x="8948737" y="0"/>
                </a:lnTo>
                <a:lnTo>
                  <a:pt x="8948737" y="6350"/>
                </a:lnTo>
                <a:close/>
              </a:path>
              <a:path w="8983980" h="1500504">
                <a:moveTo>
                  <a:pt x="8948737" y="19050"/>
                </a:moveTo>
                <a:lnTo>
                  <a:pt x="8891587" y="19050"/>
                </a:lnTo>
                <a:lnTo>
                  <a:pt x="8891587" y="12700"/>
                </a:lnTo>
                <a:lnTo>
                  <a:pt x="8948737" y="12700"/>
                </a:lnTo>
                <a:lnTo>
                  <a:pt x="8948737" y="19050"/>
                </a:lnTo>
                <a:close/>
              </a:path>
              <a:path w="8983980" h="1500504">
                <a:moveTo>
                  <a:pt x="8967787" y="6350"/>
                </a:moveTo>
                <a:lnTo>
                  <a:pt x="8966733" y="6350"/>
                </a:lnTo>
                <a:lnTo>
                  <a:pt x="8967787" y="0"/>
                </a:lnTo>
                <a:lnTo>
                  <a:pt x="8967787" y="6350"/>
                </a:lnTo>
                <a:close/>
              </a:path>
              <a:path w="8983980" h="1500504">
                <a:moveTo>
                  <a:pt x="8983662" y="60325"/>
                </a:moveTo>
                <a:lnTo>
                  <a:pt x="8977312" y="60325"/>
                </a:lnTo>
                <a:lnTo>
                  <a:pt x="8977312" y="6350"/>
                </a:lnTo>
                <a:lnTo>
                  <a:pt x="8967787" y="6350"/>
                </a:lnTo>
                <a:lnTo>
                  <a:pt x="8967787" y="0"/>
                </a:lnTo>
                <a:lnTo>
                  <a:pt x="8983662" y="0"/>
                </a:lnTo>
                <a:lnTo>
                  <a:pt x="8983662" y="60325"/>
                </a:lnTo>
                <a:close/>
              </a:path>
              <a:path w="8983980" h="1500504">
                <a:moveTo>
                  <a:pt x="8970962" y="60325"/>
                </a:moveTo>
                <a:lnTo>
                  <a:pt x="8964612" y="60325"/>
                </a:lnTo>
                <a:lnTo>
                  <a:pt x="8964612" y="19050"/>
                </a:lnTo>
                <a:lnTo>
                  <a:pt x="8965666" y="12700"/>
                </a:lnTo>
                <a:lnTo>
                  <a:pt x="8967787" y="12700"/>
                </a:lnTo>
                <a:lnTo>
                  <a:pt x="8967787" y="19050"/>
                </a:lnTo>
                <a:lnTo>
                  <a:pt x="8970962" y="19050"/>
                </a:lnTo>
                <a:lnTo>
                  <a:pt x="8970962" y="60325"/>
                </a:lnTo>
                <a:close/>
              </a:path>
              <a:path w="8983980" h="1500504">
                <a:moveTo>
                  <a:pt x="8970962" y="19050"/>
                </a:moveTo>
                <a:lnTo>
                  <a:pt x="8967787" y="19050"/>
                </a:lnTo>
                <a:lnTo>
                  <a:pt x="8967787" y="12700"/>
                </a:lnTo>
                <a:lnTo>
                  <a:pt x="8970962" y="12700"/>
                </a:lnTo>
                <a:lnTo>
                  <a:pt x="8970962" y="19050"/>
                </a:lnTo>
                <a:close/>
              </a:path>
              <a:path w="8983980" h="1500504">
                <a:moveTo>
                  <a:pt x="8970962" y="136525"/>
                </a:moveTo>
                <a:lnTo>
                  <a:pt x="8964612" y="136525"/>
                </a:lnTo>
                <a:lnTo>
                  <a:pt x="8964612" y="79375"/>
                </a:lnTo>
                <a:lnTo>
                  <a:pt x="8970962" y="79375"/>
                </a:lnTo>
                <a:lnTo>
                  <a:pt x="8970962" y="136525"/>
                </a:lnTo>
                <a:close/>
              </a:path>
              <a:path w="8983980" h="1500504">
                <a:moveTo>
                  <a:pt x="8983662" y="136525"/>
                </a:moveTo>
                <a:lnTo>
                  <a:pt x="8977312" y="136525"/>
                </a:lnTo>
                <a:lnTo>
                  <a:pt x="8977312" y="79375"/>
                </a:lnTo>
                <a:lnTo>
                  <a:pt x="8983662" y="79375"/>
                </a:lnTo>
                <a:lnTo>
                  <a:pt x="8983662" y="136525"/>
                </a:lnTo>
                <a:close/>
              </a:path>
              <a:path w="8983980" h="1500504">
                <a:moveTo>
                  <a:pt x="8970962" y="212725"/>
                </a:moveTo>
                <a:lnTo>
                  <a:pt x="8964612" y="212725"/>
                </a:lnTo>
                <a:lnTo>
                  <a:pt x="8964612" y="155575"/>
                </a:lnTo>
                <a:lnTo>
                  <a:pt x="8970962" y="155575"/>
                </a:lnTo>
                <a:lnTo>
                  <a:pt x="8970962" y="212725"/>
                </a:lnTo>
                <a:close/>
              </a:path>
              <a:path w="8983980" h="1500504">
                <a:moveTo>
                  <a:pt x="8983662" y="212725"/>
                </a:moveTo>
                <a:lnTo>
                  <a:pt x="8977312" y="212725"/>
                </a:lnTo>
                <a:lnTo>
                  <a:pt x="8977312" y="155575"/>
                </a:lnTo>
                <a:lnTo>
                  <a:pt x="8983662" y="155575"/>
                </a:lnTo>
                <a:lnTo>
                  <a:pt x="8983662" y="212725"/>
                </a:lnTo>
                <a:close/>
              </a:path>
              <a:path w="8983980" h="1500504">
                <a:moveTo>
                  <a:pt x="8970962" y="288925"/>
                </a:moveTo>
                <a:lnTo>
                  <a:pt x="8964612" y="288925"/>
                </a:lnTo>
                <a:lnTo>
                  <a:pt x="8964612" y="231775"/>
                </a:lnTo>
                <a:lnTo>
                  <a:pt x="8970962" y="231775"/>
                </a:lnTo>
                <a:lnTo>
                  <a:pt x="8970962" y="288925"/>
                </a:lnTo>
                <a:close/>
              </a:path>
              <a:path w="8983980" h="1500504">
                <a:moveTo>
                  <a:pt x="8983662" y="288925"/>
                </a:moveTo>
                <a:lnTo>
                  <a:pt x="8977312" y="288925"/>
                </a:lnTo>
                <a:lnTo>
                  <a:pt x="8977312" y="231775"/>
                </a:lnTo>
                <a:lnTo>
                  <a:pt x="8983662" y="231775"/>
                </a:lnTo>
                <a:lnTo>
                  <a:pt x="8983662" y="288925"/>
                </a:lnTo>
                <a:close/>
              </a:path>
              <a:path w="8983980" h="1500504">
                <a:moveTo>
                  <a:pt x="8970962" y="365125"/>
                </a:moveTo>
                <a:lnTo>
                  <a:pt x="8964612" y="365125"/>
                </a:lnTo>
                <a:lnTo>
                  <a:pt x="8964612" y="307975"/>
                </a:lnTo>
                <a:lnTo>
                  <a:pt x="8970962" y="307975"/>
                </a:lnTo>
                <a:lnTo>
                  <a:pt x="8970962" y="365125"/>
                </a:lnTo>
                <a:close/>
              </a:path>
              <a:path w="8983980" h="1500504">
                <a:moveTo>
                  <a:pt x="8983662" y="365125"/>
                </a:moveTo>
                <a:lnTo>
                  <a:pt x="8977312" y="365125"/>
                </a:lnTo>
                <a:lnTo>
                  <a:pt x="8977312" y="307975"/>
                </a:lnTo>
                <a:lnTo>
                  <a:pt x="8983662" y="307975"/>
                </a:lnTo>
                <a:lnTo>
                  <a:pt x="8983662" y="365125"/>
                </a:lnTo>
                <a:close/>
              </a:path>
              <a:path w="8983980" h="1500504">
                <a:moveTo>
                  <a:pt x="8970962" y="441325"/>
                </a:moveTo>
                <a:lnTo>
                  <a:pt x="8964612" y="441325"/>
                </a:lnTo>
                <a:lnTo>
                  <a:pt x="8964612" y="384175"/>
                </a:lnTo>
                <a:lnTo>
                  <a:pt x="8970962" y="384175"/>
                </a:lnTo>
                <a:lnTo>
                  <a:pt x="8970962" y="441325"/>
                </a:lnTo>
                <a:close/>
              </a:path>
              <a:path w="8983980" h="1500504">
                <a:moveTo>
                  <a:pt x="8983662" y="441325"/>
                </a:moveTo>
                <a:lnTo>
                  <a:pt x="8977312" y="441325"/>
                </a:lnTo>
                <a:lnTo>
                  <a:pt x="8977312" y="384175"/>
                </a:lnTo>
                <a:lnTo>
                  <a:pt x="8983662" y="384175"/>
                </a:lnTo>
                <a:lnTo>
                  <a:pt x="8983662" y="441325"/>
                </a:lnTo>
                <a:close/>
              </a:path>
              <a:path w="8983980" h="1500504">
                <a:moveTo>
                  <a:pt x="8970962" y="517525"/>
                </a:moveTo>
                <a:lnTo>
                  <a:pt x="8964612" y="517525"/>
                </a:lnTo>
                <a:lnTo>
                  <a:pt x="8964612" y="460375"/>
                </a:lnTo>
                <a:lnTo>
                  <a:pt x="8970962" y="460375"/>
                </a:lnTo>
                <a:lnTo>
                  <a:pt x="8970962" y="517525"/>
                </a:lnTo>
                <a:close/>
              </a:path>
              <a:path w="8983980" h="1500504">
                <a:moveTo>
                  <a:pt x="8983662" y="517525"/>
                </a:moveTo>
                <a:lnTo>
                  <a:pt x="8977312" y="517525"/>
                </a:lnTo>
                <a:lnTo>
                  <a:pt x="8977312" y="460375"/>
                </a:lnTo>
                <a:lnTo>
                  <a:pt x="8983662" y="460375"/>
                </a:lnTo>
                <a:lnTo>
                  <a:pt x="8983662" y="517525"/>
                </a:lnTo>
                <a:close/>
              </a:path>
              <a:path w="8983980" h="1500504">
                <a:moveTo>
                  <a:pt x="8970962" y="593725"/>
                </a:moveTo>
                <a:lnTo>
                  <a:pt x="8964612" y="593725"/>
                </a:lnTo>
                <a:lnTo>
                  <a:pt x="8964612" y="536575"/>
                </a:lnTo>
                <a:lnTo>
                  <a:pt x="8970962" y="536575"/>
                </a:lnTo>
                <a:lnTo>
                  <a:pt x="8970962" y="593725"/>
                </a:lnTo>
                <a:close/>
              </a:path>
              <a:path w="8983980" h="1500504">
                <a:moveTo>
                  <a:pt x="8983662" y="593725"/>
                </a:moveTo>
                <a:lnTo>
                  <a:pt x="8977312" y="593725"/>
                </a:lnTo>
                <a:lnTo>
                  <a:pt x="8977312" y="536575"/>
                </a:lnTo>
                <a:lnTo>
                  <a:pt x="8983662" y="536575"/>
                </a:lnTo>
                <a:lnTo>
                  <a:pt x="8983662" y="593725"/>
                </a:lnTo>
                <a:close/>
              </a:path>
              <a:path w="8983980" h="1500504">
                <a:moveTo>
                  <a:pt x="8970962" y="669925"/>
                </a:moveTo>
                <a:lnTo>
                  <a:pt x="8964612" y="669925"/>
                </a:lnTo>
                <a:lnTo>
                  <a:pt x="8964612" y="612775"/>
                </a:lnTo>
                <a:lnTo>
                  <a:pt x="8970962" y="612775"/>
                </a:lnTo>
                <a:lnTo>
                  <a:pt x="8970962" y="669925"/>
                </a:lnTo>
                <a:close/>
              </a:path>
              <a:path w="8983980" h="1500504">
                <a:moveTo>
                  <a:pt x="8983662" y="669925"/>
                </a:moveTo>
                <a:lnTo>
                  <a:pt x="8977312" y="669925"/>
                </a:lnTo>
                <a:lnTo>
                  <a:pt x="8977312" y="612775"/>
                </a:lnTo>
                <a:lnTo>
                  <a:pt x="8983662" y="612775"/>
                </a:lnTo>
                <a:lnTo>
                  <a:pt x="8983662" y="669925"/>
                </a:lnTo>
                <a:close/>
              </a:path>
              <a:path w="8983980" h="1500504">
                <a:moveTo>
                  <a:pt x="8970962" y="746125"/>
                </a:moveTo>
                <a:lnTo>
                  <a:pt x="8964612" y="746125"/>
                </a:lnTo>
                <a:lnTo>
                  <a:pt x="8964612" y="688975"/>
                </a:lnTo>
                <a:lnTo>
                  <a:pt x="8970962" y="688975"/>
                </a:lnTo>
                <a:lnTo>
                  <a:pt x="8970962" y="746125"/>
                </a:lnTo>
                <a:close/>
              </a:path>
              <a:path w="8983980" h="1500504">
                <a:moveTo>
                  <a:pt x="8983662" y="746125"/>
                </a:moveTo>
                <a:lnTo>
                  <a:pt x="8977312" y="746125"/>
                </a:lnTo>
                <a:lnTo>
                  <a:pt x="8977312" y="688975"/>
                </a:lnTo>
                <a:lnTo>
                  <a:pt x="8983662" y="688975"/>
                </a:lnTo>
                <a:lnTo>
                  <a:pt x="8983662" y="746125"/>
                </a:lnTo>
                <a:close/>
              </a:path>
              <a:path w="8983980" h="1500504">
                <a:moveTo>
                  <a:pt x="8970962" y="822325"/>
                </a:moveTo>
                <a:lnTo>
                  <a:pt x="8964612" y="822325"/>
                </a:lnTo>
                <a:lnTo>
                  <a:pt x="8964612" y="765175"/>
                </a:lnTo>
                <a:lnTo>
                  <a:pt x="8970962" y="765175"/>
                </a:lnTo>
                <a:lnTo>
                  <a:pt x="8970962" y="822325"/>
                </a:lnTo>
                <a:close/>
              </a:path>
              <a:path w="8983980" h="1500504">
                <a:moveTo>
                  <a:pt x="8983662" y="822325"/>
                </a:moveTo>
                <a:lnTo>
                  <a:pt x="8977312" y="822325"/>
                </a:lnTo>
                <a:lnTo>
                  <a:pt x="8977312" y="765175"/>
                </a:lnTo>
                <a:lnTo>
                  <a:pt x="8983662" y="765175"/>
                </a:lnTo>
                <a:lnTo>
                  <a:pt x="8983662" y="822325"/>
                </a:lnTo>
                <a:close/>
              </a:path>
              <a:path w="8983980" h="1500504">
                <a:moveTo>
                  <a:pt x="8970962" y="898525"/>
                </a:moveTo>
                <a:lnTo>
                  <a:pt x="8964612" y="898525"/>
                </a:lnTo>
                <a:lnTo>
                  <a:pt x="8964612" y="841375"/>
                </a:lnTo>
                <a:lnTo>
                  <a:pt x="8970962" y="841375"/>
                </a:lnTo>
                <a:lnTo>
                  <a:pt x="8970962" y="898525"/>
                </a:lnTo>
                <a:close/>
              </a:path>
              <a:path w="8983980" h="1500504">
                <a:moveTo>
                  <a:pt x="8983662" y="898525"/>
                </a:moveTo>
                <a:lnTo>
                  <a:pt x="8977312" y="898525"/>
                </a:lnTo>
                <a:lnTo>
                  <a:pt x="8977312" y="841375"/>
                </a:lnTo>
                <a:lnTo>
                  <a:pt x="8983662" y="841375"/>
                </a:lnTo>
                <a:lnTo>
                  <a:pt x="8983662" y="898525"/>
                </a:lnTo>
                <a:close/>
              </a:path>
              <a:path w="8983980" h="1500504">
                <a:moveTo>
                  <a:pt x="8970962" y="974725"/>
                </a:moveTo>
                <a:lnTo>
                  <a:pt x="8964612" y="974725"/>
                </a:lnTo>
                <a:lnTo>
                  <a:pt x="8964612" y="917575"/>
                </a:lnTo>
                <a:lnTo>
                  <a:pt x="8970962" y="917575"/>
                </a:lnTo>
                <a:lnTo>
                  <a:pt x="8970962" y="974725"/>
                </a:lnTo>
                <a:close/>
              </a:path>
              <a:path w="8983980" h="1500504">
                <a:moveTo>
                  <a:pt x="8983662" y="974725"/>
                </a:moveTo>
                <a:lnTo>
                  <a:pt x="8977312" y="974725"/>
                </a:lnTo>
                <a:lnTo>
                  <a:pt x="8977312" y="917575"/>
                </a:lnTo>
                <a:lnTo>
                  <a:pt x="8983662" y="917575"/>
                </a:lnTo>
                <a:lnTo>
                  <a:pt x="8983662" y="974725"/>
                </a:lnTo>
                <a:close/>
              </a:path>
              <a:path w="8983980" h="1500504">
                <a:moveTo>
                  <a:pt x="8970962" y="1050925"/>
                </a:moveTo>
                <a:lnTo>
                  <a:pt x="8964612" y="1050925"/>
                </a:lnTo>
                <a:lnTo>
                  <a:pt x="8964612" y="993775"/>
                </a:lnTo>
                <a:lnTo>
                  <a:pt x="8970962" y="993775"/>
                </a:lnTo>
                <a:lnTo>
                  <a:pt x="8970962" y="1050925"/>
                </a:lnTo>
                <a:close/>
              </a:path>
              <a:path w="8983980" h="1500504">
                <a:moveTo>
                  <a:pt x="8983662" y="1050925"/>
                </a:moveTo>
                <a:lnTo>
                  <a:pt x="8977312" y="1050925"/>
                </a:lnTo>
                <a:lnTo>
                  <a:pt x="8977312" y="993775"/>
                </a:lnTo>
                <a:lnTo>
                  <a:pt x="8983662" y="993775"/>
                </a:lnTo>
                <a:lnTo>
                  <a:pt x="8983662" y="1050925"/>
                </a:lnTo>
                <a:close/>
              </a:path>
              <a:path w="8983980" h="1500504">
                <a:moveTo>
                  <a:pt x="8970962" y="1127125"/>
                </a:moveTo>
                <a:lnTo>
                  <a:pt x="8964612" y="1127125"/>
                </a:lnTo>
                <a:lnTo>
                  <a:pt x="8964612" y="1069975"/>
                </a:lnTo>
                <a:lnTo>
                  <a:pt x="8970962" y="1069975"/>
                </a:lnTo>
                <a:lnTo>
                  <a:pt x="8970962" y="1127125"/>
                </a:lnTo>
                <a:close/>
              </a:path>
              <a:path w="8983980" h="1500504">
                <a:moveTo>
                  <a:pt x="8983662" y="1127125"/>
                </a:moveTo>
                <a:lnTo>
                  <a:pt x="8977312" y="1127125"/>
                </a:lnTo>
                <a:lnTo>
                  <a:pt x="8977312" y="1069975"/>
                </a:lnTo>
                <a:lnTo>
                  <a:pt x="8983662" y="1069975"/>
                </a:lnTo>
                <a:lnTo>
                  <a:pt x="8983662" y="1127125"/>
                </a:lnTo>
                <a:close/>
              </a:path>
              <a:path w="8983980" h="1500504">
                <a:moveTo>
                  <a:pt x="8970962" y="1203325"/>
                </a:moveTo>
                <a:lnTo>
                  <a:pt x="8964612" y="1203325"/>
                </a:lnTo>
                <a:lnTo>
                  <a:pt x="8964612" y="1146175"/>
                </a:lnTo>
                <a:lnTo>
                  <a:pt x="8970962" y="1146175"/>
                </a:lnTo>
                <a:lnTo>
                  <a:pt x="8970962" y="1203325"/>
                </a:lnTo>
                <a:close/>
              </a:path>
              <a:path w="8983980" h="1500504">
                <a:moveTo>
                  <a:pt x="8983662" y="1203325"/>
                </a:moveTo>
                <a:lnTo>
                  <a:pt x="8977312" y="1203325"/>
                </a:lnTo>
                <a:lnTo>
                  <a:pt x="8977312" y="1146175"/>
                </a:lnTo>
                <a:lnTo>
                  <a:pt x="8983662" y="1146175"/>
                </a:lnTo>
                <a:lnTo>
                  <a:pt x="8983662" y="1203325"/>
                </a:lnTo>
                <a:close/>
              </a:path>
              <a:path w="8983980" h="1500504">
                <a:moveTo>
                  <a:pt x="8970962" y="1279525"/>
                </a:moveTo>
                <a:lnTo>
                  <a:pt x="8964612" y="1279525"/>
                </a:lnTo>
                <a:lnTo>
                  <a:pt x="8964612" y="1222375"/>
                </a:lnTo>
                <a:lnTo>
                  <a:pt x="8970962" y="1222375"/>
                </a:lnTo>
                <a:lnTo>
                  <a:pt x="8970962" y="1279525"/>
                </a:lnTo>
                <a:close/>
              </a:path>
              <a:path w="8983980" h="1500504">
                <a:moveTo>
                  <a:pt x="8983662" y="1279525"/>
                </a:moveTo>
                <a:lnTo>
                  <a:pt x="8977312" y="1279525"/>
                </a:lnTo>
                <a:lnTo>
                  <a:pt x="8977312" y="1222375"/>
                </a:lnTo>
                <a:lnTo>
                  <a:pt x="8983662" y="1222375"/>
                </a:lnTo>
                <a:lnTo>
                  <a:pt x="8983662" y="1279525"/>
                </a:lnTo>
                <a:close/>
              </a:path>
              <a:path w="8983980" h="1500504">
                <a:moveTo>
                  <a:pt x="8970962" y="1355725"/>
                </a:moveTo>
                <a:lnTo>
                  <a:pt x="8964612" y="1355725"/>
                </a:lnTo>
                <a:lnTo>
                  <a:pt x="8964612" y="1298575"/>
                </a:lnTo>
                <a:lnTo>
                  <a:pt x="8970962" y="1298575"/>
                </a:lnTo>
                <a:lnTo>
                  <a:pt x="8970962" y="1355725"/>
                </a:lnTo>
                <a:close/>
              </a:path>
              <a:path w="8983980" h="1500504">
                <a:moveTo>
                  <a:pt x="8983662" y="1355725"/>
                </a:moveTo>
                <a:lnTo>
                  <a:pt x="8977312" y="1355725"/>
                </a:lnTo>
                <a:lnTo>
                  <a:pt x="8977312" y="1298575"/>
                </a:lnTo>
                <a:lnTo>
                  <a:pt x="8983662" y="1298575"/>
                </a:lnTo>
                <a:lnTo>
                  <a:pt x="8983662" y="1355725"/>
                </a:lnTo>
                <a:close/>
              </a:path>
              <a:path w="8983980" h="1500504">
                <a:moveTo>
                  <a:pt x="8970962" y="1431925"/>
                </a:moveTo>
                <a:lnTo>
                  <a:pt x="8964612" y="1431925"/>
                </a:lnTo>
                <a:lnTo>
                  <a:pt x="8964612" y="1374775"/>
                </a:lnTo>
                <a:lnTo>
                  <a:pt x="8970962" y="1374775"/>
                </a:lnTo>
                <a:lnTo>
                  <a:pt x="8970962" y="1431925"/>
                </a:lnTo>
                <a:close/>
              </a:path>
              <a:path w="8983980" h="1500504">
                <a:moveTo>
                  <a:pt x="8983662" y="1431925"/>
                </a:moveTo>
                <a:lnTo>
                  <a:pt x="8977312" y="1431925"/>
                </a:lnTo>
                <a:lnTo>
                  <a:pt x="8977312" y="1374775"/>
                </a:lnTo>
                <a:lnTo>
                  <a:pt x="8983662" y="1374775"/>
                </a:lnTo>
                <a:lnTo>
                  <a:pt x="8983662" y="1431925"/>
                </a:lnTo>
                <a:close/>
              </a:path>
              <a:path w="8983980" h="1500504">
                <a:moveTo>
                  <a:pt x="8970962" y="1487487"/>
                </a:moveTo>
                <a:lnTo>
                  <a:pt x="8956675" y="1487487"/>
                </a:lnTo>
                <a:lnTo>
                  <a:pt x="8956675" y="1481137"/>
                </a:lnTo>
                <a:lnTo>
                  <a:pt x="8964612" y="1481137"/>
                </a:lnTo>
                <a:lnTo>
                  <a:pt x="8964612" y="1450975"/>
                </a:lnTo>
                <a:lnTo>
                  <a:pt x="8970962" y="1450975"/>
                </a:lnTo>
                <a:lnTo>
                  <a:pt x="8970962" y="1487487"/>
                </a:lnTo>
                <a:close/>
              </a:path>
              <a:path w="8983980" h="1500504">
                <a:moveTo>
                  <a:pt x="8983662" y="1500187"/>
                </a:moveTo>
                <a:lnTo>
                  <a:pt x="8956675" y="1500187"/>
                </a:lnTo>
                <a:lnTo>
                  <a:pt x="8956675" y="1493837"/>
                </a:lnTo>
                <a:lnTo>
                  <a:pt x="8977312" y="1493837"/>
                </a:lnTo>
                <a:lnTo>
                  <a:pt x="8977312" y="1450975"/>
                </a:lnTo>
                <a:lnTo>
                  <a:pt x="8983662" y="1450975"/>
                </a:lnTo>
                <a:lnTo>
                  <a:pt x="8983662" y="1500187"/>
                </a:lnTo>
                <a:close/>
              </a:path>
              <a:path w="8983980" h="1500504">
                <a:moveTo>
                  <a:pt x="8937625" y="1487487"/>
                </a:moveTo>
                <a:lnTo>
                  <a:pt x="8880475" y="1487487"/>
                </a:lnTo>
                <a:lnTo>
                  <a:pt x="8880475" y="1481137"/>
                </a:lnTo>
                <a:lnTo>
                  <a:pt x="8937625" y="1481137"/>
                </a:lnTo>
                <a:lnTo>
                  <a:pt x="8937625" y="1487487"/>
                </a:lnTo>
                <a:close/>
              </a:path>
              <a:path w="8983980" h="1500504">
                <a:moveTo>
                  <a:pt x="8937625" y="1500187"/>
                </a:moveTo>
                <a:lnTo>
                  <a:pt x="8880475" y="1500187"/>
                </a:lnTo>
                <a:lnTo>
                  <a:pt x="8880475" y="1493837"/>
                </a:lnTo>
                <a:lnTo>
                  <a:pt x="8937625" y="1493837"/>
                </a:lnTo>
                <a:lnTo>
                  <a:pt x="8937625" y="1500187"/>
                </a:lnTo>
                <a:close/>
              </a:path>
              <a:path w="8983980" h="1500504">
                <a:moveTo>
                  <a:pt x="8861425" y="1487487"/>
                </a:moveTo>
                <a:lnTo>
                  <a:pt x="8804275" y="1487487"/>
                </a:lnTo>
                <a:lnTo>
                  <a:pt x="8804275" y="1481137"/>
                </a:lnTo>
                <a:lnTo>
                  <a:pt x="8861425" y="1481137"/>
                </a:lnTo>
                <a:lnTo>
                  <a:pt x="8861425" y="1487487"/>
                </a:lnTo>
                <a:close/>
              </a:path>
              <a:path w="8983980" h="1500504">
                <a:moveTo>
                  <a:pt x="8861425" y="1500187"/>
                </a:moveTo>
                <a:lnTo>
                  <a:pt x="8804275" y="1500187"/>
                </a:lnTo>
                <a:lnTo>
                  <a:pt x="8804275" y="1493837"/>
                </a:lnTo>
                <a:lnTo>
                  <a:pt x="8861425" y="1493837"/>
                </a:lnTo>
                <a:lnTo>
                  <a:pt x="8861425" y="1500187"/>
                </a:lnTo>
                <a:close/>
              </a:path>
              <a:path w="8983980" h="1500504">
                <a:moveTo>
                  <a:pt x="8785225" y="1487487"/>
                </a:moveTo>
                <a:lnTo>
                  <a:pt x="8728075" y="1487487"/>
                </a:lnTo>
                <a:lnTo>
                  <a:pt x="8728075" y="1481137"/>
                </a:lnTo>
                <a:lnTo>
                  <a:pt x="8785225" y="1481137"/>
                </a:lnTo>
                <a:lnTo>
                  <a:pt x="8785225" y="1487487"/>
                </a:lnTo>
                <a:close/>
              </a:path>
              <a:path w="8983980" h="1500504">
                <a:moveTo>
                  <a:pt x="8785225" y="1500187"/>
                </a:moveTo>
                <a:lnTo>
                  <a:pt x="8728075" y="1500187"/>
                </a:lnTo>
                <a:lnTo>
                  <a:pt x="8728075" y="1493837"/>
                </a:lnTo>
                <a:lnTo>
                  <a:pt x="8785225" y="1493837"/>
                </a:lnTo>
                <a:lnTo>
                  <a:pt x="8785225" y="1500187"/>
                </a:lnTo>
                <a:close/>
              </a:path>
              <a:path w="8983980" h="1500504">
                <a:moveTo>
                  <a:pt x="8709025" y="1487487"/>
                </a:moveTo>
                <a:lnTo>
                  <a:pt x="8651875" y="1487487"/>
                </a:lnTo>
                <a:lnTo>
                  <a:pt x="8651875" y="1481137"/>
                </a:lnTo>
                <a:lnTo>
                  <a:pt x="8709025" y="1481137"/>
                </a:lnTo>
                <a:lnTo>
                  <a:pt x="8709025" y="1487487"/>
                </a:lnTo>
                <a:close/>
              </a:path>
              <a:path w="8983980" h="1500504">
                <a:moveTo>
                  <a:pt x="8709025" y="1500187"/>
                </a:moveTo>
                <a:lnTo>
                  <a:pt x="8651875" y="1500187"/>
                </a:lnTo>
                <a:lnTo>
                  <a:pt x="8651875" y="1493837"/>
                </a:lnTo>
                <a:lnTo>
                  <a:pt x="8709025" y="1493837"/>
                </a:lnTo>
                <a:lnTo>
                  <a:pt x="8709025" y="1500187"/>
                </a:lnTo>
                <a:close/>
              </a:path>
              <a:path w="8983980" h="1500504">
                <a:moveTo>
                  <a:pt x="8632825" y="1487487"/>
                </a:moveTo>
                <a:lnTo>
                  <a:pt x="8575675" y="1487487"/>
                </a:lnTo>
                <a:lnTo>
                  <a:pt x="8575675" y="1481137"/>
                </a:lnTo>
                <a:lnTo>
                  <a:pt x="8632825" y="1481137"/>
                </a:lnTo>
                <a:lnTo>
                  <a:pt x="8632825" y="1487487"/>
                </a:lnTo>
                <a:close/>
              </a:path>
              <a:path w="8983980" h="1500504">
                <a:moveTo>
                  <a:pt x="8632825" y="1500187"/>
                </a:moveTo>
                <a:lnTo>
                  <a:pt x="8575675" y="1500187"/>
                </a:lnTo>
                <a:lnTo>
                  <a:pt x="8575675" y="1493837"/>
                </a:lnTo>
                <a:lnTo>
                  <a:pt x="8632825" y="1493837"/>
                </a:lnTo>
                <a:lnTo>
                  <a:pt x="8632825" y="1500187"/>
                </a:lnTo>
                <a:close/>
              </a:path>
              <a:path w="8983980" h="1500504">
                <a:moveTo>
                  <a:pt x="8556625" y="1487487"/>
                </a:moveTo>
                <a:lnTo>
                  <a:pt x="8499475" y="1487487"/>
                </a:lnTo>
                <a:lnTo>
                  <a:pt x="8499475" y="1481137"/>
                </a:lnTo>
                <a:lnTo>
                  <a:pt x="8556625" y="1481137"/>
                </a:lnTo>
                <a:lnTo>
                  <a:pt x="8556625" y="1487487"/>
                </a:lnTo>
                <a:close/>
              </a:path>
              <a:path w="8983980" h="1500504">
                <a:moveTo>
                  <a:pt x="8556625" y="1500187"/>
                </a:moveTo>
                <a:lnTo>
                  <a:pt x="8499475" y="1500187"/>
                </a:lnTo>
                <a:lnTo>
                  <a:pt x="8499475" y="1493837"/>
                </a:lnTo>
                <a:lnTo>
                  <a:pt x="8556625" y="1493837"/>
                </a:lnTo>
                <a:lnTo>
                  <a:pt x="8556625" y="1500187"/>
                </a:lnTo>
                <a:close/>
              </a:path>
              <a:path w="8983980" h="1500504">
                <a:moveTo>
                  <a:pt x="8480425" y="1487487"/>
                </a:moveTo>
                <a:lnTo>
                  <a:pt x="8423275" y="1487487"/>
                </a:lnTo>
                <a:lnTo>
                  <a:pt x="8423275" y="1481137"/>
                </a:lnTo>
                <a:lnTo>
                  <a:pt x="8480425" y="1481137"/>
                </a:lnTo>
                <a:lnTo>
                  <a:pt x="8480425" y="1487487"/>
                </a:lnTo>
                <a:close/>
              </a:path>
              <a:path w="8983980" h="1500504">
                <a:moveTo>
                  <a:pt x="8480425" y="1500187"/>
                </a:moveTo>
                <a:lnTo>
                  <a:pt x="8423275" y="1500187"/>
                </a:lnTo>
                <a:lnTo>
                  <a:pt x="8423275" y="1493837"/>
                </a:lnTo>
                <a:lnTo>
                  <a:pt x="8480425" y="1493837"/>
                </a:lnTo>
                <a:lnTo>
                  <a:pt x="8480425" y="1500187"/>
                </a:lnTo>
                <a:close/>
              </a:path>
              <a:path w="8983980" h="1500504">
                <a:moveTo>
                  <a:pt x="8404225" y="1487487"/>
                </a:moveTo>
                <a:lnTo>
                  <a:pt x="8347075" y="1487487"/>
                </a:lnTo>
                <a:lnTo>
                  <a:pt x="8347075" y="1481137"/>
                </a:lnTo>
                <a:lnTo>
                  <a:pt x="8404225" y="1481137"/>
                </a:lnTo>
                <a:lnTo>
                  <a:pt x="8404225" y="1487487"/>
                </a:lnTo>
                <a:close/>
              </a:path>
              <a:path w="8983980" h="1500504">
                <a:moveTo>
                  <a:pt x="8404225" y="1500187"/>
                </a:moveTo>
                <a:lnTo>
                  <a:pt x="8347075" y="1500187"/>
                </a:lnTo>
                <a:lnTo>
                  <a:pt x="8347075" y="1493837"/>
                </a:lnTo>
                <a:lnTo>
                  <a:pt x="8404225" y="1493837"/>
                </a:lnTo>
                <a:lnTo>
                  <a:pt x="8404225" y="1500187"/>
                </a:lnTo>
                <a:close/>
              </a:path>
              <a:path w="8983980" h="1500504">
                <a:moveTo>
                  <a:pt x="8328025" y="1487487"/>
                </a:moveTo>
                <a:lnTo>
                  <a:pt x="8270875" y="1487487"/>
                </a:lnTo>
                <a:lnTo>
                  <a:pt x="8270875" y="1481137"/>
                </a:lnTo>
                <a:lnTo>
                  <a:pt x="8328025" y="1481137"/>
                </a:lnTo>
                <a:lnTo>
                  <a:pt x="8328025" y="1487487"/>
                </a:lnTo>
                <a:close/>
              </a:path>
              <a:path w="8983980" h="1500504">
                <a:moveTo>
                  <a:pt x="8328025" y="1500187"/>
                </a:moveTo>
                <a:lnTo>
                  <a:pt x="8270875" y="1500187"/>
                </a:lnTo>
                <a:lnTo>
                  <a:pt x="8270875" y="1493837"/>
                </a:lnTo>
                <a:lnTo>
                  <a:pt x="8328025" y="1493837"/>
                </a:lnTo>
                <a:lnTo>
                  <a:pt x="8328025" y="1500187"/>
                </a:lnTo>
                <a:close/>
              </a:path>
              <a:path w="8983980" h="1500504">
                <a:moveTo>
                  <a:pt x="8251825" y="1487487"/>
                </a:moveTo>
                <a:lnTo>
                  <a:pt x="8194675" y="1487487"/>
                </a:lnTo>
                <a:lnTo>
                  <a:pt x="8194675" y="1481137"/>
                </a:lnTo>
                <a:lnTo>
                  <a:pt x="8251825" y="1481137"/>
                </a:lnTo>
                <a:lnTo>
                  <a:pt x="8251825" y="1487487"/>
                </a:lnTo>
                <a:close/>
              </a:path>
              <a:path w="8983980" h="1500504">
                <a:moveTo>
                  <a:pt x="8251825" y="1500187"/>
                </a:moveTo>
                <a:lnTo>
                  <a:pt x="8194675" y="1500187"/>
                </a:lnTo>
                <a:lnTo>
                  <a:pt x="8194675" y="1493837"/>
                </a:lnTo>
                <a:lnTo>
                  <a:pt x="8251825" y="1493837"/>
                </a:lnTo>
                <a:lnTo>
                  <a:pt x="8251825" y="1500187"/>
                </a:lnTo>
                <a:close/>
              </a:path>
              <a:path w="8983980" h="1500504">
                <a:moveTo>
                  <a:pt x="8175625" y="1487487"/>
                </a:moveTo>
                <a:lnTo>
                  <a:pt x="8118475" y="1487487"/>
                </a:lnTo>
                <a:lnTo>
                  <a:pt x="8118475" y="1481137"/>
                </a:lnTo>
                <a:lnTo>
                  <a:pt x="8175625" y="1481137"/>
                </a:lnTo>
                <a:lnTo>
                  <a:pt x="8175625" y="1487487"/>
                </a:lnTo>
                <a:close/>
              </a:path>
              <a:path w="8983980" h="1500504">
                <a:moveTo>
                  <a:pt x="8175625" y="1500187"/>
                </a:moveTo>
                <a:lnTo>
                  <a:pt x="8118475" y="1500187"/>
                </a:lnTo>
                <a:lnTo>
                  <a:pt x="8118475" y="1493837"/>
                </a:lnTo>
                <a:lnTo>
                  <a:pt x="8175625" y="1493837"/>
                </a:lnTo>
                <a:lnTo>
                  <a:pt x="8175625" y="1500187"/>
                </a:lnTo>
                <a:close/>
              </a:path>
              <a:path w="8983980" h="1500504">
                <a:moveTo>
                  <a:pt x="8099425" y="1487487"/>
                </a:moveTo>
                <a:lnTo>
                  <a:pt x="8042275" y="1487487"/>
                </a:lnTo>
                <a:lnTo>
                  <a:pt x="8042275" y="1481137"/>
                </a:lnTo>
                <a:lnTo>
                  <a:pt x="8099425" y="1481137"/>
                </a:lnTo>
                <a:lnTo>
                  <a:pt x="8099425" y="1487487"/>
                </a:lnTo>
                <a:close/>
              </a:path>
              <a:path w="8983980" h="1500504">
                <a:moveTo>
                  <a:pt x="8099425" y="1500187"/>
                </a:moveTo>
                <a:lnTo>
                  <a:pt x="8042275" y="1500187"/>
                </a:lnTo>
                <a:lnTo>
                  <a:pt x="8042275" y="1493837"/>
                </a:lnTo>
                <a:lnTo>
                  <a:pt x="8099425" y="1493837"/>
                </a:lnTo>
                <a:lnTo>
                  <a:pt x="8099425" y="1500187"/>
                </a:lnTo>
                <a:close/>
              </a:path>
              <a:path w="8983980" h="1500504">
                <a:moveTo>
                  <a:pt x="8023225" y="1487487"/>
                </a:moveTo>
                <a:lnTo>
                  <a:pt x="7966075" y="1487487"/>
                </a:lnTo>
                <a:lnTo>
                  <a:pt x="7966075" y="1481137"/>
                </a:lnTo>
                <a:lnTo>
                  <a:pt x="8023225" y="1481137"/>
                </a:lnTo>
                <a:lnTo>
                  <a:pt x="8023225" y="1487487"/>
                </a:lnTo>
                <a:close/>
              </a:path>
              <a:path w="8983980" h="1500504">
                <a:moveTo>
                  <a:pt x="8023225" y="1500187"/>
                </a:moveTo>
                <a:lnTo>
                  <a:pt x="7966075" y="1500187"/>
                </a:lnTo>
                <a:lnTo>
                  <a:pt x="7966075" y="1493837"/>
                </a:lnTo>
                <a:lnTo>
                  <a:pt x="8023225" y="1493837"/>
                </a:lnTo>
                <a:lnTo>
                  <a:pt x="8023225" y="1500187"/>
                </a:lnTo>
                <a:close/>
              </a:path>
              <a:path w="8983980" h="1500504">
                <a:moveTo>
                  <a:pt x="7947025" y="1487487"/>
                </a:moveTo>
                <a:lnTo>
                  <a:pt x="7889875" y="1487487"/>
                </a:lnTo>
                <a:lnTo>
                  <a:pt x="7889875" y="1481137"/>
                </a:lnTo>
                <a:lnTo>
                  <a:pt x="7947025" y="1481137"/>
                </a:lnTo>
                <a:lnTo>
                  <a:pt x="7947025" y="1487487"/>
                </a:lnTo>
                <a:close/>
              </a:path>
              <a:path w="8983980" h="1500504">
                <a:moveTo>
                  <a:pt x="7947025" y="1500187"/>
                </a:moveTo>
                <a:lnTo>
                  <a:pt x="7889875" y="1500187"/>
                </a:lnTo>
                <a:lnTo>
                  <a:pt x="7889875" y="1493837"/>
                </a:lnTo>
                <a:lnTo>
                  <a:pt x="7947025" y="1493837"/>
                </a:lnTo>
                <a:lnTo>
                  <a:pt x="7947025" y="1500187"/>
                </a:lnTo>
                <a:close/>
              </a:path>
              <a:path w="8983980" h="1500504">
                <a:moveTo>
                  <a:pt x="7870825" y="1487487"/>
                </a:moveTo>
                <a:lnTo>
                  <a:pt x="7813675" y="1487487"/>
                </a:lnTo>
                <a:lnTo>
                  <a:pt x="7813675" y="1481137"/>
                </a:lnTo>
                <a:lnTo>
                  <a:pt x="7870825" y="1481137"/>
                </a:lnTo>
                <a:lnTo>
                  <a:pt x="7870825" y="1487487"/>
                </a:lnTo>
                <a:close/>
              </a:path>
              <a:path w="8983980" h="1500504">
                <a:moveTo>
                  <a:pt x="7870825" y="1500187"/>
                </a:moveTo>
                <a:lnTo>
                  <a:pt x="7813675" y="1500187"/>
                </a:lnTo>
                <a:lnTo>
                  <a:pt x="7813675" y="1493837"/>
                </a:lnTo>
                <a:lnTo>
                  <a:pt x="7870825" y="1493837"/>
                </a:lnTo>
                <a:lnTo>
                  <a:pt x="7870825" y="1500187"/>
                </a:lnTo>
                <a:close/>
              </a:path>
              <a:path w="8983980" h="1500504">
                <a:moveTo>
                  <a:pt x="7794625" y="1487487"/>
                </a:moveTo>
                <a:lnTo>
                  <a:pt x="7737475" y="1487487"/>
                </a:lnTo>
                <a:lnTo>
                  <a:pt x="7737475" y="1481137"/>
                </a:lnTo>
                <a:lnTo>
                  <a:pt x="7794625" y="1481137"/>
                </a:lnTo>
                <a:lnTo>
                  <a:pt x="7794625" y="1487487"/>
                </a:lnTo>
                <a:close/>
              </a:path>
              <a:path w="8983980" h="1500504">
                <a:moveTo>
                  <a:pt x="7794625" y="1500187"/>
                </a:moveTo>
                <a:lnTo>
                  <a:pt x="7737475" y="1500187"/>
                </a:lnTo>
                <a:lnTo>
                  <a:pt x="7737475" y="1493837"/>
                </a:lnTo>
                <a:lnTo>
                  <a:pt x="7794625" y="1493837"/>
                </a:lnTo>
                <a:lnTo>
                  <a:pt x="7794625" y="1500187"/>
                </a:lnTo>
                <a:close/>
              </a:path>
              <a:path w="8983980" h="1500504">
                <a:moveTo>
                  <a:pt x="7718425" y="1487487"/>
                </a:moveTo>
                <a:lnTo>
                  <a:pt x="7661275" y="1487487"/>
                </a:lnTo>
                <a:lnTo>
                  <a:pt x="7661275" y="1481137"/>
                </a:lnTo>
                <a:lnTo>
                  <a:pt x="7718425" y="1481137"/>
                </a:lnTo>
                <a:lnTo>
                  <a:pt x="7718425" y="1487487"/>
                </a:lnTo>
                <a:close/>
              </a:path>
              <a:path w="8983980" h="1500504">
                <a:moveTo>
                  <a:pt x="7718425" y="1500187"/>
                </a:moveTo>
                <a:lnTo>
                  <a:pt x="7661275" y="1500187"/>
                </a:lnTo>
                <a:lnTo>
                  <a:pt x="7661275" y="1493837"/>
                </a:lnTo>
                <a:lnTo>
                  <a:pt x="7718425" y="1493837"/>
                </a:lnTo>
                <a:lnTo>
                  <a:pt x="7718425" y="1500187"/>
                </a:lnTo>
                <a:close/>
              </a:path>
              <a:path w="8983980" h="1500504">
                <a:moveTo>
                  <a:pt x="7642225" y="1487487"/>
                </a:moveTo>
                <a:lnTo>
                  <a:pt x="7585075" y="1487487"/>
                </a:lnTo>
                <a:lnTo>
                  <a:pt x="7585075" y="1481137"/>
                </a:lnTo>
                <a:lnTo>
                  <a:pt x="7642225" y="1481137"/>
                </a:lnTo>
                <a:lnTo>
                  <a:pt x="7642225" y="1487487"/>
                </a:lnTo>
                <a:close/>
              </a:path>
              <a:path w="8983980" h="1500504">
                <a:moveTo>
                  <a:pt x="7642225" y="1500187"/>
                </a:moveTo>
                <a:lnTo>
                  <a:pt x="7585075" y="1500187"/>
                </a:lnTo>
                <a:lnTo>
                  <a:pt x="7585075" y="1493837"/>
                </a:lnTo>
                <a:lnTo>
                  <a:pt x="7642225" y="1493837"/>
                </a:lnTo>
                <a:lnTo>
                  <a:pt x="7642225" y="1500187"/>
                </a:lnTo>
                <a:close/>
              </a:path>
              <a:path w="8983980" h="1500504">
                <a:moveTo>
                  <a:pt x="7566025" y="1487487"/>
                </a:moveTo>
                <a:lnTo>
                  <a:pt x="7508875" y="1487487"/>
                </a:lnTo>
                <a:lnTo>
                  <a:pt x="7508875" y="1481137"/>
                </a:lnTo>
                <a:lnTo>
                  <a:pt x="7566025" y="1481137"/>
                </a:lnTo>
                <a:lnTo>
                  <a:pt x="7566025" y="1487487"/>
                </a:lnTo>
                <a:close/>
              </a:path>
              <a:path w="8983980" h="1500504">
                <a:moveTo>
                  <a:pt x="7566025" y="1500187"/>
                </a:moveTo>
                <a:lnTo>
                  <a:pt x="7508875" y="1500187"/>
                </a:lnTo>
                <a:lnTo>
                  <a:pt x="7508875" y="1493837"/>
                </a:lnTo>
                <a:lnTo>
                  <a:pt x="7566025" y="1493837"/>
                </a:lnTo>
                <a:lnTo>
                  <a:pt x="7566025" y="1500187"/>
                </a:lnTo>
                <a:close/>
              </a:path>
              <a:path w="8983980" h="1500504">
                <a:moveTo>
                  <a:pt x="7489825" y="1487487"/>
                </a:moveTo>
                <a:lnTo>
                  <a:pt x="7432675" y="1487487"/>
                </a:lnTo>
                <a:lnTo>
                  <a:pt x="7432675" y="1481137"/>
                </a:lnTo>
                <a:lnTo>
                  <a:pt x="7489825" y="1481137"/>
                </a:lnTo>
                <a:lnTo>
                  <a:pt x="7489825" y="1487487"/>
                </a:lnTo>
                <a:close/>
              </a:path>
              <a:path w="8983980" h="1500504">
                <a:moveTo>
                  <a:pt x="7489825" y="1500187"/>
                </a:moveTo>
                <a:lnTo>
                  <a:pt x="7432675" y="1500187"/>
                </a:lnTo>
                <a:lnTo>
                  <a:pt x="7432675" y="1493837"/>
                </a:lnTo>
                <a:lnTo>
                  <a:pt x="7489825" y="1493837"/>
                </a:lnTo>
                <a:lnTo>
                  <a:pt x="7489825" y="1500187"/>
                </a:lnTo>
                <a:close/>
              </a:path>
              <a:path w="8983980" h="1500504">
                <a:moveTo>
                  <a:pt x="7413625" y="1487487"/>
                </a:moveTo>
                <a:lnTo>
                  <a:pt x="7356475" y="1487487"/>
                </a:lnTo>
                <a:lnTo>
                  <a:pt x="7356475" y="1481137"/>
                </a:lnTo>
                <a:lnTo>
                  <a:pt x="7413625" y="1481137"/>
                </a:lnTo>
                <a:lnTo>
                  <a:pt x="7413625" y="1487487"/>
                </a:lnTo>
                <a:close/>
              </a:path>
              <a:path w="8983980" h="1500504">
                <a:moveTo>
                  <a:pt x="7413625" y="1500187"/>
                </a:moveTo>
                <a:lnTo>
                  <a:pt x="7356475" y="1500187"/>
                </a:lnTo>
                <a:lnTo>
                  <a:pt x="7356475" y="1493837"/>
                </a:lnTo>
                <a:lnTo>
                  <a:pt x="7413625" y="1493837"/>
                </a:lnTo>
                <a:lnTo>
                  <a:pt x="7413625" y="1500187"/>
                </a:lnTo>
                <a:close/>
              </a:path>
              <a:path w="8983980" h="1500504">
                <a:moveTo>
                  <a:pt x="7337425" y="1487487"/>
                </a:moveTo>
                <a:lnTo>
                  <a:pt x="7280275" y="1487487"/>
                </a:lnTo>
                <a:lnTo>
                  <a:pt x="7280275" y="1481137"/>
                </a:lnTo>
                <a:lnTo>
                  <a:pt x="7337425" y="1481137"/>
                </a:lnTo>
                <a:lnTo>
                  <a:pt x="7337425" y="1487487"/>
                </a:lnTo>
                <a:close/>
              </a:path>
              <a:path w="8983980" h="1500504">
                <a:moveTo>
                  <a:pt x="7337425" y="1500187"/>
                </a:moveTo>
                <a:lnTo>
                  <a:pt x="7280275" y="1500187"/>
                </a:lnTo>
                <a:lnTo>
                  <a:pt x="7280275" y="1493837"/>
                </a:lnTo>
                <a:lnTo>
                  <a:pt x="7337425" y="1493837"/>
                </a:lnTo>
                <a:lnTo>
                  <a:pt x="7337425" y="1500187"/>
                </a:lnTo>
                <a:close/>
              </a:path>
              <a:path w="8983980" h="1500504">
                <a:moveTo>
                  <a:pt x="7261225" y="1487487"/>
                </a:moveTo>
                <a:lnTo>
                  <a:pt x="7204075" y="1487487"/>
                </a:lnTo>
                <a:lnTo>
                  <a:pt x="7204075" y="1481137"/>
                </a:lnTo>
                <a:lnTo>
                  <a:pt x="7261225" y="1481137"/>
                </a:lnTo>
                <a:lnTo>
                  <a:pt x="7261225" y="1487487"/>
                </a:lnTo>
                <a:close/>
              </a:path>
              <a:path w="8983980" h="1500504">
                <a:moveTo>
                  <a:pt x="7261225" y="1500187"/>
                </a:moveTo>
                <a:lnTo>
                  <a:pt x="7204075" y="1500187"/>
                </a:lnTo>
                <a:lnTo>
                  <a:pt x="7204075" y="1493837"/>
                </a:lnTo>
                <a:lnTo>
                  <a:pt x="7261225" y="1493837"/>
                </a:lnTo>
                <a:lnTo>
                  <a:pt x="7261225" y="1500187"/>
                </a:lnTo>
                <a:close/>
              </a:path>
              <a:path w="8983980" h="1500504">
                <a:moveTo>
                  <a:pt x="7185025" y="1487487"/>
                </a:moveTo>
                <a:lnTo>
                  <a:pt x="7127875" y="1487487"/>
                </a:lnTo>
                <a:lnTo>
                  <a:pt x="7127875" y="1481137"/>
                </a:lnTo>
                <a:lnTo>
                  <a:pt x="7185025" y="1481137"/>
                </a:lnTo>
                <a:lnTo>
                  <a:pt x="7185025" y="1487487"/>
                </a:lnTo>
                <a:close/>
              </a:path>
              <a:path w="8983980" h="1500504">
                <a:moveTo>
                  <a:pt x="7185025" y="1500187"/>
                </a:moveTo>
                <a:lnTo>
                  <a:pt x="7127875" y="1500187"/>
                </a:lnTo>
                <a:lnTo>
                  <a:pt x="7127875" y="1493837"/>
                </a:lnTo>
                <a:lnTo>
                  <a:pt x="7185025" y="1493837"/>
                </a:lnTo>
                <a:lnTo>
                  <a:pt x="7185025" y="1500187"/>
                </a:lnTo>
                <a:close/>
              </a:path>
              <a:path w="8983980" h="1500504">
                <a:moveTo>
                  <a:pt x="7108825" y="1487487"/>
                </a:moveTo>
                <a:lnTo>
                  <a:pt x="7051675" y="1487487"/>
                </a:lnTo>
                <a:lnTo>
                  <a:pt x="7051675" y="1481137"/>
                </a:lnTo>
                <a:lnTo>
                  <a:pt x="7108825" y="1481137"/>
                </a:lnTo>
                <a:lnTo>
                  <a:pt x="7108825" y="1487487"/>
                </a:lnTo>
                <a:close/>
              </a:path>
              <a:path w="8983980" h="1500504">
                <a:moveTo>
                  <a:pt x="7108825" y="1500187"/>
                </a:moveTo>
                <a:lnTo>
                  <a:pt x="7051675" y="1500187"/>
                </a:lnTo>
                <a:lnTo>
                  <a:pt x="7051675" y="1493837"/>
                </a:lnTo>
                <a:lnTo>
                  <a:pt x="7108825" y="1493837"/>
                </a:lnTo>
                <a:lnTo>
                  <a:pt x="7108825" y="1500187"/>
                </a:lnTo>
                <a:close/>
              </a:path>
              <a:path w="8983980" h="1500504">
                <a:moveTo>
                  <a:pt x="7032625" y="1487487"/>
                </a:moveTo>
                <a:lnTo>
                  <a:pt x="6975475" y="1487487"/>
                </a:lnTo>
                <a:lnTo>
                  <a:pt x="6975475" y="1481137"/>
                </a:lnTo>
                <a:lnTo>
                  <a:pt x="7032625" y="1481137"/>
                </a:lnTo>
                <a:lnTo>
                  <a:pt x="7032625" y="1487487"/>
                </a:lnTo>
                <a:close/>
              </a:path>
              <a:path w="8983980" h="1500504">
                <a:moveTo>
                  <a:pt x="7032625" y="1500187"/>
                </a:moveTo>
                <a:lnTo>
                  <a:pt x="6975475" y="1500187"/>
                </a:lnTo>
                <a:lnTo>
                  <a:pt x="6975475" y="1493837"/>
                </a:lnTo>
                <a:lnTo>
                  <a:pt x="7032625" y="1493837"/>
                </a:lnTo>
                <a:lnTo>
                  <a:pt x="7032625" y="1500187"/>
                </a:lnTo>
                <a:close/>
              </a:path>
              <a:path w="8983980" h="1500504">
                <a:moveTo>
                  <a:pt x="6956425" y="1487487"/>
                </a:moveTo>
                <a:lnTo>
                  <a:pt x="6899275" y="1487487"/>
                </a:lnTo>
                <a:lnTo>
                  <a:pt x="6899275" y="1481137"/>
                </a:lnTo>
                <a:lnTo>
                  <a:pt x="6956425" y="1481137"/>
                </a:lnTo>
                <a:lnTo>
                  <a:pt x="6956425" y="1487487"/>
                </a:lnTo>
                <a:close/>
              </a:path>
              <a:path w="8983980" h="1500504">
                <a:moveTo>
                  <a:pt x="6956425" y="1500187"/>
                </a:moveTo>
                <a:lnTo>
                  <a:pt x="6899275" y="1500187"/>
                </a:lnTo>
                <a:lnTo>
                  <a:pt x="6899275" y="1493837"/>
                </a:lnTo>
                <a:lnTo>
                  <a:pt x="6956425" y="1493837"/>
                </a:lnTo>
                <a:lnTo>
                  <a:pt x="6956425" y="1500187"/>
                </a:lnTo>
                <a:close/>
              </a:path>
              <a:path w="8983980" h="1500504">
                <a:moveTo>
                  <a:pt x="6880225" y="1487487"/>
                </a:moveTo>
                <a:lnTo>
                  <a:pt x="6823075" y="1487487"/>
                </a:lnTo>
                <a:lnTo>
                  <a:pt x="6823075" y="1481137"/>
                </a:lnTo>
                <a:lnTo>
                  <a:pt x="6880225" y="1481137"/>
                </a:lnTo>
                <a:lnTo>
                  <a:pt x="6880225" y="1487487"/>
                </a:lnTo>
                <a:close/>
              </a:path>
              <a:path w="8983980" h="1500504">
                <a:moveTo>
                  <a:pt x="6880225" y="1500187"/>
                </a:moveTo>
                <a:lnTo>
                  <a:pt x="6823075" y="1500187"/>
                </a:lnTo>
                <a:lnTo>
                  <a:pt x="6823075" y="1493837"/>
                </a:lnTo>
                <a:lnTo>
                  <a:pt x="6880225" y="1493837"/>
                </a:lnTo>
                <a:lnTo>
                  <a:pt x="6880225" y="1500187"/>
                </a:lnTo>
                <a:close/>
              </a:path>
              <a:path w="8983980" h="1500504">
                <a:moveTo>
                  <a:pt x="6804025" y="1487487"/>
                </a:moveTo>
                <a:lnTo>
                  <a:pt x="6746875" y="1487487"/>
                </a:lnTo>
                <a:lnTo>
                  <a:pt x="6746875" y="1481137"/>
                </a:lnTo>
                <a:lnTo>
                  <a:pt x="6804025" y="1481137"/>
                </a:lnTo>
                <a:lnTo>
                  <a:pt x="6804025" y="1487487"/>
                </a:lnTo>
                <a:close/>
              </a:path>
              <a:path w="8983980" h="1500504">
                <a:moveTo>
                  <a:pt x="6804025" y="1500187"/>
                </a:moveTo>
                <a:lnTo>
                  <a:pt x="6746875" y="1500187"/>
                </a:lnTo>
                <a:lnTo>
                  <a:pt x="6746875" y="1493837"/>
                </a:lnTo>
                <a:lnTo>
                  <a:pt x="6804025" y="1493837"/>
                </a:lnTo>
                <a:lnTo>
                  <a:pt x="6804025" y="1500187"/>
                </a:lnTo>
                <a:close/>
              </a:path>
              <a:path w="8983980" h="1500504">
                <a:moveTo>
                  <a:pt x="6727825" y="1487487"/>
                </a:moveTo>
                <a:lnTo>
                  <a:pt x="6670675" y="1487487"/>
                </a:lnTo>
                <a:lnTo>
                  <a:pt x="6670675" y="1481137"/>
                </a:lnTo>
                <a:lnTo>
                  <a:pt x="6727825" y="1481137"/>
                </a:lnTo>
                <a:lnTo>
                  <a:pt x="6727825" y="1487487"/>
                </a:lnTo>
                <a:close/>
              </a:path>
              <a:path w="8983980" h="1500504">
                <a:moveTo>
                  <a:pt x="6727825" y="1500187"/>
                </a:moveTo>
                <a:lnTo>
                  <a:pt x="6670675" y="1500187"/>
                </a:lnTo>
                <a:lnTo>
                  <a:pt x="6670675" y="1493837"/>
                </a:lnTo>
                <a:lnTo>
                  <a:pt x="6727825" y="1493837"/>
                </a:lnTo>
                <a:lnTo>
                  <a:pt x="6727825" y="1500187"/>
                </a:lnTo>
                <a:close/>
              </a:path>
              <a:path w="8983980" h="1500504">
                <a:moveTo>
                  <a:pt x="6651625" y="1487487"/>
                </a:moveTo>
                <a:lnTo>
                  <a:pt x="6594475" y="1487487"/>
                </a:lnTo>
                <a:lnTo>
                  <a:pt x="6594475" y="1481137"/>
                </a:lnTo>
                <a:lnTo>
                  <a:pt x="6651625" y="1481137"/>
                </a:lnTo>
                <a:lnTo>
                  <a:pt x="6651625" y="1487487"/>
                </a:lnTo>
                <a:close/>
              </a:path>
              <a:path w="8983980" h="1500504">
                <a:moveTo>
                  <a:pt x="6651625" y="1500187"/>
                </a:moveTo>
                <a:lnTo>
                  <a:pt x="6594475" y="1500187"/>
                </a:lnTo>
                <a:lnTo>
                  <a:pt x="6594475" y="1493837"/>
                </a:lnTo>
                <a:lnTo>
                  <a:pt x="6651625" y="1493837"/>
                </a:lnTo>
                <a:lnTo>
                  <a:pt x="6651625" y="1500187"/>
                </a:lnTo>
                <a:close/>
              </a:path>
              <a:path w="8983980" h="1500504">
                <a:moveTo>
                  <a:pt x="6575425" y="1487487"/>
                </a:moveTo>
                <a:lnTo>
                  <a:pt x="6518275" y="1487487"/>
                </a:lnTo>
                <a:lnTo>
                  <a:pt x="6518275" y="1481137"/>
                </a:lnTo>
                <a:lnTo>
                  <a:pt x="6575425" y="1481137"/>
                </a:lnTo>
                <a:lnTo>
                  <a:pt x="6575425" y="1487487"/>
                </a:lnTo>
                <a:close/>
              </a:path>
              <a:path w="8983980" h="1500504">
                <a:moveTo>
                  <a:pt x="6575425" y="1500187"/>
                </a:moveTo>
                <a:lnTo>
                  <a:pt x="6518275" y="1500187"/>
                </a:lnTo>
                <a:lnTo>
                  <a:pt x="6518275" y="1493837"/>
                </a:lnTo>
                <a:lnTo>
                  <a:pt x="6575425" y="1493837"/>
                </a:lnTo>
                <a:lnTo>
                  <a:pt x="6575425" y="1500187"/>
                </a:lnTo>
                <a:close/>
              </a:path>
              <a:path w="8983980" h="1500504">
                <a:moveTo>
                  <a:pt x="6499225" y="1487487"/>
                </a:moveTo>
                <a:lnTo>
                  <a:pt x="6442075" y="1487487"/>
                </a:lnTo>
                <a:lnTo>
                  <a:pt x="6442075" y="1481137"/>
                </a:lnTo>
                <a:lnTo>
                  <a:pt x="6499225" y="1481137"/>
                </a:lnTo>
                <a:lnTo>
                  <a:pt x="6499225" y="1487487"/>
                </a:lnTo>
                <a:close/>
              </a:path>
              <a:path w="8983980" h="1500504">
                <a:moveTo>
                  <a:pt x="6499225" y="1500187"/>
                </a:moveTo>
                <a:lnTo>
                  <a:pt x="6442075" y="1500187"/>
                </a:lnTo>
                <a:lnTo>
                  <a:pt x="6442075" y="1493837"/>
                </a:lnTo>
                <a:lnTo>
                  <a:pt x="6499225" y="1493837"/>
                </a:lnTo>
                <a:lnTo>
                  <a:pt x="6499225" y="1500187"/>
                </a:lnTo>
                <a:close/>
              </a:path>
              <a:path w="8983980" h="1500504">
                <a:moveTo>
                  <a:pt x="6423025" y="1487487"/>
                </a:moveTo>
                <a:lnTo>
                  <a:pt x="6365875" y="1487487"/>
                </a:lnTo>
                <a:lnTo>
                  <a:pt x="6365875" y="1481137"/>
                </a:lnTo>
                <a:lnTo>
                  <a:pt x="6423025" y="1481137"/>
                </a:lnTo>
                <a:lnTo>
                  <a:pt x="6423025" y="1487487"/>
                </a:lnTo>
                <a:close/>
              </a:path>
              <a:path w="8983980" h="1500504">
                <a:moveTo>
                  <a:pt x="6423025" y="1500187"/>
                </a:moveTo>
                <a:lnTo>
                  <a:pt x="6365875" y="1500187"/>
                </a:lnTo>
                <a:lnTo>
                  <a:pt x="6365875" y="1493837"/>
                </a:lnTo>
                <a:lnTo>
                  <a:pt x="6423025" y="1493837"/>
                </a:lnTo>
                <a:lnTo>
                  <a:pt x="6423025" y="1500187"/>
                </a:lnTo>
                <a:close/>
              </a:path>
              <a:path w="8983980" h="1500504">
                <a:moveTo>
                  <a:pt x="6346825" y="1487487"/>
                </a:moveTo>
                <a:lnTo>
                  <a:pt x="6289675" y="1487487"/>
                </a:lnTo>
                <a:lnTo>
                  <a:pt x="6289675" y="1481137"/>
                </a:lnTo>
                <a:lnTo>
                  <a:pt x="6346825" y="1481137"/>
                </a:lnTo>
                <a:lnTo>
                  <a:pt x="6346825" y="1487487"/>
                </a:lnTo>
                <a:close/>
              </a:path>
              <a:path w="8983980" h="1500504">
                <a:moveTo>
                  <a:pt x="6346825" y="1500187"/>
                </a:moveTo>
                <a:lnTo>
                  <a:pt x="6289675" y="1500187"/>
                </a:lnTo>
                <a:lnTo>
                  <a:pt x="6289675" y="1493837"/>
                </a:lnTo>
                <a:lnTo>
                  <a:pt x="6346825" y="1493837"/>
                </a:lnTo>
                <a:lnTo>
                  <a:pt x="6346825" y="1500187"/>
                </a:lnTo>
                <a:close/>
              </a:path>
              <a:path w="8983980" h="1500504">
                <a:moveTo>
                  <a:pt x="6270625" y="1487487"/>
                </a:moveTo>
                <a:lnTo>
                  <a:pt x="6213475" y="1487487"/>
                </a:lnTo>
                <a:lnTo>
                  <a:pt x="6213475" y="1481137"/>
                </a:lnTo>
                <a:lnTo>
                  <a:pt x="6270625" y="1481137"/>
                </a:lnTo>
                <a:lnTo>
                  <a:pt x="6270625" y="1487487"/>
                </a:lnTo>
                <a:close/>
              </a:path>
              <a:path w="8983980" h="1500504">
                <a:moveTo>
                  <a:pt x="6270625" y="1500187"/>
                </a:moveTo>
                <a:lnTo>
                  <a:pt x="6213475" y="1500187"/>
                </a:lnTo>
                <a:lnTo>
                  <a:pt x="6213475" y="1493837"/>
                </a:lnTo>
                <a:lnTo>
                  <a:pt x="6270625" y="1493837"/>
                </a:lnTo>
                <a:lnTo>
                  <a:pt x="6270625" y="1500187"/>
                </a:lnTo>
                <a:close/>
              </a:path>
              <a:path w="8983980" h="1500504">
                <a:moveTo>
                  <a:pt x="6194425" y="1487487"/>
                </a:moveTo>
                <a:lnTo>
                  <a:pt x="6137275" y="1487487"/>
                </a:lnTo>
                <a:lnTo>
                  <a:pt x="6137275" y="1481137"/>
                </a:lnTo>
                <a:lnTo>
                  <a:pt x="6194425" y="1481137"/>
                </a:lnTo>
                <a:lnTo>
                  <a:pt x="6194425" y="1487487"/>
                </a:lnTo>
                <a:close/>
              </a:path>
              <a:path w="8983980" h="1500504">
                <a:moveTo>
                  <a:pt x="6194425" y="1500187"/>
                </a:moveTo>
                <a:lnTo>
                  <a:pt x="6137275" y="1500187"/>
                </a:lnTo>
                <a:lnTo>
                  <a:pt x="6137275" y="1493837"/>
                </a:lnTo>
                <a:lnTo>
                  <a:pt x="6194425" y="1493837"/>
                </a:lnTo>
                <a:lnTo>
                  <a:pt x="6194425" y="1500187"/>
                </a:lnTo>
                <a:close/>
              </a:path>
              <a:path w="8983980" h="1500504">
                <a:moveTo>
                  <a:pt x="6118225" y="1487487"/>
                </a:moveTo>
                <a:lnTo>
                  <a:pt x="6061075" y="1487487"/>
                </a:lnTo>
                <a:lnTo>
                  <a:pt x="6061075" y="1481137"/>
                </a:lnTo>
                <a:lnTo>
                  <a:pt x="6118225" y="1481137"/>
                </a:lnTo>
                <a:lnTo>
                  <a:pt x="6118225" y="1487487"/>
                </a:lnTo>
                <a:close/>
              </a:path>
              <a:path w="8983980" h="1500504">
                <a:moveTo>
                  <a:pt x="6118225" y="1500187"/>
                </a:moveTo>
                <a:lnTo>
                  <a:pt x="6061075" y="1500187"/>
                </a:lnTo>
                <a:lnTo>
                  <a:pt x="6061075" y="1493837"/>
                </a:lnTo>
                <a:lnTo>
                  <a:pt x="6118225" y="1493837"/>
                </a:lnTo>
                <a:lnTo>
                  <a:pt x="6118225" y="1500187"/>
                </a:lnTo>
                <a:close/>
              </a:path>
              <a:path w="8983980" h="1500504">
                <a:moveTo>
                  <a:pt x="6042025" y="1487487"/>
                </a:moveTo>
                <a:lnTo>
                  <a:pt x="5984875" y="1487487"/>
                </a:lnTo>
                <a:lnTo>
                  <a:pt x="5984875" y="1481137"/>
                </a:lnTo>
                <a:lnTo>
                  <a:pt x="6042025" y="1481137"/>
                </a:lnTo>
                <a:lnTo>
                  <a:pt x="6042025" y="1487487"/>
                </a:lnTo>
                <a:close/>
              </a:path>
              <a:path w="8983980" h="1500504">
                <a:moveTo>
                  <a:pt x="6042025" y="1500187"/>
                </a:moveTo>
                <a:lnTo>
                  <a:pt x="5984875" y="1500187"/>
                </a:lnTo>
                <a:lnTo>
                  <a:pt x="5984875" y="1493837"/>
                </a:lnTo>
                <a:lnTo>
                  <a:pt x="6042025" y="1493837"/>
                </a:lnTo>
                <a:lnTo>
                  <a:pt x="6042025" y="1500187"/>
                </a:lnTo>
                <a:close/>
              </a:path>
              <a:path w="8983980" h="1500504">
                <a:moveTo>
                  <a:pt x="5965825" y="1487487"/>
                </a:moveTo>
                <a:lnTo>
                  <a:pt x="5908675" y="1487487"/>
                </a:lnTo>
                <a:lnTo>
                  <a:pt x="5908675" y="1481137"/>
                </a:lnTo>
                <a:lnTo>
                  <a:pt x="5965825" y="1481137"/>
                </a:lnTo>
                <a:lnTo>
                  <a:pt x="5965825" y="1487487"/>
                </a:lnTo>
                <a:close/>
              </a:path>
              <a:path w="8983980" h="1500504">
                <a:moveTo>
                  <a:pt x="5965825" y="1500187"/>
                </a:moveTo>
                <a:lnTo>
                  <a:pt x="5908675" y="1500187"/>
                </a:lnTo>
                <a:lnTo>
                  <a:pt x="5908675" y="1493837"/>
                </a:lnTo>
                <a:lnTo>
                  <a:pt x="5965825" y="1493837"/>
                </a:lnTo>
                <a:lnTo>
                  <a:pt x="5965825" y="1500187"/>
                </a:lnTo>
                <a:close/>
              </a:path>
              <a:path w="8983980" h="1500504">
                <a:moveTo>
                  <a:pt x="5889625" y="1487487"/>
                </a:moveTo>
                <a:lnTo>
                  <a:pt x="5832475" y="1487487"/>
                </a:lnTo>
                <a:lnTo>
                  <a:pt x="5832475" y="1481137"/>
                </a:lnTo>
                <a:lnTo>
                  <a:pt x="5889625" y="1481137"/>
                </a:lnTo>
                <a:lnTo>
                  <a:pt x="5889625" y="1487487"/>
                </a:lnTo>
                <a:close/>
              </a:path>
              <a:path w="8983980" h="1500504">
                <a:moveTo>
                  <a:pt x="5889625" y="1500187"/>
                </a:moveTo>
                <a:lnTo>
                  <a:pt x="5832475" y="1500187"/>
                </a:lnTo>
                <a:lnTo>
                  <a:pt x="5832475" y="1493837"/>
                </a:lnTo>
                <a:lnTo>
                  <a:pt x="5889625" y="1493837"/>
                </a:lnTo>
                <a:lnTo>
                  <a:pt x="5889625" y="1500187"/>
                </a:lnTo>
                <a:close/>
              </a:path>
              <a:path w="8983980" h="1500504">
                <a:moveTo>
                  <a:pt x="5813425" y="1487487"/>
                </a:moveTo>
                <a:lnTo>
                  <a:pt x="5756275" y="1487487"/>
                </a:lnTo>
                <a:lnTo>
                  <a:pt x="5756275" y="1481137"/>
                </a:lnTo>
                <a:lnTo>
                  <a:pt x="5813425" y="1481137"/>
                </a:lnTo>
                <a:lnTo>
                  <a:pt x="5813425" y="1487487"/>
                </a:lnTo>
                <a:close/>
              </a:path>
              <a:path w="8983980" h="1500504">
                <a:moveTo>
                  <a:pt x="5813425" y="1500187"/>
                </a:moveTo>
                <a:lnTo>
                  <a:pt x="5756275" y="1500187"/>
                </a:lnTo>
                <a:lnTo>
                  <a:pt x="5756275" y="1493837"/>
                </a:lnTo>
                <a:lnTo>
                  <a:pt x="5813425" y="1493837"/>
                </a:lnTo>
                <a:lnTo>
                  <a:pt x="5813425" y="1500187"/>
                </a:lnTo>
                <a:close/>
              </a:path>
              <a:path w="8983980" h="1500504">
                <a:moveTo>
                  <a:pt x="5737225" y="1487487"/>
                </a:moveTo>
                <a:lnTo>
                  <a:pt x="5680075" y="1487487"/>
                </a:lnTo>
                <a:lnTo>
                  <a:pt x="5680075" y="1481137"/>
                </a:lnTo>
                <a:lnTo>
                  <a:pt x="5737225" y="1481137"/>
                </a:lnTo>
                <a:lnTo>
                  <a:pt x="5737225" y="1487487"/>
                </a:lnTo>
                <a:close/>
              </a:path>
              <a:path w="8983980" h="1500504">
                <a:moveTo>
                  <a:pt x="5737225" y="1500187"/>
                </a:moveTo>
                <a:lnTo>
                  <a:pt x="5680075" y="1500187"/>
                </a:lnTo>
                <a:lnTo>
                  <a:pt x="5680075" y="1493837"/>
                </a:lnTo>
                <a:lnTo>
                  <a:pt x="5737225" y="1493837"/>
                </a:lnTo>
                <a:lnTo>
                  <a:pt x="5737225" y="1500187"/>
                </a:lnTo>
                <a:close/>
              </a:path>
              <a:path w="8983980" h="1500504">
                <a:moveTo>
                  <a:pt x="5661025" y="1487487"/>
                </a:moveTo>
                <a:lnTo>
                  <a:pt x="5603875" y="1487487"/>
                </a:lnTo>
                <a:lnTo>
                  <a:pt x="5603875" y="1481137"/>
                </a:lnTo>
                <a:lnTo>
                  <a:pt x="5661025" y="1481137"/>
                </a:lnTo>
                <a:lnTo>
                  <a:pt x="5661025" y="1487487"/>
                </a:lnTo>
                <a:close/>
              </a:path>
              <a:path w="8983980" h="1500504">
                <a:moveTo>
                  <a:pt x="5661025" y="1500187"/>
                </a:moveTo>
                <a:lnTo>
                  <a:pt x="5603875" y="1500187"/>
                </a:lnTo>
                <a:lnTo>
                  <a:pt x="5603875" y="1493837"/>
                </a:lnTo>
                <a:lnTo>
                  <a:pt x="5661025" y="1493837"/>
                </a:lnTo>
                <a:lnTo>
                  <a:pt x="5661025" y="1500187"/>
                </a:lnTo>
                <a:close/>
              </a:path>
              <a:path w="8983980" h="1500504">
                <a:moveTo>
                  <a:pt x="5584825" y="1487487"/>
                </a:moveTo>
                <a:lnTo>
                  <a:pt x="5527675" y="1487487"/>
                </a:lnTo>
                <a:lnTo>
                  <a:pt x="5527675" y="1481137"/>
                </a:lnTo>
                <a:lnTo>
                  <a:pt x="5584825" y="1481137"/>
                </a:lnTo>
                <a:lnTo>
                  <a:pt x="5584825" y="1487487"/>
                </a:lnTo>
                <a:close/>
              </a:path>
              <a:path w="8983980" h="1500504">
                <a:moveTo>
                  <a:pt x="5584825" y="1500187"/>
                </a:moveTo>
                <a:lnTo>
                  <a:pt x="5527675" y="1500187"/>
                </a:lnTo>
                <a:lnTo>
                  <a:pt x="5527675" y="1493837"/>
                </a:lnTo>
                <a:lnTo>
                  <a:pt x="5584825" y="1493837"/>
                </a:lnTo>
                <a:lnTo>
                  <a:pt x="5584825" y="1500187"/>
                </a:lnTo>
                <a:close/>
              </a:path>
              <a:path w="8983980" h="1500504">
                <a:moveTo>
                  <a:pt x="5508625" y="1487487"/>
                </a:moveTo>
                <a:lnTo>
                  <a:pt x="5451475" y="1487487"/>
                </a:lnTo>
                <a:lnTo>
                  <a:pt x="5451475" y="1481137"/>
                </a:lnTo>
                <a:lnTo>
                  <a:pt x="5508625" y="1481137"/>
                </a:lnTo>
                <a:lnTo>
                  <a:pt x="5508625" y="1487487"/>
                </a:lnTo>
                <a:close/>
              </a:path>
              <a:path w="8983980" h="1500504">
                <a:moveTo>
                  <a:pt x="5508625" y="1500187"/>
                </a:moveTo>
                <a:lnTo>
                  <a:pt x="5451475" y="1500187"/>
                </a:lnTo>
                <a:lnTo>
                  <a:pt x="5451475" y="1493837"/>
                </a:lnTo>
                <a:lnTo>
                  <a:pt x="5508625" y="1493837"/>
                </a:lnTo>
                <a:lnTo>
                  <a:pt x="5508625" y="1500187"/>
                </a:lnTo>
                <a:close/>
              </a:path>
              <a:path w="8983980" h="1500504">
                <a:moveTo>
                  <a:pt x="5432425" y="1487487"/>
                </a:moveTo>
                <a:lnTo>
                  <a:pt x="5375275" y="1487487"/>
                </a:lnTo>
                <a:lnTo>
                  <a:pt x="5375275" y="1481137"/>
                </a:lnTo>
                <a:lnTo>
                  <a:pt x="5432425" y="1481137"/>
                </a:lnTo>
                <a:lnTo>
                  <a:pt x="5432425" y="1487487"/>
                </a:lnTo>
                <a:close/>
              </a:path>
              <a:path w="8983980" h="1500504">
                <a:moveTo>
                  <a:pt x="5432425" y="1500187"/>
                </a:moveTo>
                <a:lnTo>
                  <a:pt x="5375275" y="1500187"/>
                </a:lnTo>
                <a:lnTo>
                  <a:pt x="5375275" y="1493837"/>
                </a:lnTo>
                <a:lnTo>
                  <a:pt x="5432425" y="1493837"/>
                </a:lnTo>
                <a:lnTo>
                  <a:pt x="5432425" y="1500187"/>
                </a:lnTo>
                <a:close/>
              </a:path>
              <a:path w="8983980" h="1500504">
                <a:moveTo>
                  <a:pt x="5356225" y="1487487"/>
                </a:moveTo>
                <a:lnTo>
                  <a:pt x="5299075" y="1487487"/>
                </a:lnTo>
                <a:lnTo>
                  <a:pt x="5299075" y="1481137"/>
                </a:lnTo>
                <a:lnTo>
                  <a:pt x="5356225" y="1481137"/>
                </a:lnTo>
                <a:lnTo>
                  <a:pt x="5356225" y="1487487"/>
                </a:lnTo>
                <a:close/>
              </a:path>
              <a:path w="8983980" h="1500504">
                <a:moveTo>
                  <a:pt x="5356225" y="1500187"/>
                </a:moveTo>
                <a:lnTo>
                  <a:pt x="5299075" y="1500187"/>
                </a:lnTo>
                <a:lnTo>
                  <a:pt x="5299075" y="1493837"/>
                </a:lnTo>
                <a:lnTo>
                  <a:pt x="5356225" y="1493837"/>
                </a:lnTo>
                <a:lnTo>
                  <a:pt x="5356225" y="1500187"/>
                </a:lnTo>
                <a:close/>
              </a:path>
              <a:path w="8983980" h="1500504">
                <a:moveTo>
                  <a:pt x="5280025" y="1487487"/>
                </a:moveTo>
                <a:lnTo>
                  <a:pt x="5222875" y="1487487"/>
                </a:lnTo>
                <a:lnTo>
                  <a:pt x="5222875" y="1481137"/>
                </a:lnTo>
                <a:lnTo>
                  <a:pt x="5280025" y="1481137"/>
                </a:lnTo>
                <a:lnTo>
                  <a:pt x="5280025" y="1487487"/>
                </a:lnTo>
                <a:close/>
              </a:path>
              <a:path w="8983980" h="1500504">
                <a:moveTo>
                  <a:pt x="5280025" y="1500187"/>
                </a:moveTo>
                <a:lnTo>
                  <a:pt x="5222875" y="1500187"/>
                </a:lnTo>
                <a:lnTo>
                  <a:pt x="5222875" y="1493837"/>
                </a:lnTo>
                <a:lnTo>
                  <a:pt x="5280025" y="1493837"/>
                </a:lnTo>
                <a:lnTo>
                  <a:pt x="5280025" y="1500187"/>
                </a:lnTo>
                <a:close/>
              </a:path>
              <a:path w="8983980" h="1500504">
                <a:moveTo>
                  <a:pt x="5203825" y="1487487"/>
                </a:moveTo>
                <a:lnTo>
                  <a:pt x="5146675" y="1487487"/>
                </a:lnTo>
                <a:lnTo>
                  <a:pt x="5146675" y="1481137"/>
                </a:lnTo>
                <a:lnTo>
                  <a:pt x="5203825" y="1481137"/>
                </a:lnTo>
                <a:lnTo>
                  <a:pt x="5203825" y="1487487"/>
                </a:lnTo>
                <a:close/>
              </a:path>
              <a:path w="8983980" h="1500504">
                <a:moveTo>
                  <a:pt x="5203825" y="1500187"/>
                </a:moveTo>
                <a:lnTo>
                  <a:pt x="5146675" y="1500187"/>
                </a:lnTo>
                <a:lnTo>
                  <a:pt x="5146675" y="1493837"/>
                </a:lnTo>
                <a:lnTo>
                  <a:pt x="5203825" y="1493837"/>
                </a:lnTo>
                <a:lnTo>
                  <a:pt x="5203825" y="1500187"/>
                </a:lnTo>
                <a:close/>
              </a:path>
              <a:path w="8983980" h="1500504">
                <a:moveTo>
                  <a:pt x="5127625" y="1487487"/>
                </a:moveTo>
                <a:lnTo>
                  <a:pt x="5070475" y="1487487"/>
                </a:lnTo>
                <a:lnTo>
                  <a:pt x="5070475" y="1481137"/>
                </a:lnTo>
                <a:lnTo>
                  <a:pt x="5127625" y="1481137"/>
                </a:lnTo>
                <a:lnTo>
                  <a:pt x="5127625" y="1487487"/>
                </a:lnTo>
                <a:close/>
              </a:path>
              <a:path w="8983980" h="1500504">
                <a:moveTo>
                  <a:pt x="5127625" y="1500187"/>
                </a:moveTo>
                <a:lnTo>
                  <a:pt x="5070475" y="1500187"/>
                </a:lnTo>
                <a:lnTo>
                  <a:pt x="5070475" y="1493837"/>
                </a:lnTo>
                <a:lnTo>
                  <a:pt x="5127625" y="1493837"/>
                </a:lnTo>
                <a:lnTo>
                  <a:pt x="5127625" y="1500187"/>
                </a:lnTo>
                <a:close/>
              </a:path>
              <a:path w="8983980" h="1500504">
                <a:moveTo>
                  <a:pt x="5051425" y="1487487"/>
                </a:moveTo>
                <a:lnTo>
                  <a:pt x="4994275" y="1487487"/>
                </a:lnTo>
                <a:lnTo>
                  <a:pt x="4994275" y="1481137"/>
                </a:lnTo>
                <a:lnTo>
                  <a:pt x="5051425" y="1481137"/>
                </a:lnTo>
                <a:lnTo>
                  <a:pt x="5051425" y="1487487"/>
                </a:lnTo>
                <a:close/>
              </a:path>
              <a:path w="8983980" h="1500504">
                <a:moveTo>
                  <a:pt x="5051425" y="1500187"/>
                </a:moveTo>
                <a:lnTo>
                  <a:pt x="4994275" y="1500187"/>
                </a:lnTo>
                <a:lnTo>
                  <a:pt x="4994275" y="1493837"/>
                </a:lnTo>
                <a:lnTo>
                  <a:pt x="5051425" y="1493837"/>
                </a:lnTo>
                <a:lnTo>
                  <a:pt x="5051425" y="1500187"/>
                </a:lnTo>
                <a:close/>
              </a:path>
              <a:path w="8983980" h="1500504">
                <a:moveTo>
                  <a:pt x="4975225" y="1487487"/>
                </a:moveTo>
                <a:lnTo>
                  <a:pt x="4918075" y="1487487"/>
                </a:lnTo>
                <a:lnTo>
                  <a:pt x="4918075" y="1481137"/>
                </a:lnTo>
                <a:lnTo>
                  <a:pt x="4975225" y="1481137"/>
                </a:lnTo>
                <a:lnTo>
                  <a:pt x="4975225" y="1487487"/>
                </a:lnTo>
                <a:close/>
              </a:path>
              <a:path w="8983980" h="1500504">
                <a:moveTo>
                  <a:pt x="4975225" y="1500187"/>
                </a:moveTo>
                <a:lnTo>
                  <a:pt x="4918075" y="1500187"/>
                </a:lnTo>
                <a:lnTo>
                  <a:pt x="4918075" y="1493837"/>
                </a:lnTo>
                <a:lnTo>
                  <a:pt x="4975225" y="1493837"/>
                </a:lnTo>
                <a:lnTo>
                  <a:pt x="4975225" y="1500187"/>
                </a:lnTo>
                <a:close/>
              </a:path>
              <a:path w="8983980" h="1500504">
                <a:moveTo>
                  <a:pt x="4899025" y="1487487"/>
                </a:moveTo>
                <a:lnTo>
                  <a:pt x="4841875" y="1487487"/>
                </a:lnTo>
                <a:lnTo>
                  <a:pt x="4841875" y="1481137"/>
                </a:lnTo>
                <a:lnTo>
                  <a:pt x="4899025" y="1481137"/>
                </a:lnTo>
                <a:lnTo>
                  <a:pt x="4899025" y="1487487"/>
                </a:lnTo>
                <a:close/>
              </a:path>
              <a:path w="8983980" h="1500504">
                <a:moveTo>
                  <a:pt x="4899025" y="1500187"/>
                </a:moveTo>
                <a:lnTo>
                  <a:pt x="4841875" y="1500187"/>
                </a:lnTo>
                <a:lnTo>
                  <a:pt x="4841875" y="1493837"/>
                </a:lnTo>
                <a:lnTo>
                  <a:pt x="4899025" y="1493837"/>
                </a:lnTo>
                <a:lnTo>
                  <a:pt x="4899025" y="1500187"/>
                </a:lnTo>
                <a:close/>
              </a:path>
              <a:path w="8983980" h="1500504">
                <a:moveTo>
                  <a:pt x="4822825" y="1487487"/>
                </a:moveTo>
                <a:lnTo>
                  <a:pt x="4765675" y="1487487"/>
                </a:lnTo>
                <a:lnTo>
                  <a:pt x="4765675" y="1481137"/>
                </a:lnTo>
                <a:lnTo>
                  <a:pt x="4822825" y="1481137"/>
                </a:lnTo>
                <a:lnTo>
                  <a:pt x="4822825" y="1487487"/>
                </a:lnTo>
                <a:close/>
              </a:path>
              <a:path w="8983980" h="1500504">
                <a:moveTo>
                  <a:pt x="4822825" y="1500187"/>
                </a:moveTo>
                <a:lnTo>
                  <a:pt x="4765675" y="1500187"/>
                </a:lnTo>
                <a:lnTo>
                  <a:pt x="4765675" y="1493837"/>
                </a:lnTo>
                <a:lnTo>
                  <a:pt x="4822825" y="1493837"/>
                </a:lnTo>
                <a:lnTo>
                  <a:pt x="4822825" y="1500187"/>
                </a:lnTo>
                <a:close/>
              </a:path>
              <a:path w="8983980" h="1500504">
                <a:moveTo>
                  <a:pt x="4746625" y="1487487"/>
                </a:moveTo>
                <a:lnTo>
                  <a:pt x="4689475" y="1487487"/>
                </a:lnTo>
                <a:lnTo>
                  <a:pt x="4689475" y="1481137"/>
                </a:lnTo>
                <a:lnTo>
                  <a:pt x="4746625" y="1481137"/>
                </a:lnTo>
                <a:lnTo>
                  <a:pt x="4746625" y="1487487"/>
                </a:lnTo>
                <a:close/>
              </a:path>
              <a:path w="8983980" h="1500504">
                <a:moveTo>
                  <a:pt x="4746625" y="1500187"/>
                </a:moveTo>
                <a:lnTo>
                  <a:pt x="4689475" y="1500187"/>
                </a:lnTo>
                <a:lnTo>
                  <a:pt x="4689475" y="1493837"/>
                </a:lnTo>
                <a:lnTo>
                  <a:pt x="4746625" y="1493837"/>
                </a:lnTo>
                <a:lnTo>
                  <a:pt x="4746625" y="1500187"/>
                </a:lnTo>
                <a:close/>
              </a:path>
              <a:path w="8983980" h="1500504">
                <a:moveTo>
                  <a:pt x="4670425" y="1487487"/>
                </a:moveTo>
                <a:lnTo>
                  <a:pt x="4613275" y="1487487"/>
                </a:lnTo>
                <a:lnTo>
                  <a:pt x="4613275" y="1481137"/>
                </a:lnTo>
                <a:lnTo>
                  <a:pt x="4670425" y="1481137"/>
                </a:lnTo>
                <a:lnTo>
                  <a:pt x="4670425" y="1487487"/>
                </a:lnTo>
                <a:close/>
              </a:path>
              <a:path w="8983980" h="1500504">
                <a:moveTo>
                  <a:pt x="4670425" y="1500187"/>
                </a:moveTo>
                <a:lnTo>
                  <a:pt x="4613275" y="1500187"/>
                </a:lnTo>
                <a:lnTo>
                  <a:pt x="4613275" y="1493837"/>
                </a:lnTo>
                <a:lnTo>
                  <a:pt x="4670425" y="1493837"/>
                </a:lnTo>
                <a:lnTo>
                  <a:pt x="4670425" y="1500187"/>
                </a:lnTo>
                <a:close/>
              </a:path>
              <a:path w="8983980" h="1500504">
                <a:moveTo>
                  <a:pt x="4594225" y="1487487"/>
                </a:moveTo>
                <a:lnTo>
                  <a:pt x="4537075" y="1487487"/>
                </a:lnTo>
                <a:lnTo>
                  <a:pt x="4537075" y="1481137"/>
                </a:lnTo>
                <a:lnTo>
                  <a:pt x="4594225" y="1481137"/>
                </a:lnTo>
                <a:lnTo>
                  <a:pt x="4594225" y="1487487"/>
                </a:lnTo>
                <a:close/>
              </a:path>
              <a:path w="8983980" h="1500504">
                <a:moveTo>
                  <a:pt x="4594225" y="1500187"/>
                </a:moveTo>
                <a:lnTo>
                  <a:pt x="4537075" y="1500187"/>
                </a:lnTo>
                <a:lnTo>
                  <a:pt x="4537075" y="1493837"/>
                </a:lnTo>
                <a:lnTo>
                  <a:pt x="4594225" y="1493837"/>
                </a:lnTo>
                <a:lnTo>
                  <a:pt x="4594225" y="1500187"/>
                </a:lnTo>
                <a:close/>
              </a:path>
              <a:path w="8983980" h="1500504">
                <a:moveTo>
                  <a:pt x="4518025" y="1487487"/>
                </a:moveTo>
                <a:lnTo>
                  <a:pt x="4460875" y="1487487"/>
                </a:lnTo>
                <a:lnTo>
                  <a:pt x="4460875" y="1481137"/>
                </a:lnTo>
                <a:lnTo>
                  <a:pt x="4518025" y="1481137"/>
                </a:lnTo>
                <a:lnTo>
                  <a:pt x="4518025" y="1487487"/>
                </a:lnTo>
                <a:close/>
              </a:path>
              <a:path w="8983980" h="1500504">
                <a:moveTo>
                  <a:pt x="4518025" y="1500187"/>
                </a:moveTo>
                <a:lnTo>
                  <a:pt x="4460875" y="1500187"/>
                </a:lnTo>
                <a:lnTo>
                  <a:pt x="4460875" y="1493837"/>
                </a:lnTo>
                <a:lnTo>
                  <a:pt x="4518025" y="1493837"/>
                </a:lnTo>
                <a:lnTo>
                  <a:pt x="4518025" y="1500187"/>
                </a:lnTo>
                <a:close/>
              </a:path>
              <a:path w="8983980" h="1500504">
                <a:moveTo>
                  <a:pt x="4441825" y="1487487"/>
                </a:moveTo>
                <a:lnTo>
                  <a:pt x="4384675" y="1487487"/>
                </a:lnTo>
                <a:lnTo>
                  <a:pt x="4384675" y="1481137"/>
                </a:lnTo>
                <a:lnTo>
                  <a:pt x="4441825" y="1481137"/>
                </a:lnTo>
                <a:lnTo>
                  <a:pt x="4441825" y="1487487"/>
                </a:lnTo>
                <a:close/>
              </a:path>
              <a:path w="8983980" h="1500504">
                <a:moveTo>
                  <a:pt x="4441825" y="1500187"/>
                </a:moveTo>
                <a:lnTo>
                  <a:pt x="4384675" y="1500187"/>
                </a:lnTo>
                <a:lnTo>
                  <a:pt x="4384675" y="1493837"/>
                </a:lnTo>
                <a:lnTo>
                  <a:pt x="4441825" y="1493837"/>
                </a:lnTo>
                <a:lnTo>
                  <a:pt x="4441825" y="1500187"/>
                </a:lnTo>
                <a:close/>
              </a:path>
              <a:path w="8983980" h="1500504">
                <a:moveTo>
                  <a:pt x="4365625" y="1487487"/>
                </a:moveTo>
                <a:lnTo>
                  <a:pt x="4308475" y="1487487"/>
                </a:lnTo>
                <a:lnTo>
                  <a:pt x="4308475" y="1481137"/>
                </a:lnTo>
                <a:lnTo>
                  <a:pt x="4365625" y="1481137"/>
                </a:lnTo>
                <a:lnTo>
                  <a:pt x="4365625" y="1487487"/>
                </a:lnTo>
                <a:close/>
              </a:path>
              <a:path w="8983980" h="1500504">
                <a:moveTo>
                  <a:pt x="4365625" y="1500187"/>
                </a:moveTo>
                <a:lnTo>
                  <a:pt x="4308475" y="1500187"/>
                </a:lnTo>
                <a:lnTo>
                  <a:pt x="4308475" y="1493837"/>
                </a:lnTo>
                <a:lnTo>
                  <a:pt x="4365625" y="1493837"/>
                </a:lnTo>
                <a:lnTo>
                  <a:pt x="4365625" y="1500187"/>
                </a:lnTo>
                <a:close/>
              </a:path>
              <a:path w="8983980" h="1500504">
                <a:moveTo>
                  <a:pt x="4289425" y="1487487"/>
                </a:moveTo>
                <a:lnTo>
                  <a:pt x="4232275" y="1487487"/>
                </a:lnTo>
                <a:lnTo>
                  <a:pt x="4232275" y="1481137"/>
                </a:lnTo>
                <a:lnTo>
                  <a:pt x="4289425" y="1481137"/>
                </a:lnTo>
                <a:lnTo>
                  <a:pt x="4289425" y="1487487"/>
                </a:lnTo>
                <a:close/>
              </a:path>
              <a:path w="8983980" h="1500504">
                <a:moveTo>
                  <a:pt x="4289425" y="1500187"/>
                </a:moveTo>
                <a:lnTo>
                  <a:pt x="4232275" y="1500187"/>
                </a:lnTo>
                <a:lnTo>
                  <a:pt x="4232275" y="1493837"/>
                </a:lnTo>
                <a:lnTo>
                  <a:pt x="4289425" y="1493837"/>
                </a:lnTo>
                <a:lnTo>
                  <a:pt x="4289425" y="1500187"/>
                </a:lnTo>
                <a:close/>
              </a:path>
              <a:path w="8983980" h="1500504">
                <a:moveTo>
                  <a:pt x="4213225" y="1487487"/>
                </a:moveTo>
                <a:lnTo>
                  <a:pt x="4156075" y="1487487"/>
                </a:lnTo>
                <a:lnTo>
                  <a:pt x="4156075" y="1481137"/>
                </a:lnTo>
                <a:lnTo>
                  <a:pt x="4213225" y="1481137"/>
                </a:lnTo>
                <a:lnTo>
                  <a:pt x="4213225" y="1487487"/>
                </a:lnTo>
                <a:close/>
              </a:path>
              <a:path w="8983980" h="1500504">
                <a:moveTo>
                  <a:pt x="4213225" y="1500187"/>
                </a:moveTo>
                <a:lnTo>
                  <a:pt x="4156075" y="1500187"/>
                </a:lnTo>
                <a:lnTo>
                  <a:pt x="4156075" y="1493837"/>
                </a:lnTo>
                <a:lnTo>
                  <a:pt x="4213225" y="1493837"/>
                </a:lnTo>
                <a:lnTo>
                  <a:pt x="4213225" y="1500187"/>
                </a:lnTo>
                <a:close/>
              </a:path>
              <a:path w="8983980" h="1500504">
                <a:moveTo>
                  <a:pt x="4137025" y="1487487"/>
                </a:moveTo>
                <a:lnTo>
                  <a:pt x="4079875" y="1487487"/>
                </a:lnTo>
                <a:lnTo>
                  <a:pt x="4079875" y="1481137"/>
                </a:lnTo>
                <a:lnTo>
                  <a:pt x="4137025" y="1481137"/>
                </a:lnTo>
                <a:lnTo>
                  <a:pt x="4137025" y="1487487"/>
                </a:lnTo>
                <a:close/>
              </a:path>
              <a:path w="8983980" h="1500504">
                <a:moveTo>
                  <a:pt x="4137025" y="1500187"/>
                </a:moveTo>
                <a:lnTo>
                  <a:pt x="4079875" y="1500187"/>
                </a:lnTo>
                <a:lnTo>
                  <a:pt x="4079875" y="1493837"/>
                </a:lnTo>
                <a:lnTo>
                  <a:pt x="4137025" y="1493837"/>
                </a:lnTo>
                <a:lnTo>
                  <a:pt x="4137025" y="1500187"/>
                </a:lnTo>
                <a:close/>
              </a:path>
              <a:path w="8983980" h="1500504">
                <a:moveTo>
                  <a:pt x="4060825" y="1487487"/>
                </a:moveTo>
                <a:lnTo>
                  <a:pt x="4003675" y="1487487"/>
                </a:lnTo>
                <a:lnTo>
                  <a:pt x="4003675" y="1481137"/>
                </a:lnTo>
                <a:lnTo>
                  <a:pt x="4060825" y="1481137"/>
                </a:lnTo>
                <a:lnTo>
                  <a:pt x="4060825" y="1487487"/>
                </a:lnTo>
                <a:close/>
              </a:path>
              <a:path w="8983980" h="1500504">
                <a:moveTo>
                  <a:pt x="4060825" y="1500187"/>
                </a:moveTo>
                <a:lnTo>
                  <a:pt x="4003675" y="1500187"/>
                </a:lnTo>
                <a:lnTo>
                  <a:pt x="4003675" y="1493837"/>
                </a:lnTo>
                <a:lnTo>
                  <a:pt x="4060825" y="1493837"/>
                </a:lnTo>
                <a:lnTo>
                  <a:pt x="4060825" y="1500187"/>
                </a:lnTo>
                <a:close/>
              </a:path>
              <a:path w="8983980" h="1500504">
                <a:moveTo>
                  <a:pt x="3984625" y="1487487"/>
                </a:moveTo>
                <a:lnTo>
                  <a:pt x="3927475" y="1487487"/>
                </a:lnTo>
                <a:lnTo>
                  <a:pt x="3927475" y="1481137"/>
                </a:lnTo>
                <a:lnTo>
                  <a:pt x="3984625" y="1481137"/>
                </a:lnTo>
                <a:lnTo>
                  <a:pt x="3984625" y="1487487"/>
                </a:lnTo>
                <a:close/>
              </a:path>
              <a:path w="8983980" h="1500504">
                <a:moveTo>
                  <a:pt x="3984625" y="1500187"/>
                </a:moveTo>
                <a:lnTo>
                  <a:pt x="3927475" y="1500187"/>
                </a:lnTo>
                <a:lnTo>
                  <a:pt x="3927475" y="1493837"/>
                </a:lnTo>
                <a:lnTo>
                  <a:pt x="3984625" y="1493837"/>
                </a:lnTo>
                <a:lnTo>
                  <a:pt x="3984625" y="1500187"/>
                </a:lnTo>
                <a:close/>
              </a:path>
              <a:path w="8983980" h="1500504">
                <a:moveTo>
                  <a:pt x="3908425" y="1487487"/>
                </a:moveTo>
                <a:lnTo>
                  <a:pt x="3851275" y="1487487"/>
                </a:lnTo>
                <a:lnTo>
                  <a:pt x="3851275" y="1481137"/>
                </a:lnTo>
                <a:lnTo>
                  <a:pt x="3908425" y="1481137"/>
                </a:lnTo>
                <a:lnTo>
                  <a:pt x="3908425" y="1487487"/>
                </a:lnTo>
                <a:close/>
              </a:path>
              <a:path w="8983980" h="1500504">
                <a:moveTo>
                  <a:pt x="3908425" y="1500187"/>
                </a:moveTo>
                <a:lnTo>
                  <a:pt x="3851275" y="1500187"/>
                </a:lnTo>
                <a:lnTo>
                  <a:pt x="3851275" y="1493837"/>
                </a:lnTo>
                <a:lnTo>
                  <a:pt x="3908425" y="1493837"/>
                </a:lnTo>
                <a:lnTo>
                  <a:pt x="3908425" y="1500187"/>
                </a:lnTo>
                <a:close/>
              </a:path>
              <a:path w="8983980" h="1500504">
                <a:moveTo>
                  <a:pt x="3832225" y="1487487"/>
                </a:moveTo>
                <a:lnTo>
                  <a:pt x="3775075" y="1487487"/>
                </a:lnTo>
                <a:lnTo>
                  <a:pt x="3775075" y="1481137"/>
                </a:lnTo>
                <a:lnTo>
                  <a:pt x="3832225" y="1481137"/>
                </a:lnTo>
                <a:lnTo>
                  <a:pt x="3832225" y="1487487"/>
                </a:lnTo>
                <a:close/>
              </a:path>
              <a:path w="8983980" h="1500504">
                <a:moveTo>
                  <a:pt x="3832225" y="1500187"/>
                </a:moveTo>
                <a:lnTo>
                  <a:pt x="3775075" y="1500187"/>
                </a:lnTo>
                <a:lnTo>
                  <a:pt x="3775075" y="1493837"/>
                </a:lnTo>
                <a:lnTo>
                  <a:pt x="3832225" y="1493837"/>
                </a:lnTo>
                <a:lnTo>
                  <a:pt x="3832225" y="1500187"/>
                </a:lnTo>
                <a:close/>
              </a:path>
              <a:path w="8983980" h="1500504">
                <a:moveTo>
                  <a:pt x="3756025" y="1487487"/>
                </a:moveTo>
                <a:lnTo>
                  <a:pt x="3698875" y="1487487"/>
                </a:lnTo>
                <a:lnTo>
                  <a:pt x="3698875" y="1481137"/>
                </a:lnTo>
                <a:lnTo>
                  <a:pt x="3756025" y="1481137"/>
                </a:lnTo>
                <a:lnTo>
                  <a:pt x="3756025" y="1487487"/>
                </a:lnTo>
                <a:close/>
              </a:path>
              <a:path w="8983980" h="1500504">
                <a:moveTo>
                  <a:pt x="3756025" y="1500187"/>
                </a:moveTo>
                <a:lnTo>
                  <a:pt x="3698875" y="1500187"/>
                </a:lnTo>
                <a:lnTo>
                  <a:pt x="3698875" y="1493837"/>
                </a:lnTo>
                <a:lnTo>
                  <a:pt x="3756025" y="1493837"/>
                </a:lnTo>
                <a:lnTo>
                  <a:pt x="3756025" y="1500187"/>
                </a:lnTo>
                <a:close/>
              </a:path>
              <a:path w="8983980" h="1500504">
                <a:moveTo>
                  <a:pt x="3679825" y="1487487"/>
                </a:moveTo>
                <a:lnTo>
                  <a:pt x="3622675" y="1487487"/>
                </a:lnTo>
                <a:lnTo>
                  <a:pt x="3622675" y="1481137"/>
                </a:lnTo>
                <a:lnTo>
                  <a:pt x="3679825" y="1481137"/>
                </a:lnTo>
                <a:lnTo>
                  <a:pt x="3679825" y="1487487"/>
                </a:lnTo>
                <a:close/>
              </a:path>
              <a:path w="8983980" h="1500504">
                <a:moveTo>
                  <a:pt x="3679825" y="1500187"/>
                </a:moveTo>
                <a:lnTo>
                  <a:pt x="3622675" y="1500187"/>
                </a:lnTo>
                <a:lnTo>
                  <a:pt x="3622675" y="1493837"/>
                </a:lnTo>
                <a:lnTo>
                  <a:pt x="3679825" y="1493837"/>
                </a:lnTo>
                <a:lnTo>
                  <a:pt x="3679825" y="1500187"/>
                </a:lnTo>
                <a:close/>
              </a:path>
              <a:path w="8983980" h="1500504">
                <a:moveTo>
                  <a:pt x="3603625" y="1487487"/>
                </a:moveTo>
                <a:lnTo>
                  <a:pt x="3546475" y="1487487"/>
                </a:lnTo>
                <a:lnTo>
                  <a:pt x="3546475" y="1481137"/>
                </a:lnTo>
                <a:lnTo>
                  <a:pt x="3603625" y="1481137"/>
                </a:lnTo>
                <a:lnTo>
                  <a:pt x="3603625" y="1487487"/>
                </a:lnTo>
                <a:close/>
              </a:path>
              <a:path w="8983980" h="1500504">
                <a:moveTo>
                  <a:pt x="3603625" y="1500187"/>
                </a:moveTo>
                <a:lnTo>
                  <a:pt x="3546475" y="1500187"/>
                </a:lnTo>
                <a:lnTo>
                  <a:pt x="3546475" y="1493837"/>
                </a:lnTo>
                <a:lnTo>
                  <a:pt x="3603625" y="1493837"/>
                </a:lnTo>
                <a:lnTo>
                  <a:pt x="3603625" y="1500187"/>
                </a:lnTo>
                <a:close/>
              </a:path>
              <a:path w="8983980" h="1500504">
                <a:moveTo>
                  <a:pt x="3527425" y="1487487"/>
                </a:moveTo>
                <a:lnTo>
                  <a:pt x="3470275" y="1487487"/>
                </a:lnTo>
                <a:lnTo>
                  <a:pt x="3470275" y="1481137"/>
                </a:lnTo>
                <a:lnTo>
                  <a:pt x="3527425" y="1481137"/>
                </a:lnTo>
                <a:lnTo>
                  <a:pt x="3527425" y="1487487"/>
                </a:lnTo>
                <a:close/>
              </a:path>
              <a:path w="8983980" h="1500504">
                <a:moveTo>
                  <a:pt x="3527425" y="1500187"/>
                </a:moveTo>
                <a:lnTo>
                  <a:pt x="3470275" y="1500187"/>
                </a:lnTo>
                <a:lnTo>
                  <a:pt x="3470275" y="1493837"/>
                </a:lnTo>
                <a:lnTo>
                  <a:pt x="3527425" y="1493837"/>
                </a:lnTo>
                <a:lnTo>
                  <a:pt x="3527425" y="1500187"/>
                </a:lnTo>
                <a:close/>
              </a:path>
              <a:path w="8983980" h="1500504">
                <a:moveTo>
                  <a:pt x="3451225" y="1487487"/>
                </a:moveTo>
                <a:lnTo>
                  <a:pt x="3394075" y="1487487"/>
                </a:lnTo>
                <a:lnTo>
                  <a:pt x="3394075" y="1481137"/>
                </a:lnTo>
                <a:lnTo>
                  <a:pt x="3451225" y="1481137"/>
                </a:lnTo>
                <a:lnTo>
                  <a:pt x="3451225" y="1487487"/>
                </a:lnTo>
                <a:close/>
              </a:path>
              <a:path w="8983980" h="1500504">
                <a:moveTo>
                  <a:pt x="3451225" y="1500187"/>
                </a:moveTo>
                <a:lnTo>
                  <a:pt x="3394075" y="1500187"/>
                </a:lnTo>
                <a:lnTo>
                  <a:pt x="3394075" y="1493837"/>
                </a:lnTo>
                <a:lnTo>
                  <a:pt x="3451225" y="1493837"/>
                </a:lnTo>
                <a:lnTo>
                  <a:pt x="3451225" y="1500187"/>
                </a:lnTo>
                <a:close/>
              </a:path>
              <a:path w="8983980" h="1500504">
                <a:moveTo>
                  <a:pt x="3375025" y="1487487"/>
                </a:moveTo>
                <a:lnTo>
                  <a:pt x="3317875" y="1487487"/>
                </a:lnTo>
                <a:lnTo>
                  <a:pt x="3317875" y="1481137"/>
                </a:lnTo>
                <a:lnTo>
                  <a:pt x="3375025" y="1481137"/>
                </a:lnTo>
                <a:lnTo>
                  <a:pt x="3375025" y="1487487"/>
                </a:lnTo>
                <a:close/>
              </a:path>
              <a:path w="8983980" h="1500504">
                <a:moveTo>
                  <a:pt x="3375025" y="1500187"/>
                </a:moveTo>
                <a:lnTo>
                  <a:pt x="3317875" y="1500187"/>
                </a:lnTo>
                <a:lnTo>
                  <a:pt x="3317875" y="1493837"/>
                </a:lnTo>
                <a:lnTo>
                  <a:pt x="3375025" y="1493837"/>
                </a:lnTo>
                <a:lnTo>
                  <a:pt x="3375025" y="1500187"/>
                </a:lnTo>
                <a:close/>
              </a:path>
              <a:path w="8983980" h="1500504">
                <a:moveTo>
                  <a:pt x="3298825" y="1487487"/>
                </a:moveTo>
                <a:lnTo>
                  <a:pt x="3241675" y="1487487"/>
                </a:lnTo>
                <a:lnTo>
                  <a:pt x="3241675" y="1481137"/>
                </a:lnTo>
                <a:lnTo>
                  <a:pt x="3298825" y="1481137"/>
                </a:lnTo>
                <a:lnTo>
                  <a:pt x="3298825" y="1487487"/>
                </a:lnTo>
                <a:close/>
              </a:path>
              <a:path w="8983980" h="1500504">
                <a:moveTo>
                  <a:pt x="3298825" y="1500187"/>
                </a:moveTo>
                <a:lnTo>
                  <a:pt x="3241675" y="1500187"/>
                </a:lnTo>
                <a:lnTo>
                  <a:pt x="3241675" y="1493837"/>
                </a:lnTo>
                <a:lnTo>
                  <a:pt x="3298825" y="1493837"/>
                </a:lnTo>
                <a:lnTo>
                  <a:pt x="3298825" y="1500187"/>
                </a:lnTo>
                <a:close/>
              </a:path>
              <a:path w="8983980" h="1500504">
                <a:moveTo>
                  <a:pt x="3222625" y="1487487"/>
                </a:moveTo>
                <a:lnTo>
                  <a:pt x="3165475" y="1487487"/>
                </a:lnTo>
                <a:lnTo>
                  <a:pt x="3165475" y="1481137"/>
                </a:lnTo>
                <a:lnTo>
                  <a:pt x="3222625" y="1481137"/>
                </a:lnTo>
                <a:lnTo>
                  <a:pt x="3222625" y="1487487"/>
                </a:lnTo>
                <a:close/>
              </a:path>
              <a:path w="8983980" h="1500504">
                <a:moveTo>
                  <a:pt x="3222625" y="1500187"/>
                </a:moveTo>
                <a:lnTo>
                  <a:pt x="3165475" y="1500187"/>
                </a:lnTo>
                <a:lnTo>
                  <a:pt x="3165475" y="1493837"/>
                </a:lnTo>
                <a:lnTo>
                  <a:pt x="3222625" y="1493837"/>
                </a:lnTo>
                <a:lnTo>
                  <a:pt x="3222625" y="1500187"/>
                </a:lnTo>
                <a:close/>
              </a:path>
              <a:path w="8983980" h="1500504">
                <a:moveTo>
                  <a:pt x="3146425" y="1487487"/>
                </a:moveTo>
                <a:lnTo>
                  <a:pt x="3089275" y="1487487"/>
                </a:lnTo>
                <a:lnTo>
                  <a:pt x="3089275" y="1481137"/>
                </a:lnTo>
                <a:lnTo>
                  <a:pt x="3146425" y="1481137"/>
                </a:lnTo>
                <a:lnTo>
                  <a:pt x="3146425" y="1487487"/>
                </a:lnTo>
                <a:close/>
              </a:path>
              <a:path w="8983980" h="1500504">
                <a:moveTo>
                  <a:pt x="3146425" y="1500187"/>
                </a:moveTo>
                <a:lnTo>
                  <a:pt x="3089275" y="1500187"/>
                </a:lnTo>
                <a:lnTo>
                  <a:pt x="3089275" y="1493837"/>
                </a:lnTo>
                <a:lnTo>
                  <a:pt x="3146425" y="1493837"/>
                </a:lnTo>
                <a:lnTo>
                  <a:pt x="3146425" y="1500187"/>
                </a:lnTo>
                <a:close/>
              </a:path>
              <a:path w="8983980" h="1500504">
                <a:moveTo>
                  <a:pt x="3070225" y="1487487"/>
                </a:moveTo>
                <a:lnTo>
                  <a:pt x="3013075" y="1487487"/>
                </a:lnTo>
                <a:lnTo>
                  <a:pt x="3013075" y="1481137"/>
                </a:lnTo>
                <a:lnTo>
                  <a:pt x="3070225" y="1481137"/>
                </a:lnTo>
                <a:lnTo>
                  <a:pt x="3070225" y="1487487"/>
                </a:lnTo>
                <a:close/>
              </a:path>
              <a:path w="8983980" h="1500504">
                <a:moveTo>
                  <a:pt x="3070225" y="1500187"/>
                </a:moveTo>
                <a:lnTo>
                  <a:pt x="3013075" y="1500187"/>
                </a:lnTo>
                <a:lnTo>
                  <a:pt x="3013075" y="1493837"/>
                </a:lnTo>
                <a:lnTo>
                  <a:pt x="3070225" y="1493837"/>
                </a:lnTo>
                <a:lnTo>
                  <a:pt x="3070225" y="1500187"/>
                </a:lnTo>
                <a:close/>
              </a:path>
              <a:path w="8983980" h="1500504">
                <a:moveTo>
                  <a:pt x="2994025" y="1487487"/>
                </a:moveTo>
                <a:lnTo>
                  <a:pt x="2936875" y="1487487"/>
                </a:lnTo>
                <a:lnTo>
                  <a:pt x="2936875" y="1481137"/>
                </a:lnTo>
                <a:lnTo>
                  <a:pt x="2994025" y="1481137"/>
                </a:lnTo>
                <a:lnTo>
                  <a:pt x="2994025" y="1487487"/>
                </a:lnTo>
                <a:close/>
              </a:path>
              <a:path w="8983980" h="1500504">
                <a:moveTo>
                  <a:pt x="2994025" y="1500187"/>
                </a:moveTo>
                <a:lnTo>
                  <a:pt x="2936875" y="1500187"/>
                </a:lnTo>
                <a:lnTo>
                  <a:pt x="2936875" y="1493837"/>
                </a:lnTo>
                <a:lnTo>
                  <a:pt x="2994025" y="1493837"/>
                </a:lnTo>
                <a:lnTo>
                  <a:pt x="2994025" y="1500187"/>
                </a:lnTo>
                <a:close/>
              </a:path>
              <a:path w="8983980" h="1500504">
                <a:moveTo>
                  <a:pt x="2917825" y="1487487"/>
                </a:moveTo>
                <a:lnTo>
                  <a:pt x="2860675" y="1487487"/>
                </a:lnTo>
                <a:lnTo>
                  <a:pt x="2860675" y="1481137"/>
                </a:lnTo>
                <a:lnTo>
                  <a:pt x="2917825" y="1481137"/>
                </a:lnTo>
                <a:lnTo>
                  <a:pt x="2917825" y="1487487"/>
                </a:lnTo>
                <a:close/>
              </a:path>
              <a:path w="8983980" h="1500504">
                <a:moveTo>
                  <a:pt x="2917825" y="1500187"/>
                </a:moveTo>
                <a:lnTo>
                  <a:pt x="2860675" y="1500187"/>
                </a:lnTo>
                <a:lnTo>
                  <a:pt x="2860675" y="1493837"/>
                </a:lnTo>
                <a:lnTo>
                  <a:pt x="2917825" y="1493837"/>
                </a:lnTo>
                <a:lnTo>
                  <a:pt x="2917825" y="1500187"/>
                </a:lnTo>
                <a:close/>
              </a:path>
              <a:path w="8983980" h="1500504">
                <a:moveTo>
                  <a:pt x="2841625" y="1487487"/>
                </a:moveTo>
                <a:lnTo>
                  <a:pt x="2784475" y="1487487"/>
                </a:lnTo>
                <a:lnTo>
                  <a:pt x="2784475" y="1481137"/>
                </a:lnTo>
                <a:lnTo>
                  <a:pt x="2841625" y="1481137"/>
                </a:lnTo>
                <a:lnTo>
                  <a:pt x="2841625" y="1487487"/>
                </a:lnTo>
                <a:close/>
              </a:path>
              <a:path w="8983980" h="1500504">
                <a:moveTo>
                  <a:pt x="2841625" y="1500187"/>
                </a:moveTo>
                <a:lnTo>
                  <a:pt x="2784475" y="1500187"/>
                </a:lnTo>
                <a:lnTo>
                  <a:pt x="2784475" y="1493837"/>
                </a:lnTo>
                <a:lnTo>
                  <a:pt x="2841625" y="1493837"/>
                </a:lnTo>
                <a:lnTo>
                  <a:pt x="2841625" y="1500187"/>
                </a:lnTo>
                <a:close/>
              </a:path>
              <a:path w="8983980" h="1500504">
                <a:moveTo>
                  <a:pt x="2765425" y="1487487"/>
                </a:moveTo>
                <a:lnTo>
                  <a:pt x="2708275" y="1487487"/>
                </a:lnTo>
                <a:lnTo>
                  <a:pt x="2708275" y="1481137"/>
                </a:lnTo>
                <a:lnTo>
                  <a:pt x="2765425" y="1481137"/>
                </a:lnTo>
                <a:lnTo>
                  <a:pt x="2765425" y="1487487"/>
                </a:lnTo>
                <a:close/>
              </a:path>
              <a:path w="8983980" h="1500504">
                <a:moveTo>
                  <a:pt x="2765425" y="1500187"/>
                </a:moveTo>
                <a:lnTo>
                  <a:pt x="2708275" y="1500187"/>
                </a:lnTo>
                <a:lnTo>
                  <a:pt x="2708275" y="1493837"/>
                </a:lnTo>
                <a:lnTo>
                  <a:pt x="2765425" y="1493837"/>
                </a:lnTo>
                <a:lnTo>
                  <a:pt x="2765425" y="1500187"/>
                </a:lnTo>
                <a:close/>
              </a:path>
              <a:path w="8983980" h="1500504">
                <a:moveTo>
                  <a:pt x="2689225" y="1487487"/>
                </a:moveTo>
                <a:lnTo>
                  <a:pt x="2632075" y="1487487"/>
                </a:lnTo>
                <a:lnTo>
                  <a:pt x="2632075" y="1481137"/>
                </a:lnTo>
                <a:lnTo>
                  <a:pt x="2689225" y="1481137"/>
                </a:lnTo>
                <a:lnTo>
                  <a:pt x="2689225" y="1487487"/>
                </a:lnTo>
                <a:close/>
              </a:path>
              <a:path w="8983980" h="1500504">
                <a:moveTo>
                  <a:pt x="2689225" y="1500187"/>
                </a:moveTo>
                <a:lnTo>
                  <a:pt x="2632075" y="1500187"/>
                </a:lnTo>
                <a:lnTo>
                  <a:pt x="2632075" y="1493837"/>
                </a:lnTo>
                <a:lnTo>
                  <a:pt x="2689225" y="1493837"/>
                </a:lnTo>
                <a:lnTo>
                  <a:pt x="2689225" y="1500187"/>
                </a:lnTo>
                <a:close/>
              </a:path>
              <a:path w="8983980" h="1500504">
                <a:moveTo>
                  <a:pt x="2613025" y="1487487"/>
                </a:moveTo>
                <a:lnTo>
                  <a:pt x="2555875" y="1487487"/>
                </a:lnTo>
                <a:lnTo>
                  <a:pt x="2555875" y="1481137"/>
                </a:lnTo>
                <a:lnTo>
                  <a:pt x="2613025" y="1481137"/>
                </a:lnTo>
                <a:lnTo>
                  <a:pt x="2613025" y="1487487"/>
                </a:lnTo>
                <a:close/>
              </a:path>
              <a:path w="8983980" h="1500504">
                <a:moveTo>
                  <a:pt x="2613025" y="1500187"/>
                </a:moveTo>
                <a:lnTo>
                  <a:pt x="2555875" y="1500187"/>
                </a:lnTo>
                <a:lnTo>
                  <a:pt x="2555875" y="1493837"/>
                </a:lnTo>
                <a:lnTo>
                  <a:pt x="2613025" y="1493837"/>
                </a:lnTo>
                <a:lnTo>
                  <a:pt x="2613025" y="1500187"/>
                </a:lnTo>
                <a:close/>
              </a:path>
              <a:path w="8983980" h="1500504">
                <a:moveTo>
                  <a:pt x="2536825" y="1487487"/>
                </a:moveTo>
                <a:lnTo>
                  <a:pt x="2479675" y="1487487"/>
                </a:lnTo>
                <a:lnTo>
                  <a:pt x="2479675" y="1481137"/>
                </a:lnTo>
                <a:lnTo>
                  <a:pt x="2536825" y="1481137"/>
                </a:lnTo>
                <a:lnTo>
                  <a:pt x="2536825" y="1487487"/>
                </a:lnTo>
                <a:close/>
              </a:path>
              <a:path w="8983980" h="1500504">
                <a:moveTo>
                  <a:pt x="2536825" y="1500187"/>
                </a:moveTo>
                <a:lnTo>
                  <a:pt x="2479675" y="1500187"/>
                </a:lnTo>
                <a:lnTo>
                  <a:pt x="2479675" y="1493837"/>
                </a:lnTo>
                <a:lnTo>
                  <a:pt x="2536825" y="1493837"/>
                </a:lnTo>
                <a:lnTo>
                  <a:pt x="2536825" y="1500187"/>
                </a:lnTo>
                <a:close/>
              </a:path>
              <a:path w="8983980" h="1500504">
                <a:moveTo>
                  <a:pt x="2460625" y="1487487"/>
                </a:moveTo>
                <a:lnTo>
                  <a:pt x="2403475" y="1487487"/>
                </a:lnTo>
                <a:lnTo>
                  <a:pt x="2403475" y="1481137"/>
                </a:lnTo>
                <a:lnTo>
                  <a:pt x="2460625" y="1481137"/>
                </a:lnTo>
                <a:lnTo>
                  <a:pt x="2460625" y="1487487"/>
                </a:lnTo>
                <a:close/>
              </a:path>
              <a:path w="8983980" h="1500504">
                <a:moveTo>
                  <a:pt x="2460625" y="1500187"/>
                </a:moveTo>
                <a:lnTo>
                  <a:pt x="2403475" y="1500187"/>
                </a:lnTo>
                <a:lnTo>
                  <a:pt x="2403475" y="1493837"/>
                </a:lnTo>
                <a:lnTo>
                  <a:pt x="2460625" y="1493837"/>
                </a:lnTo>
                <a:lnTo>
                  <a:pt x="2460625" y="1500187"/>
                </a:lnTo>
                <a:close/>
              </a:path>
              <a:path w="8983980" h="1500504">
                <a:moveTo>
                  <a:pt x="2384425" y="1487487"/>
                </a:moveTo>
                <a:lnTo>
                  <a:pt x="2327275" y="1487487"/>
                </a:lnTo>
                <a:lnTo>
                  <a:pt x="2327275" y="1481137"/>
                </a:lnTo>
                <a:lnTo>
                  <a:pt x="2384425" y="1481137"/>
                </a:lnTo>
                <a:lnTo>
                  <a:pt x="2384425" y="1487487"/>
                </a:lnTo>
                <a:close/>
              </a:path>
              <a:path w="8983980" h="1500504">
                <a:moveTo>
                  <a:pt x="2384425" y="1500187"/>
                </a:moveTo>
                <a:lnTo>
                  <a:pt x="2327275" y="1500187"/>
                </a:lnTo>
                <a:lnTo>
                  <a:pt x="2327275" y="1493837"/>
                </a:lnTo>
                <a:lnTo>
                  <a:pt x="2384425" y="1493837"/>
                </a:lnTo>
                <a:lnTo>
                  <a:pt x="2384425" y="1500187"/>
                </a:lnTo>
                <a:close/>
              </a:path>
              <a:path w="8983980" h="1500504">
                <a:moveTo>
                  <a:pt x="2308225" y="1487487"/>
                </a:moveTo>
                <a:lnTo>
                  <a:pt x="2251075" y="1487487"/>
                </a:lnTo>
                <a:lnTo>
                  <a:pt x="2251075" y="1481137"/>
                </a:lnTo>
                <a:lnTo>
                  <a:pt x="2308225" y="1481137"/>
                </a:lnTo>
                <a:lnTo>
                  <a:pt x="2308225" y="1487487"/>
                </a:lnTo>
                <a:close/>
              </a:path>
              <a:path w="8983980" h="1500504">
                <a:moveTo>
                  <a:pt x="2308225" y="1500187"/>
                </a:moveTo>
                <a:lnTo>
                  <a:pt x="2251075" y="1500187"/>
                </a:lnTo>
                <a:lnTo>
                  <a:pt x="2251075" y="1493837"/>
                </a:lnTo>
                <a:lnTo>
                  <a:pt x="2308225" y="1493837"/>
                </a:lnTo>
                <a:lnTo>
                  <a:pt x="2308225" y="1500187"/>
                </a:lnTo>
                <a:close/>
              </a:path>
              <a:path w="8983980" h="1500504">
                <a:moveTo>
                  <a:pt x="2232025" y="1487487"/>
                </a:moveTo>
                <a:lnTo>
                  <a:pt x="2174875" y="1487487"/>
                </a:lnTo>
                <a:lnTo>
                  <a:pt x="2174875" y="1481137"/>
                </a:lnTo>
                <a:lnTo>
                  <a:pt x="2232025" y="1481137"/>
                </a:lnTo>
                <a:lnTo>
                  <a:pt x="2232025" y="1487487"/>
                </a:lnTo>
                <a:close/>
              </a:path>
              <a:path w="8983980" h="1500504">
                <a:moveTo>
                  <a:pt x="2232025" y="1500187"/>
                </a:moveTo>
                <a:lnTo>
                  <a:pt x="2174875" y="1500187"/>
                </a:lnTo>
                <a:lnTo>
                  <a:pt x="2174875" y="1493837"/>
                </a:lnTo>
                <a:lnTo>
                  <a:pt x="2232025" y="1493837"/>
                </a:lnTo>
                <a:lnTo>
                  <a:pt x="2232025" y="1500187"/>
                </a:lnTo>
                <a:close/>
              </a:path>
              <a:path w="8983980" h="1500504">
                <a:moveTo>
                  <a:pt x="2155825" y="1487487"/>
                </a:moveTo>
                <a:lnTo>
                  <a:pt x="2098675" y="1487487"/>
                </a:lnTo>
                <a:lnTo>
                  <a:pt x="2098675" y="1481137"/>
                </a:lnTo>
                <a:lnTo>
                  <a:pt x="2155825" y="1481137"/>
                </a:lnTo>
                <a:lnTo>
                  <a:pt x="2155825" y="1487487"/>
                </a:lnTo>
                <a:close/>
              </a:path>
              <a:path w="8983980" h="1500504">
                <a:moveTo>
                  <a:pt x="2155825" y="1500187"/>
                </a:moveTo>
                <a:lnTo>
                  <a:pt x="2098675" y="1500187"/>
                </a:lnTo>
                <a:lnTo>
                  <a:pt x="2098675" y="1493837"/>
                </a:lnTo>
                <a:lnTo>
                  <a:pt x="2155825" y="1493837"/>
                </a:lnTo>
                <a:lnTo>
                  <a:pt x="2155825" y="1500187"/>
                </a:lnTo>
                <a:close/>
              </a:path>
              <a:path w="8983980" h="1500504">
                <a:moveTo>
                  <a:pt x="2079625" y="1487487"/>
                </a:moveTo>
                <a:lnTo>
                  <a:pt x="2022475" y="1487487"/>
                </a:lnTo>
                <a:lnTo>
                  <a:pt x="2022475" y="1481137"/>
                </a:lnTo>
                <a:lnTo>
                  <a:pt x="2079625" y="1481137"/>
                </a:lnTo>
                <a:lnTo>
                  <a:pt x="2079625" y="1487487"/>
                </a:lnTo>
                <a:close/>
              </a:path>
              <a:path w="8983980" h="1500504">
                <a:moveTo>
                  <a:pt x="2079625" y="1500187"/>
                </a:moveTo>
                <a:lnTo>
                  <a:pt x="2022475" y="1500187"/>
                </a:lnTo>
                <a:lnTo>
                  <a:pt x="2022475" y="1493837"/>
                </a:lnTo>
                <a:lnTo>
                  <a:pt x="2079625" y="1493837"/>
                </a:lnTo>
                <a:lnTo>
                  <a:pt x="2079625" y="1500187"/>
                </a:lnTo>
                <a:close/>
              </a:path>
              <a:path w="8983980" h="1500504">
                <a:moveTo>
                  <a:pt x="2003425" y="1487487"/>
                </a:moveTo>
                <a:lnTo>
                  <a:pt x="1946275" y="1487487"/>
                </a:lnTo>
                <a:lnTo>
                  <a:pt x="1946275" y="1481137"/>
                </a:lnTo>
                <a:lnTo>
                  <a:pt x="2003425" y="1481137"/>
                </a:lnTo>
                <a:lnTo>
                  <a:pt x="2003425" y="1487487"/>
                </a:lnTo>
                <a:close/>
              </a:path>
              <a:path w="8983980" h="1500504">
                <a:moveTo>
                  <a:pt x="2003425" y="1500187"/>
                </a:moveTo>
                <a:lnTo>
                  <a:pt x="1946275" y="1500187"/>
                </a:lnTo>
                <a:lnTo>
                  <a:pt x="1946275" y="1493837"/>
                </a:lnTo>
                <a:lnTo>
                  <a:pt x="2003425" y="1493837"/>
                </a:lnTo>
                <a:lnTo>
                  <a:pt x="2003425" y="1500187"/>
                </a:lnTo>
                <a:close/>
              </a:path>
              <a:path w="8983980" h="1500504">
                <a:moveTo>
                  <a:pt x="1927225" y="1487487"/>
                </a:moveTo>
                <a:lnTo>
                  <a:pt x="1870075" y="1487487"/>
                </a:lnTo>
                <a:lnTo>
                  <a:pt x="1870075" y="1481137"/>
                </a:lnTo>
                <a:lnTo>
                  <a:pt x="1927225" y="1481137"/>
                </a:lnTo>
                <a:lnTo>
                  <a:pt x="1927225" y="1487487"/>
                </a:lnTo>
                <a:close/>
              </a:path>
              <a:path w="8983980" h="1500504">
                <a:moveTo>
                  <a:pt x="1927225" y="1500187"/>
                </a:moveTo>
                <a:lnTo>
                  <a:pt x="1870075" y="1500187"/>
                </a:lnTo>
                <a:lnTo>
                  <a:pt x="1870075" y="1493837"/>
                </a:lnTo>
                <a:lnTo>
                  <a:pt x="1927225" y="1493837"/>
                </a:lnTo>
                <a:lnTo>
                  <a:pt x="1927225" y="1500187"/>
                </a:lnTo>
                <a:close/>
              </a:path>
              <a:path w="8983980" h="1500504">
                <a:moveTo>
                  <a:pt x="1851025" y="1487487"/>
                </a:moveTo>
                <a:lnTo>
                  <a:pt x="1793875" y="1487487"/>
                </a:lnTo>
                <a:lnTo>
                  <a:pt x="1793875" y="1481137"/>
                </a:lnTo>
                <a:lnTo>
                  <a:pt x="1851025" y="1481137"/>
                </a:lnTo>
                <a:lnTo>
                  <a:pt x="1851025" y="1487487"/>
                </a:lnTo>
                <a:close/>
              </a:path>
              <a:path w="8983980" h="1500504">
                <a:moveTo>
                  <a:pt x="1851025" y="1500187"/>
                </a:moveTo>
                <a:lnTo>
                  <a:pt x="1793875" y="1500187"/>
                </a:lnTo>
                <a:lnTo>
                  <a:pt x="1793875" y="1493837"/>
                </a:lnTo>
                <a:lnTo>
                  <a:pt x="1851025" y="1493837"/>
                </a:lnTo>
                <a:lnTo>
                  <a:pt x="1851025" y="1500187"/>
                </a:lnTo>
                <a:close/>
              </a:path>
              <a:path w="8983980" h="1500504">
                <a:moveTo>
                  <a:pt x="1774825" y="1487487"/>
                </a:moveTo>
                <a:lnTo>
                  <a:pt x="1717675" y="1487487"/>
                </a:lnTo>
                <a:lnTo>
                  <a:pt x="1717675" y="1481137"/>
                </a:lnTo>
                <a:lnTo>
                  <a:pt x="1774825" y="1481137"/>
                </a:lnTo>
                <a:lnTo>
                  <a:pt x="1774825" y="1487487"/>
                </a:lnTo>
                <a:close/>
              </a:path>
              <a:path w="8983980" h="1500504">
                <a:moveTo>
                  <a:pt x="1774825" y="1500187"/>
                </a:moveTo>
                <a:lnTo>
                  <a:pt x="1717675" y="1500187"/>
                </a:lnTo>
                <a:lnTo>
                  <a:pt x="1717675" y="1493837"/>
                </a:lnTo>
                <a:lnTo>
                  <a:pt x="1774825" y="1493837"/>
                </a:lnTo>
                <a:lnTo>
                  <a:pt x="1774825" y="1500187"/>
                </a:lnTo>
                <a:close/>
              </a:path>
              <a:path w="8983980" h="1500504">
                <a:moveTo>
                  <a:pt x="1698625" y="1487487"/>
                </a:moveTo>
                <a:lnTo>
                  <a:pt x="1641475" y="1487487"/>
                </a:lnTo>
                <a:lnTo>
                  <a:pt x="1641475" y="1481137"/>
                </a:lnTo>
                <a:lnTo>
                  <a:pt x="1698625" y="1481137"/>
                </a:lnTo>
                <a:lnTo>
                  <a:pt x="1698625" y="1487487"/>
                </a:lnTo>
                <a:close/>
              </a:path>
              <a:path w="8983980" h="1500504">
                <a:moveTo>
                  <a:pt x="1698625" y="1500187"/>
                </a:moveTo>
                <a:lnTo>
                  <a:pt x="1641475" y="1500187"/>
                </a:lnTo>
                <a:lnTo>
                  <a:pt x="1641475" y="1493837"/>
                </a:lnTo>
                <a:lnTo>
                  <a:pt x="1698625" y="1493837"/>
                </a:lnTo>
                <a:lnTo>
                  <a:pt x="1698625" y="1500187"/>
                </a:lnTo>
                <a:close/>
              </a:path>
              <a:path w="8983980" h="1500504">
                <a:moveTo>
                  <a:pt x="1622425" y="1487487"/>
                </a:moveTo>
                <a:lnTo>
                  <a:pt x="1565275" y="1487487"/>
                </a:lnTo>
                <a:lnTo>
                  <a:pt x="1565275" y="1481137"/>
                </a:lnTo>
                <a:lnTo>
                  <a:pt x="1622425" y="1481137"/>
                </a:lnTo>
                <a:lnTo>
                  <a:pt x="1622425" y="1487487"/>
                </a:lnTo>
                <a:close/>
              </a:path>
              <a:path w="8983980" h="1500504">
                <a:moveTo>
                  <a:pt x="1622425" y="1500187"/>
                </a:moveTo>
                <a:lnTo>
                  <a:pt x="1565275" y="1500187"/>
                </a:lnTo>
                <a:lnTo>
                  <a:pt x="1565275" y="1493837"/>
                </a:lnTo>
                <a:lnTo>
                  <a:pt x="1622425" y="1493837"/>
                </a:lnTo>
                <a:lnTo>
                  <a:pt x="1622425" y="1500187"/>
                </a:lnTo>
                <a:close/>
              </a:path>
              <a:path w="8983980" h="1500504">
                <a:moveTo>
                  <a:pt x="1546225" y="1487487"/>
                </a:moveTo>
                <a:lnTo>
                  <a:pt x="1489075" y="1487487"/>
                </a:lnTo>
                <a:lnTo>
                  <a:pt x="1489075" y="1481137"/>
                </a:lnTo>
                <a:lnTo>
                  <a:pt x="1546225" y="1481137"/>
                </a:lnTo>
                <a:lnTo>
                  <a:pt x="1546225" y="1487487"/>
                </a:lnTo>
                <a:close/>
              </a:path>
              <a:path w="8983980" h="1500504">
                <a:moveTo>
                  <a:pt x="1546225" y="1500187"/>
                </a:moveTo>
                <a:lnTo>
                  <a:pt x="1489075" y="1500187"/>
                </a:lnTo>
                <a:lnTo>
                  <a:pt x="1489075" y="1493837"/>
                </a:lnTo>
                <a:lnTo>
                  <a:pt x="1546225" y="1493837"/>
                </a:lnTo>
                <a:lnTo>
                  <a:pt x="1546225" y="1500187"/>
                </a:lnTo>
                <a:close/>
              </a:path>
              <a:path w="8983980" h="1500504">
                <a:moveTo>
                  <a:pt x="1470025" y="1487487"/>
                </a:moveTo>
                <a:lnTo>
                  <a:pt x="1412875" y="1487487"/>
                </a:lnTo>
                <a:lnTo>
                  <a:pt x="1412875" y="1481137"/>
                </a:lnTo>
                <a:lnTo>
                  <a:pt x="1470025" y="1481137"/>
                </a:lnTo>
                <a:lnTo>
                  <a:pt x="1470025" y="1487487"/>
                </a:lnTo>
                <a:close/>
              </a:path>
              <a:path w="8983980" h="1500504">
                <a:moveTo>
                  <a:pt x="1470025" y="1500187"/>
                </a:moveTo>
                <a:lnTo>
                  <a:pt x="1412875" y="1500187"/>
                </a:lnTo>
                <a:lnTo>
                  <a:pt x="1412875" y="1493837"/>
                </a:lnTo>
                <a:lnTo>
                  <a:pt x="1470025" y="1493837"/>
                </a:lnTo>
                <a:lnTo>
                  <a:pt x="1470025" y="1500187"/>
                </a:lnTo>
                <a:close/>
              </a:path>
              <a:path w="8983980" h="1500504">
                <a:moveTo>
                  <a:pt x="1393825" y="1487487"/>
                </a:moveTo>
                <a:lnTo>
                  <a:pt x="1336675" y="1487487"/>
                </a:lnTo>
                <a:lnTo>
                  <a:pt x="1336675" y="1481137"/>
                </a:lnTo>
                <a:lnTo>
                  <a:pt x="1393825" y="1481137"/>
                </a:lnTo>
                <a:lnTo>
                  <a:pt x="1393825" y="1487487"/>
                </a:lnTo>
                <a:close/>
              </a:path>
              <a:path w="8983980" h="1500504">
                <a:moveTo>
                  <a:pt x="1393825" y="1500187"/>
                </a:moveTo>
                <a:lnTo>
                  <a:pt x="1336675" y="1500187"/>
                </a:lnTo>
                <a:lnTo>
                  <a:pt x="1336675" y="1493837"/>
                </a:lnTo>
                <a:lnTo>
                  <a:pt x="1393825" y="1493837"/>
                </a:lnTo>
                <a:lnTo>
                  <a:pt x="1393825" y="1500187"/>
                </a:lnTo>
                <a:close/>
              </a:path>
              <a:path w="8983980" h="1500504">
                <a:moveTo>
                  <a:pt x="1317625" y="1487487"/>
                </a:moveTo>
                <a:lnTo>
                  <a:pt x="1260475" y="1487487"/>
                </a:lnTo>
                <a:lnTo>
                  <a:pt x="1260475" y="1481137"/>
                </a:lnTo>
                <a:lnTo>
                  <a:pt x="1317625" y="1481137"/>
                </a:lnTo>
                <a:lnTo>
                  <a:pt x="1317625" y="1487487"/>
                </a:lnTo>
                <a:close/>
              </a:path>
              <a:path w="8983980" h="1500504">
                <a:moveTo>
                  <a:pt x="1317625" y="1500187"/>
                </a:moveTo>
                <a:lnTo>
                  <a:pt x="1260475" y="1500187"/>
                </a:lnTo>
                <a:lnTo>
                  <a:pt x="1260475" y="1493837"/>
                </a:lnTo>
                <a:lnTo>
                  <a:pt x="1317625" y="1493837"/>
                </a:lnTo>
                <a:lnTo>
                  <a:pt x="1317625" y="1500187"/>
                </a:lnTo>
                <a:close/>
              </a:path>
              <a:path w="8983980" h="1500504">
                <a:moveTo>
                  <a:pt x="1241425" y="1487487"/>
                </a:moveTo>
                <a:lnTo>
                  <a:pt x="1184275" y="1487487"/>
                </a:lnTo>
                <a:lnTo>
                  <a:pt x="1184275" y="1481137"/>
                </a:lnTo>
                <a:lnTo>
                  <a:pt x="1241425" y="1481137"/>
                </a:lnTo>
                <a:lnTo>
                  <a:pt x="1241425" y="1487487"/>
                </a:lnTo>
                <a:close/>
              </a:path>
              <a:path w="8983980" h="1500504">
                <a:moveTo>
                  <a:pt x="1241425" y="1500187"/>
                </a:moveTo>
                <a:lnTo>
                  <a:pt x="1184275" y="1500187"/>
                </a:lnTo>
                <a:lnTo>
                  <a:pt x="1184275" y="1493837"/>
                </a:lnTo>
                <a:lnTo>
                  <a:pt x="1241425" y="1493837"/>
                </a:lnTo>
                <a:lnTo>
                  <a:pt x="1241425" y="1500187"/>
                </a:lnTo>
                <a:close/>
              </a:path>
              <a:path w="8983980" h="1500504">
                <a:moveTo>
                  <a:pt x="1165225" y="1487487"/>
                </a:moveTo>
                <a:lnTo>
                  <a:pt x="1108075" y="1487487"/>
                </a:lnTo>
                <a:lnTo>
                  <a:pt x="1108075" y="1481137"/>
                </a:lnTo>
                <a:lnTo>
                  <a:pt x="1165225" y="1481137"/>
                </a:lnTo>
                <a:lnTo>
                  <a:pt x="1165225" y="1487487"/>
                </a:lnTo>
                <a:close/>
              </a:path>
              <a:path w="8983980" h="1500504">
                <a:moveTo>
                  <a:pt x="1165225" y="1500187"/>
                </a:moveTo>
                <a:lnTo>
                  <a:pt x="1108075" y="1500187"/>
                </a:lnTo>
                <a:lnTo>
                  <a:pt x="1108075" y="1493837"/>
                </a:lnTo>
                <a:lnTo>
                  <a:pt x="1165225" y="1493837"/>
                </a:lnTo>
                <a:lnTo>
                  <a:pt x="1165225" y="1500187"/>
                </a:lnTo>
                <a:close/>
              </a:path>
              <a:path w="8983980" h="1500504">
                <a:moveTo>
                  <a:pt x="1089025" y="1487487"/>
                </a:moveTo>
                <a:lnTo>
                  <a:pt x="1031875" y="1487487"/>
                </a:lnTo>
                <a:lnTo>
                  <a:pt x="1031875" y="1481137"/>
                </a:lnTo>
                <a:lnTo>
                  <a:pt x="1089025" y="1481137"/>
                </a:lnTo>
                <a:lnTo>
                  <a:pt x="1089025" y="1487487"/>
                </a:lnTo>
                <a:close/>
              </a:path>
              <a:path w="8983980" h="1500504">
                <a:moveTo>
                  <a:pt x="1089025" y="1500187"/>
                </a:moveTo>
                <a:lnTo>
                  <a:pt x="1031875" y="1500187"/>
                </a:lnTo>
                <a:lnTo>
                  <a:pt x="1031875" y="1493837"/>
                </a:lnTo>
                <a:lnTo>
                  <a:pt x="1089025" y="1493837"/>
                </a:lnTo>
                <a:lnTo>
                  <a:pt x="1089025" y="1500187"/>
                </a:lnTo>
                <a:close/>
              </a:path>
              <a:path w="8983980" h="1500504">
                <a:moveTo>
                  <a:pt x="1012825" y="1487487"/>
                </a:moveTo>
                <a:lnTo>
                  <a:pt x="955675" y="1487487"/>
                </a:lnTo>
                <a:lnTo>
                  <a:pt x="955675" y="1481137"/>
                </a:lnTo>
                <a:lnTo>
                  <a:pt x="1012825" y="1481137"/>
                </a:lnTo>
                <a:lnTo>
                  <a:pt x="1012825" y="1487487"/>
                </a:lnTo>
                <a:close/>
              </a:path>
              <a:path w="8983980" h="1500504">
                <a:moveTo>
                  <a:pt x="1012825" y="1500187"/>
                </a:moveTo>
                <a:lnTo>
                  <a:pt x="955675" y="1500187"/>
                </a:lnTo>
                <a:lnTo>
                  <a:pt x="955675" y="1493837"/>
                </a:lnTo>
                <a:lnTo>
                  <a:pt x="1012825" y="1493837"/>
                </a:lnTo>
                <a:lnTo>
                  <a:pt x="1012825" y="1500187"/>
                </a:lnTo>
                <a:close/>
              </a:path>
              <a:path w="8983980" h="1500504">
                <a:moveTo>
                  <a:pt x="936625" y="1487487"/>
                </a:moveTo>
                <a:lnTo>
                  <a:pt x="879475" y="1487487"/>
                </a:lnTo>
                <a:lnTo>
                  <a:pt x="879475" y="1481137"/>
                </a:lnTo>
                <a:lnTo>
                  <a:pt x="936625" y="1481137"/>
                </a:lnTo>
                <a:lnTo>
                  <a:pt x="936625" y="1487487"/>
                </a:lnTo>
                <a:close/>
              </a:path>
              <a:path w="8983980" h="1500504">
                <a:moveTo>
                  <a:pt x="936625" y="1500187"/>
                </a:moveTo>
                <a:lnTo>
                  <a:pt x="879475" y="1500187"/>
                </a:lnTo>
                <a:lnTo>
                  <a:pt x="879475" y="1493837"/>
                </a:lnTo>
                <a:lnTo>
                  <a:pt x="936625" y="1493837"/>
                </a:lnTo>
                <a:lnTo>
                  <a:pt x="936625" y="1500187"/>
                </a:lnTo>
                <a:close/>
              </a:path>
              <a:path w="8983980" h="1500504">
                <a:moveTo>
                  <a:pt x="860425" y="1487487"/>
                </a:moveTo>
                <a:lnTo>
                  <a:pt x="803275" y="1487487"/>
                </a:lnTo>
                <a:lnTo>
                  <a:pt x="803275" y="1481137"/>
                </a:lnTo>
                <a:lnTo>
                  <a:pt x="860425" y="1481137"/>
                </a:lnTo>
                <a:lnTo>
                  <a:pt x="860425" y="1487487"/>
                </a:lnTo>
                <a:close/>
              </a:path>
              <a:path w="8983980" h="1500504">
                <a:moveTo>
                  <a:pt x="860425" y="1500187"/>
                </a:moveTo>
                <a:lnTo>
                  <a:pt x="803275" y="1500187"/>
                </a:lnTo>
                <a:lnTo>
                  <a:pt x="803275" y="1493837"/>
                </a:lnTo>
                <a:lnTo>
                  <a:pt x="860425" y="1493837"/>
                </a:lnTo>
                <a:lnTo>
                  <a:pt x="860425" y="1500187"/>
                </a:lnTo>
                <a:close/>
              </a:path>
              <a:path w="8983980" h="1500504">
                <a:moveTo>
                  <a:pt x="784225" y="1487487"/>
                </a:moveTo>
                <a:lnTo>
                  <a:pt x="727075" y="1487487"/>
                </a:lnTo>
                <a:lnTo>
                  <a:pt x="727075" y="1481137"/>
                </a:lnTo>
                <a:lnTo>
                  <a:pt x="784225" y="1481137"/>
                </a:lnTo>
                <a:lnTo>
                  <a:pt x="784225" y="1487487"/>
                </a:lnTo>
                <a:close/>
              </a:path>
              <a:path w="8983980" h="1500504">
                <a:moveTo>
                  <a:pt x="784225" y="1500187"/>
                </a:moveTo>
                <a:lnTo>
                  <a:pt x="727075" y="1500187"/>
                </a:lnTo>
                <a:lnTo>
                  <a:pt x="727075" y="1493837"/>
                </a:lnTo>
                <a:lnTo>
                  <a:pt x="784225" y="1493837"/>
                </a:lnTo>
                <a:lnTo>
                  <a:pt x="784225" y="1500187"/>
                </a:lnTo>
                <a:close/>
              </a:path>
              <a:path w="8983980" h="1500504">
                <a:moveTo>
                  <a:pt x="708025" y="1487487"/>
                </a:moveTo>
                <a:lnTo>
                  <a:pt x="650875" y="1487487"/>
                </a:lnTo>
                <a:lnTo>
                  <a:pt x="650875" y="1481137"/>
                </a:lnTo>
                <a:lnTo>
                  <a:pt x="708025" y="1481137"/>
                </a:lnTo>
                <a:lnTo>
                  <a:pt x="708025" y="1487487"/>
                </a:lnTo>
                <a:close/>
              </a:path>
              <a:path w="8983980" h="1500504">
                <a:moveTo>
                  <a:pt x="708025" y="1500187"/>
                </a:moveTo>
                <a:lnTo>
                  <a:pt x="650875" y="1500187"/>
                </a:lnTo>
                <a:lnTo>
                  <a:pt x="650875" y="1493837"/>
                </a:lnTo>
                <a:lnTo>
                  <a:pt x="708025" y="1493837"/>
                </a:lnTo>
                <a:lnTo>
                  <a:pt x="708025" y="1500187"/>
                </a:lnTo>
                <a:close/>
              </a:path>
              <a:path w="8983980" h="1500504">
                <a:moveTo>
                  <a:pt x="631825" y="1487487"/>
                </a:moveTo>
                <a:lnTo>
                  <a:pt x="574675" y="1487487"/>
                </a:lnTo>
                <a:lnTo>
                  <a:pt x="574675" y="1481137"/>
                </a:lnTo>
                <a:lnTo>
                  <a:pt x="631825" y="1481137"/>
                </a:lnTo>
                <a:lnTo>
                  <a:pt x="631825" y="1487487"/>
                </a:lnTo>
                <a:close/>
              </a:path>
              <a:path w="8983980" h="1500504">
                <a:moveTo>
                  <a:pt x="631825" y="1500187"/>
                </a:moveTo>
                <a:lnTo>
                  <a:pt x="574675" y="1500187"/>
                </a:lnTo>
                <a:lnTo>
                  <a:pt x="574675" y="1493837"/>
                </a:lnTo>
                <a:lnTo>
                  <a:pt x="631825" y="1493837"/>
                </a:lnTo>
                <a:lnTo>
                  <a:pt x="631825" y="1500187"/>
                </a:lnTo>
                <a:close/>
              </a:path>
              <a:path w="8983980" h="1500504">
                <a:moveTo>
                  <a:pt x="555625" y="1487487"/>
                </a:moveTo>
                <a:lnTo>
                  <a:pt x="498475" y="1487487"/>
                </a:lnTo>
                <a:lnTo>
                  <a:pt x="498475" y="1481137"/>
                </a:lnTo>
                <a:lnTo>
                  <a:pt x="555625" y="1481137"/>
                </a:lnTo>
                <a:lnTo>
                  <a:pt x="555625" y="1487487"/>
                </a:lnTo>
                <a:close/>
              </a:path>
              <a:path w="8983980" h="1500504">
                <a:moveTo>
                  <a:pt x="555625" y="1500187"/>
                </a:moveTo>
                <a:lnTo>
                  <a:pt x="498475" y="1500187"/>
                </a:lnTo>
                <a:lnTo>
                  <a:pt x="498475" y="1493837"/>
                </a:lnTo>
                <a:lnTo>
                  <a:pt x="555625" y="1493837"/>
                </a:lnTo>
                <a:lnTo>
                  <a:pt x="555625" y="1500187"/>
                </a:lnTo>
                <a:close/>
              </a:path>
              <a:path w="8983980" h="1500504">
                <a:moveTo>
                  <a:pt x="479425" y="1487487"/>
                </a:moveTo>
                <a:lnTo>
                  <a:pt x="422275" y="1487487"/>
                </a:lnTo>
                <a:lnTo>
                  <a:pt x="422275" y="1481137"/>
                </a:lnTo>
                <a:lnTo>
                  <a:pt x="479425" y="1481137"/>
                </a:lnTo>
                <a:lnTo>
                  <a:pt x="479425" y="1487487"/>
                </a:lnTo>
                <a:close/>
              </a:path>
              <a:path w="8983980" h="1500504">
                <a:moveTo>
                  <a:pt x="479425" y="1500187"/>
                </a:moveTo>
                <a:lnTo>
                  <a:pt x="422275" y="1500187"/>
                </a:lnTo>
                <a:lnTo>
                  <a:pt x="422275" y="1493837"/>
                </a:lnTo>
                <a:lnTo>
                  <a:pt x="479425" y="1493837"/>
                </a:lnTo>
                <a:lnTo>
                  <a:pt x="479425" y="1500187"/>
                </a:lnTo>
                <a:close/>
              </a:path>
              <a:path w="8983980" h="1500504">
                <a:moveTo>
                  <a:pt x="403225" y="1487487"/>
                </a:moveTo>
                <a:lnTo>
                  <a:pt x="346075" y="1487487"/>
                </a:lnTo>
                <a:lnTo>
                  <a:pt x="346075" y="1481137"/>
                </a:lnTo>
                <a:lnTo>
                  <a:pt x="403225" y="1481137"/>
                </a:lnTo>
                <a:lnTo>
                  <a:pt x="403225" y="1487487"/>
                </a:lnTo>
                <a:close/>
              </a:path>
              <a:path w="8983980" h="1500504">
                <a:moveTo>
                  <a:pt x="403225" y="1500187"/>
                </a:moveTo>
                <a:lnTo>
                  <a:pt x="346075" y="1500187"/>
                </a:lnTo>
                <a:lnTo>
                  <a:pt x="346075" y="1493837"/>
                </a:lnTo>
                <a:lnTo>
                  <a:pt x="403225" y="1493837"/>
                </a:lnTo>
                <a:lnTo>
                  <a:pt x="403225" y="1500187"/>
                </a:lnTo>
                <a:close/>
              </a:path>
              <a:path w="8983980" h="1500504">
                <a:moveTo>
                  <a:pt x="327025" y="1487487"/>
                </a:moveTo>
                <a:lnTo>
                  <a:pt x="269875" y="1487487"/>
                </a:lnTo>
                <a:lnTo>
                  <a:pt x="269875" y="1481137"/>
                </a:lnTo>
                <a:lnTo>
                  <a:pt x="327025" y="1481137"/>
                </a:lnTo>
                <a:lnTo>
                  <a:pt x="327025" y="1487487"/>
                </a:lnTo>
                <a:close/>
              </a:path>
              <a:path w="8983980" h="1500504">
                <a:moveTo>
                  <a:pt x="327025" y="1500187"/>
                </a:moveTo>
                <a:lnTo>
                  <a:pt x="269875" y="1500187"/>
                </a:lnTo>
                <a:lnTo>
                  <a:pt x="269875" y="1493837"/>
                </a:lnTo>
                <a:lnTo>
                  <a:pt x="327025" y="1493837"/>
                </a:lnTo>
                <a:lnTo>
                  <a:pt x="327025" y="1500187"/>
                </a:lnTo>
                <a:close/>
              </a:path>
              <a:path w="8983980" h="1500504">
                <a:moveTo>
                  <a:pt x="250825" y="1487487"/>
                </a:moveTo>
                <a:lnTo>
                  <a:pt x="193675" y="1487487"/>
                </a:lnTo>
                <a:lnTo>
                  <a:pt x="193675" y="1481137"/>
                </a:lnTo>
                <a:lnTo>
                  <a:pt x="250825" y="1481137"/>
                </a:lnTo>
                <a:lnTo>
                  <a:pt x="250825" y="1487487"/>
                </a:lnTo>
                <a:close/>
              </a:path>
              <a:path w="8983980" h="1500504">
                <a:moveTo>
                  <a:pt x="250825" y="1500187"/>
                </a:moveTo>
                <a:lnTo>
                  <a:pt x="193675" y="1500187"/>
                </a:lnTo>
                <a:lnTo>
                  <a:pt x="193675" y="1493837"/>
                </a:lnTo>
                <a:lnTo>
                  <a:pt x="250825" y="1493837"/>
                </a:lnTo>
                <a:lnTo>
                  <a:pt x="250825" y="1500187"/>
                </a:lnTo>
                <a:close/>
              </a:path>
              <a:path w="8983980" h="1500504">
                <a:moveTo>
                  <a:pt x="174625" y="1487487"/>
                </a:moveTo>
                <a:lnTo>
                  <a:pt x="117475" y="1487487"/>
                </a:lnTo>
                <a:lnTo>
                  <a:pt x="117475" y="1481137"/>
                </a:lnTo>
                <a:lnTo>
                  <a:pt x="174625" y="1481137"/>
                </a:lnTo>
                <a:lnTo>
                  <a:pt x="174625" y="1487487"/>
                </a:lnTo>
                <a:close/>
              </a:path>
              <a:path w="8983980" h="1500504">
                <a:moveTo>
                  <a:pt x="174625" y="1500187"/>
                </a:moveTo>
                <a:lnTo>
                  <a:pt x="117475" y="1500187"/>
                </a:lnTo>
                <a:lnTo>
                  <a:pt x="117475" y="1493837"/>
                </a:lnTo>
                <a:lnTo>
                  <a:pt x="174625" y="1493837"/>
                </a:lnTo>
                <a:lnTo>
                  <a:pt x="174625" y="1500187"/>
                </a:lnTo>
                <a:close/>
              </a:path>
              <a:path w="8983980" h="1500504">
                <a:moveTo>
                  <a:pt x="98425" y="1487487"/>
                </a:moveTo>
                <a:lnTo>
                  <a:pt x="41275" y="1487487"/>
                </a:lnTo>
                <a:lnTo>
                  <a:pt x="41275" y="1481137"/>
                </a:lnTo>
                <a:lnTo>
                  <a:pt x="98425" y="1481137"/>
                </a:lnTo>
                <a:lnTo>
                  <a:pt x="98425" y="1487487"/>
                </a:lnTo>
                <a:close/>
              </a:path>
              <a:path w="8983980" h="1500504">
                <a:moveTo>
                  <a:pt x="98425" y="1500187"/>
                </a:moveTo>
                <a:lnTo>
                  <a:pt x="41275" y="1500187"/>
                </a:lnTo>
                <a:lnTo>
                  <a:pt x="41275" y="1493837"/>
                </a:lnTo>
                <a:lnTo>
                  <a:pt x="98425" y="1493837"/>
                </a:lnTo>
                <a:lnTo>
                  <a:pt x="98425" y="1500187"/>
                </a:lnTo>
                <a:close/>
              </a:path>
            </a:pathLst>
          </a:custGeom>
          <a:solidFill>
            <a:srgbClr val="00AF50"/>
          </a:solidFill>
        </p:spPr>
        <p:txBody>
          <a:bodyPr wrap="square" lIns="0" tIns="0" rIns="0" bIns="0" rtlCol="0"/>
          <a:lstStyle/>
          <a:p>
            <a:endParaRPr/>
          </a:p>
        </p:txBody>
      </p:sp>
      <p:sp>
        <p:nvSpPr>
          <p:cNvPr id="6" name="object 6"/>
          <p:cNvSpPr txBox="1"/>
          <p:nvPr/>
        </p:nvSpPr>
        <p:spPr>
          <a:xfrm>
            <a:off x="150177" y="4765357"/>
            <a:ext cx="8712200" cy="1397000"/>
          </a:xfrm>
          <a:prstGeom prst="rect">
            <a:avLst/>
          </a:prstGeom>
        </p:spPr>
        <p:txBody>
          <a:bodyPr vert="horz" wrap="square" lIns="0" tIns="12700" rIns="0" bIns="0" rtlCol="0">
            <a:spAutoFit/>
          </a:bodyPr>
          <a:lstStyle/>
          <a:p>
            <a:pPr marL="355600" indent="-342900">
              <a:lnSpc>
                <a:spcPct val="100000"/>
              </a:lnSpc>
              <a:spcBef>
                <a:spcPts val="100"/>
              </a:spcBef>
              <a:buFont typeface="Wingdings"/>
              <a:buChar char=""/>
              <a:tabLst>
                <a:tab pos="354965" algn="l"/>
                <a:tab pos="355600" algn="l"/>
              </a:tabLst>
            </a:pPr>
            <a:r>
              <a:rPr sz="1800" dirty="0">
                <a:latin typeface="黑体"/>
                <a:cs typeface="黑体"/>
              </a:rPr>
              <a:t>硫和灰分含量低，有利于燃烧过程污染物排放控制。</a:t>
            </a:r>
            <a:endParaRPr sz="1800">
              <a:latin typeface="黑体"/>
              <a:cs typeface="黑体"/>
            </a:endParaRPr>
          </a:p>
          <a:p>
            <a:pPr marL="355600" marR="5080" indent="-342900">
              <a:lnSpc>
                <a:spcPct val="100000"/>
              </a:lnSpc>
              <a:buFont typeface="Wingdings"/>
              <a:buChar char=""/>
              <a:tabLst>
                <a:tab pos="354965" algn="l"/>
                <a:tab pos="355600" algn="l"/>
              </a:tabLst>
            </a:pPr>
            <a:r>
              <a:rPr sz="1800" dirty="0">
                <a:latin typeface="黑体"/>
                <a:cs typeface="黑体"/>
              </a:rPr>
              <a:t>挥发分含量高（65%以上），燃烧活性强，非常有利于着火；空隙发达，反应活性显 著高于煤炭，着火后燃烧迅速，燃尽温度低。</a:t>
            </a:r>
            <a:endParaRPr sz="1800">
              <a:latin typeface="黑体"/>
              <a:cs typeface="黑体"/>
            </a:endParaRPr>
          </a:p>
          <a:p>
            <a:pPr marL="355600" marR="5080" indent="-342900">
              <a:lnSpc>
                <a:spcPct val="100000"/>
              </a:lnSpc>
              <a:buFont typeface="Wingdings"/>
              <a:buChar char=""/>
              <a:tabLst>
                <a:tab pos="354965" algn="l"/>
                <a:tab pos="355600" algn="l"/>
              </a:tabLst>
            </a:pPr>
            <a:r>
              <a:rPr sz="1800" dirty="0">
                <a:latin typeface="黑体"/>
                <a:cs typeface="黑体"/>
              </a:rPr>
              <a:t>生物质挥发分高，炭活性高，400℃以下大部分挥发分即可释放，将生物质转为气体 燃料更为容易。</a:t>
            </a:r>
            <a:endParaRPr sz="1800">
              <a:latin typeface="黑体"/>
              <a:cs typeface="黑体"/>
            </a:endParaRPr>
          </a:p>
        </p:txBody>
      </p:sp>
      <p:graphicFrame>
        <p:nvGraphicFramePr>
          <p:cNvPr id="7" name="object 7"/>
          <p:cNvGraphicFramePr>
            <a:graphicFrameLocks noGrp="1"/>
          </p:cNvGraphicFramePr>
          <p:nvPr/>
        </p:nvGraphicFramePr>
        <p:xfrm>
          <a:off x="67627" y="1121727"/>
          <a:ext cx="4933949" cy="3619496"/>
        </p:xfrm>
        <a:graphic>
          <a:graphicData uri="http://schemas.openxmlformats.org/drawingml/2006/table">
            <a:tbl>
              <a:tblPr firstRow="1" bandRow="1">
                <a:tableStyleId>{2D5ABB26-0587-4C30-8999-92F81FD0307C}</a:tableStyleId>
              </a:tblPr>
              <a:tblGrid>
                <a:gridCol w="672465"/>
                <a:gridCol w="1163320"/>
                <a:gridCol w="828675"/>
                <a:gridCol w="756920"/>
                <a:gridCol w="1512569"/>
              </a:tblGrid>
              <a:tr h="520700">
                <a:tc>
                  <a:txBody>
                    <a:bodyPr/>
                    <a:lstStyle/>
                    <a:p>
                      <a:pPr>
                        <a:lnSpc>
                          <a:spcPct val="100000"/>
                        </a:lnSpc>
                        <a:spcBef>
                          <a:spcPts val="10"/>
                        </a:spcBef>
                      </a:pPr>
                      <a:endParaRPr sz="1300">
                        <a:latin typeface="Times New Roman"/>
                        <a:cs typeface="Times New Roman"/>
                      </a:endParaRPr>
                    </a:p>
                    <a:p>
                      <a:pPr marL="188595">
                        <a:lnSpc>
                          <a:spcPct val="100000"/>
                        </a:lnSpc>
                      </a:pPr>
                      <a:r>
                        <a:rPr sz="1200" dirty="0">
                          <a:latin typeface="黑体"/>
                          <a:cs typeface="黑体"/>
                        </a:rPr>
                        <a:t>项目</a:t>
                      </a:r>
                      <a:endParaRPr sz="1200">
                        <a:latin typeface="黑体"/>
                        <a:cs typeface="黑体"/>
                      </a:endParaRPr>
                    </a:p>
                  </a:txBody>
                  <a:tcPr marL="0" marR="0" marT="1270"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1300">
                        <a:latin typeface="Times New Roman"/>
                        <a:cs typeface="Times New Roman"/>
                      </a:endParaRPr>
                    </a:p>
                    <a:p>
                      <a:pPr marL="147320">
                        <a:lnSpc>
                          <a:spcPct val="100000"/>
                        </a:lnSpc>
                        <a:tabLst>
                          <a:tab pos="722630" algn="l"/>
                        </a:tabLst>
                      </a:pPr>
                      <a:r>
                        <a:rPr sz="1200" dirty="0">
                          <a:latin typeface="黑体"/>
                          <a:cs typeface="黑体"/>
                        </a:rPr>
                        <a:t>符号	单位</a:t>
                      </a:r>
                      <a:endParaRPr sz="1200">
                        <a:latin typeface="黑体"/>
                        <a:cs typeface="黑体"/>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03835">
                        <a:lnSpc>
                          <a:spcPct val="100000"/>
                        </a:lnSpc>
                        <a:spcBef>
                          <a:spcPts val="545"/>
                        </a:spcBef>
                      </a:pPr>
                      <a:r>
                        <a:rPr sz="1200" dirty="0">
                          <a:latin typeface="黑体"/>
                          <a:cs typeface="黑体"/>
                        </a:rPr>
                        <a:t>玉米秆</a:t>
                      </a:r>
                      <a:endParaRPr sz="1200">
                        <a:latin typeface="黑体"/>
                        <a:cs typeface="黑体"/>
                      </a:endParaRPr>
                    </a:p>
                    <a:p>
                      <a:pPr marL="127635">
                        <a:lnSpc>
                          <a:spcPct val="100000"/>
                        </a:lnSpc>
                      </a:pPr>
                      <a:r>
                        <a:rPr sz="1200" dirty="0">
                          <a:latin typeface="黑体"/>
                          <a:cs typeface="黑体"/>
                        </a:rPr>
                        <a:t>（东北）</a:t>
                      </a:r>
                      <a:endParaRPr sz="1200">
                        <a:latin typeface="黑体"/>
                        <a:cs typeface="黑体"/>
                      </a:endParaRPr>
                    </a:p>
                  </a:txBody>
                  <a:tcPr marL="0" marR="0" marT="69215" marB="0">
                    <a:lnL w="9525">
                      <a:solidFill>
                        <a:srgbClr val="000000"/>
                      </a:solidFill>
                      <a:prstDash val="solid"/>
                    </a:lnL>
                    <a:lnT w="9525">
                      <a:solidFill>
                        <a:srgbClr val="000000"/>
                      </a:solidFill>
                      <a:prstDash val="solid"/>
                    </a:lnT>
                    <a:lnB w="9525">
                      <a:solidFill>
                        <a:srgbClr val="000000"/>
                      </a:solidFill>
                      <a:prstDash val="solid"/>
                    </a:lnB>
                    <a:solidFill>
                      <a:srgbClr val="EFF3F8"/>
                    </a:solidFill>
                  </a:tcPr>
                </a:tc>
                <a:tc>
                  <a:txBody>
                    <a:bodyPr/>
                    <a:lstStyle/>
                    <a:p>
                      <a:pPr marL="34925" algn="ctr">
                        <a:lnSpc>
                          <a:spcPct val="100000"/>
                        </a:lnSpc>
                        <a:spcBef>
                          <a:spcPts val="545"/>
                        </a:spcBef>
                      </a:pPr>
                      <a:r>
                        <a:rPr sz="1200" dirty="0">
                          <a:latin typeface="黑体"/>
                          <a:cs typeface="黑体"/>
                        </a:rPr>
                        <a:t>稻草</a:t>
                      </a:r>
                      <a:endParaRPr sz="1200">
                        <a:latin typeface="黑体"/>
                        <a:cs typeface="黑体"/>
                      </a:endParaRPr>
                    </a:p>
                    <a:p>
                      <a:pPr marL="34925" algn="ctr">
                        <a:lnSpc>
                          <a:spcPct val="100000"/>
                        </a:lnSpc>
                      </a:pPr>
                      <a:r>
                        <a:rPr sz="1200" dirty="0">
                          <a:latin typeface="黑体"/>
                          <a:cs typeface="黑体"/>
                        </a:rPr>
                        <a:t>（江苏）</a:t>
                      </a:r>
                      <a:endParaRPr sz="1200">
                        <a:latin typeface="黑体"/>
                        <a:cs typeface="黑体"/>
                      </a:endParaRPr>
                    </a:p>
                  </a:txBody>
                  <a:tcPr marL="0" marR="0" marT="69215" marB="0">
                    <a:lnT w="9525">
                      <a:solidFill>
                        <a:srgbClr val="000000"/>
                      </a:solidFill>
                      <a:prstDash val="solid"/>
                    </a:lnT>
                    <a:lnB w="9525">
                      <a:solidFill>
                        <a:srgbClr val="000000"/>
                      </a:solidFill>
                      <a:prstDash val="solid"/>
                    </a:lnB>
                    <a:solidFill>
                      <a:srgbClr val="EFF3F8"/>
                    </a:solidFill>
                  </a:tcPr>
                </a:tc>
                <a:tc>
                  <a:txBody>
                    <a:bodyPr/>
                    <a:lstStyle/>
                    <a:p>
                      <a:pPr>
                        <a:lnSpc>
                          <a:spcPct val="100000"/>
                        </a:lnSpc>
                        <a:spcBef>
                          <a:spcPts val="10"/>
                        </a:spcBef>
                      </a:pPr>
                      <a:endParaRPr sz="1300">
                        <a:latin typeface="Times New Roman"/>
                        <a:cs typeface="Times New Roman"/>
                      </a:endParaRPr>
                    </a:p>
                    <a:p>
                      <a:pPr marR="28575" algn="ctr">
                        <a:lnSpc>
                          <a:spcPct val="100000"/>
                        </a:lnSpc>
                        <a:tabLst>
                          <a:tab pos="755650" algn="l"/>
                        </a:tabLst>
                      </a:pPr>
                      <a:r>
                        <a:rPr sz="1200" dirty="0">
                          <a:latin typeface="黑体"/>
                          <a:cs typeface="黑体"/>
                        </a:rPr>
                        <a:t>神华煤	大同煤</a:t>
                      </a:r>
                      <a:endParaRPr sz="1200">
                        <a:latin typeface="黑体"/>
                        <a:cs typeface="黑体"/>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solidFill>
                      <a:srgbClr val="E0B4B3"/>
                    </a:solidFill>
                  </a:tcPr>
                </a:tc>
              </a:tr>
              <a:tr h="402922">
                <a:tc rowSpan="9">
                  <a:txBody>
                    <a:bodyPr/>
                    <a:lstStyle/>
                    <a:p>
                      <a:pPr marL="113030">
                        <a:lnSpc>
                          <a:spcPct val="100000"/>
                        </a:lnSpc>
                        <a:spcBef>
                          <a:spcPts val="685"/>
                        </a:spcBef>
                      </a:pPr>
                      <a:r>
                        <a:rPr sz="1200" dirty="0">
                          <a:latin typeface="楷体"/>
                          <a:cs typeface="楷体"/>
                        </a:rPr>
                        <a:t>全水分</a:t>
                      </a:r>
                      <a:endParaRPr sz="1200">
                        <a:latin typeface="楷体"/>
                        <a:cs typeface="楷体"/>
                      </a:endParaRPr>
                    </a:p>
                    <a:p>
                      <a:pPr marL="188595" marR="93980" indent="-76200">
                        <a:lnSpc>
                          <a:spcPct val="150000"/>
                        </a:lnSpc>
                        <a:spcBef>
                          <a:spcPts val="155"/>
                        </a:spcBef>
                      </a:pPr>
                      <a:r>
                        <a:rPr sz="1200" dirty="0">
                          <a:latin typeface="楷体"/>
                          <a:cs typeface="楷体"/>
                        </a:rPr>
                        <a:t>收到基 灰分</a:t>
                      </a:r>
                      <a:endParaRPr sz="1200">
                        <a:latin typeface="楷体"/>
                        <a:cs typeface="楷体"/>
                      </a:endParaRPr>
                    </a:p>
                    <a:p>
                      <a:pPr marL="265430" indent="-152400">
                        <a:lnSpc>
                          <a:spcPct val="100000"/>
                        </a:lnSpc>
                        <a:spcBef>
                          <a:spcPts val="1055"/>
                        </a:spcBef>
                      </a:pPr>
                      <a:r>
                        <a:rPr sz="1200" dirty="0">
                          <a:solidFill>
                            <a:srgbClr val="FF0000"/>
                          </a:solidFill>
                          <a:latin typeface="楷体"/>
                          <a:cs typeface="楷体"/>
                        </a:rPr>
                        <a:t>挥发分</a:t>
                      </a:r>
                      <a:endParaRPr sz="1200">
                        <a:latin typeface="楷体"/>
                        <a:cs typeface="楷体"/>
                      </a:endParaRPr>
                    </a:p>
                    <a:p>
                      <a:pPr marL="188595" marR="170180" indent="76200" algn="just">
                        <a:lnSpc>
                          <a:spcPct val="171400"/>
                        </a:lnSpc>
                        <a:spcBef>
                          <a:spcPts val="175"/>
                        </a:spcBef>
                      </a:pPr>
                      <a:r>
                        <a:rPr sz="1200" dirty="0">
                          <a:latin typeface="楷体"/>
                          <a:cs typeface="楷体"/>
                        </a:rPr>
                        <a:t>碳 氧 全硫</a:t>
                      </a:r>
                      <a:endParaRPr sz="1200">
                        <a:latin typeface="楷体"/>
                        <a:cs typeface="楷体"/>
                      </a:endParaRPr>
                    </a:p>
                    <a:p>
                      <a:pPr marL="265430" marR="93980" indent="-152400">
                        <a:lnSpc>
                          <a:spcPct val="170800"/>
                        </a:lnSpc>
                        <a:spcBef>
                          <a:spcPts val="5"/>
                        </a:spcBef>
                      </a:pPr>
                      <a:r>
                        <a:rPr sz="1200" dirty="0">
                          <a:latin typeface="楷体"/>
                          <a:cs typeface="楷体"/>
                        </a:rPr>
                        <a:t>发热量 </a:t>
                      </a:r>
                      <a:r>
                        <a:rPr sz="1200" dirty="0">
                          <a:solidFill>
                            <a:srgbClr val="FF0000"/>
                          </a:solidFill>
                          <a:latin typeface="楷体"/>
                          <a:cs typeface="楷体"/>
                        </a:rPr>
                        <a:t>氯</a:t>
                      </a:r>
                      <a:endParaRPr sz="1200">
                        <a:latin typeface="楷体"/>
                        <a:cs typeface="楷体"/>
                      </a:endParaRPr>
                    </a:p>
                    <a:p>
                      <a:pPr marL="113030">
                        <a:lnSpc>
                          <a:spcPct val="100000"/>
                        </a:lnSpc>
                        <a:spcBef>
                          <a:spcPts val="1025"/>
                        </a:spcBef>
                      </a:pPr>
                      <a:r>
                        <a:rPr sz="1200" dirty="0">
                          <a:solidFill>
                            <a:srgbClr val="FF0000"/>
                          </a:solidFill>
                          <a:latin typeface="楷体"/>
                          <a:cs typeface="楷体"/>
                        </a:rPr>
                        <a:t>氧化钾</a:t>
                      </a:r>
                      <a:endParaRPr sz="1200">
                        <a:latin typeface="楷体"/>
                        <a:cs typeface="楷体"/>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rowSpan="9">
                  <a:txBody>
                    <a:bodyPr/>
                    <a:lstStyle/>
                    <a:p>
                      <a:pPr marL="218440">
                        <a:lnSpc>
                          <a:spcPct val="100000"/>
                        </a:lnSpc>
                        <a:spcBef>
                          <a:spcPts val="680"/>
                        </a:spcBef>
                        <a:tabLst>
                          <a:tab pos="811530" algn="l"/>
                        </a:tabLst>
                      </a:pPr>
                      <a:r>
                        <a:rPr sz="1200" dirty="0">
                          <a:latin typeface="Times New Roman"/>
                          <a:cs typeface="Times New Roman"/>
                        </a:rPr>
                        <a:t>M</a:t>
                      </a:r>
                      <a:r>
                        <a:rPr sz="1125" baseline="-18518" dirty="0">
                          <a:latin typeface="Times New Roman"/>
                          <a:cs typeface="Times New Roman"/>
                        </a:rPr>
                        <a:t>t	</a:t>
                      </a:r>
                      <a:r>
                        <a:rPr sz="1200" dirty="0">
                          <a:latin typeface="Times New Roman"/>
                          <a:cs typeface="Times New Roman"/>
                        </a:rPr>
                        <a:t>%</a:t>
                      </a:r>
                      <a:endParaRPr sz="1200">
                        <a:latin typeface="Times New Roman"/>
                        <a:cs typeface="Times New Roman"/>
                      </a:endParaRPr>
                    </a:p>
                    <a:p>
                      <a:pPr>
                        <a:lnSpc>
                          <a:spcPct val="100000"/>
                        </a:lnSpc>
                      </a:pPr>
                      <a:endParaRPr sz="1700">
                        <a:latin typeface="Times New Roman"/>
                        <a:cs typeface="Times New Roman"/>
                      </a:endParaRPr>
                    </a:p>
                    <a:p>
                      <a:pPr marL="185420">
                        <a:lnSpc>
                          <a:spcPct val="100000"/>
                        </a:lnSpc>
                        <a:tabLst>
                          <a:tab pos="811530" algn="l"/>
                        </a:tabLst>
                      </a:pPr>
                      <a:r>
                        <a:rPr sz="1200" spc="-5" dirty="0">
                          <a:latin typeface="Times New Roman"/>
                          <a:cs typeface="Times New Roman"/>
                        </a:rPr>
                        <a:t>Aar	</a:t>
                      </a:r>
                      <a:r>
                        <a:rPr sz="1200" dirty="0">
                          <a:latin typeface="Times New Roman"/>
                          <a:cs typeface="Times New Roman"/>
                        </a:rPr>
                        <a:t>%</a:t>
                      </a:r>
                      <a:endParaRPr sz="1200">
                        <a:latin typeface="Times New Roman"/>
                        <a:cs typeface="Times New Roman"/>
                      </a:endParaRPr>
                    </a:p>
                    <a:p>
                      <a:pPr>
                        <a:lnSpc>
                          <a:spcPct val="100000"/>
                        </a:lnSpc>
                      </a:pPr>
                      <a:endParaRPr sz="1300">
                        <a:latin typeface="Times New Roman"/>
                        <a:cs typeface="Times New Roman"/>
                      </a:endParaRPr>
                    </a:p>
                    <a:p>
                      <a:pPr marL="181610">
                        <a:lnSpc>
                          <a:spcPct val="100000"/>
                        </a:lnSpc>
                        <a:spcBef>
                          <a:spcPts val="880"/>
                        </a:spcBef>
                        <a:tabLst>
                          <a:tab pos="811530" algn="l"/>
                        </a:tabLst>
                      </a:pPr>
                      <a:r>
                        <a:rPr sz="1800" spc="7" baseline="11574" dirty="0">
                          <a:solidFill>
                            <a:srgbClr val="FF0000"/>
                          </a:solidFill>
                          <a:latin typeface="Times New Roman"/>
                          <a:cs typeface="Times New Roman"/>
                        </a:rPr>
                        <a:t>V</a:t>
                      </a:r>
                      <a:r>
                        <a:rPr sz="750" spc="5" dirty="0">
                          <a:solidFill>
                            <a:srgbClr val="FF0000"/>
                          </a:solidFill>
                          <a:latin typeface="Times New Roman"/>
                          <a:cs typeface="Times New Roman"/>
                        </a:rPr>
                        <a:t>daf	</a:t>
                      </a:r>
                      <a:r>
                        <a:rPr sz="1800" baseline="11574" dirty="0">
                          <a:solidFill>
                            <a:srgbClr val="FF0000"/>
                          </a:solidFill>
                          <a:latin typeface="Times New Roman"/>
                          <a:cs typeface="Times New Roman"/>
                        </a:rPr>
                        <a:t>%</a:t>
                      </a:r>
                      <a:endParaRPr sz="1800" baseline="11574">
                        <a:latin typeface="Times New Roman"/>
                        <a:cs typeface="Times New Roman"/>
                      </a:endParaRPr>
                    </a:p>
                    <a:p>
                      <a:pPr marL="210185">
                        <a:lnSpc>
                          <a:spcPct val="100000"/>
                        </a:lnSpc>
                        <a:spcBef>
                          <a:spcPts val="965"/>
                        </a:spcBef>
                        <a:tabLst>
                          <a:tab pos="811530" algn="l"/>
                        </a:tabLst>
                      </a:pPr>
                      <a:r>
                        <a:rPr sz="1200" dirty="0">
                          <a:latin typeface="Times New Roman"/>
                          <a:cs typeface="Times New Roman"/>
                        </a:rPr>
                        <a:t>C</a:t>
                      </a:r>
                      <a:r>
                        <a:rPr sz="1125" baseline="-18518" dirty="0">
                          <a:latin typeface="Times New Roman"/>
                          <a:cs typeface="Times New Roman"/>
                        </a:rPr>
                        <a:t>ar	</a:t>
                      </a:r>
                      <a:r>
                        <a:rPr sz="1200" dirty="0">
                          <a:latin typeface="Times New Roman"/>
                          <a:cs typeface="Times New Roman"/>
                        </a:rPr>
                        <a:t>%</a:t>
                      </a:r>
                      <a:endParaRPr sz="1200">
                        <a:latin typeface="Times New Roman"/>
                        <a:cs typeface="Times New Roman"/>
                      </a:endParaRPr>
                    </a:p>
                    <a:p>
                      <a:pPr marL="206375">
                        <a:lnSpc>
                          <a:spcPct val="100000"/>
                        </a:lnSpc>
                        <a:spcBef>
                          <a:spcPts val="1025"/>
                        </a:spcBef>
                        <a:tabLst>
                          <a:tab pos="811530" algn="l"/>
                        </a:tabLst>
                      </a:pPr>
                      <a:r>
                        <a:rPr sz="1200" dirty="0">
                          <a:latin typeface="Times New Roman"/>
                          <a:cs typeface="Times New Roman"/>
                        </a:rPr>
                        <a:t>O</a:t>
                      </a:r>
                      <a:r>
                        <a:rPr sz="1125" baseline="-18518" dirty="0">
                          <a:latin typeface="Times New Roman"/>
                          <a:cs typeface="Times New Roman"/>
                        </a:rPr>
                        <a:t>ar	</a:t>
                      </a:r>
                      <a:r>
                        <a:rPr sz="1200" dirty="0">
                          <a:latin typeface="Times New Roman"/>
                          <a:cs typeface="Times New Roman"/>
                        </a:rPr>
                        <a:t>%</a:t>
                      </a:r>
                      <a:endParaRPr sz="1200">
                        <a:latin typeface="Times New Roman"/>
                        <a:cs typeface="Times New Roman"/>
                      </a:endParaRPr>
                    </a:p>
                    <a:p>
                      <a:pPr marL="193040">
                        <a:lnSpc>
                          <a:spcPct val="100000"/>
                        </a:lnSpc>
                        <a:spcBef>
                          <a:spcPts val="1270"/>
                        </a:spcBef>
                        <a:tabLst>
                          <a:tab pos="811530" algn="l"/>
                        </a:tabLst>
                      </a:pPr>
                      <a:r>
                        <a:rPr sz="1800" baseline="11574" dirty="0">
                          <a:latin typeface="Times New Roman"/>
                          <a:cs typeface="Times New Roman"/>
                        </a:rPr>
                        <a:t>S</a:t>
                      </a:r>
                      <a:r>
                        <a:rPr sz="750" dirty="0">
                          <a:latin typeface="Times New Roman"/>
                          <a:cs typeface="Times New Roman"/>
                        </a:rPr>
                        <a:t>t,ar	</a:t>
                      </a:r>
                      <a:r>
                        <a:rPr sz="1800" baseline="11574" dirty="0">
                          <a:latin typeface="Times New Roman"/>
                          <a:cs typeface="Times New Roman"/>
                        </a:rPr>
                        <a:t>%</a:t>
                      </a:r>
                      <a:endParaRPr sz="1800" baseline="11574">
                        <a:latin typeface="Times New Roman"/>
                        <a:cs typeface="Times New Roman"/>
                      </a:endParaRPr>
                    </a:p>
                    <a:p>
                      <a:pPr marL="170180" marR="85725" indent="-68580">
                        <a:lnSpc>
                          <a:spcPct val="154200"/>
                        </a:lnSpc>
                        <a:spcBef>
                          <a:spcPts val="244"/>
                        </a:spcBef>
                        <a:tabLst>
                          <a:tab pos="680720" algn="l"/>
                          <a:tab pos="811530" algn="l"/>
                        </a:tabLst>
                      </a:pPr>
                      <a:r>
                        <a:rPr sz="1800" spc="-7" baseline="11574" dirty="0">
                          <a:latin typeface="Times New Roman"/>
                          <a:cs typeface="Times New Roman"/>
                        </a:rPr>
                        <a:t>Q</a:t>
                      </a:r>
                      <a:r>
                        <a:rPr sz="750" dirty="0">
                          <a:latin typeface="Times New Roman"/>
                          <a:cs typeface="Times New Roman"/>
                        </a:rPr>
                        <a:t>n</a:t>
                      </a:r>
                      <a:r>
                        <a:rPr sz="750" spc="-5" dirty="0">
                          <a:latin typeface="Times New Roman"/>
                          <a:cs typeface="Times New Roman"/>
                        </a:rPr>
                        <a:t>et</a:t>
                      </a:r>
                      <a:r>
                        <a:rPr sz="750" dirty="0">
                          <a:latin typeface="Times New Roman"/>
                          <a:cs typeface="Times New Roman"/>
                        </a:rPr>
                        <a:t>,</a:t>
                      </a:r>
                      <a:r>
                        <a:rPr sz="750" spc="-80" dirty="0">
                          <a:latin typeface="Times New Roman"/>
                          <a:cs typeface="Times New Roman"/>
                        </a:rPr>
                        <a:t>v</a:t>
                      </a:r>
                      <a:r>
                        <a:rPr sz="750" dirty="0">
                          <a:latin typeface="Times New Roman"/>
                          <a:cs typeface="Times New Roman"/>
                        </a:rPr>
                        <a:t>,</a:t>
                      </a:r>
                      <a:r>
                        <a:rPr sz="750" spc="-5" dirty="0">
                          <a:latin typeface="Times New Roman"/>
                          <a:cs typeface="Times New Roman"/>
                        </a:rPr>
                        <a:t>a</a:t>
                      </a:r>
                      <a:r>
                        <a:rPr sz="750" dirty="0">
                          <a:latin typeface="Times New Roman"/>
                          <a:cs typeface="Times New Roman"/>
                        </a:rPr>
                        <a:t>r	</a:t>
                      </a:r>
                      <a:r>
                        <a:rPr sz="1800" spc="-7" baseline="11574" dirty="0">
                          <a:latin typeface="Times New Roman"/>
                          <a:cs typeface="Times New Roman"/>
                        </a:rPr>
                        <a:t>MJ</a:t>
                      </a:r>
                      <a:r>
                        <a:rPr sz="1800" baseline="11574" dirty="0">
                          <a:latin typeface="Times New Roman"/>
                          <a:cs typeface="Times New Roman"/>
                        </a:rPr>
                        <a:t>/kg  </a:t>
                      </a:r>
                      <a:r>
                        <a:rPr sz="1200" spc="-5" dirty="0">
                          <a:solidFill>
                            <a:srgbClr val="FF0000"/>
                          </a:solidFill>
                          <a:latin typeface="Times New Roman"/>
                          <a:cs typeface="Times New Roman"/>
                        </a:rPr>
                        <a:t>Cl</a:t>
                      </a:r>
                      <a:r>
                        <a:rPr sz="1200" dirty="0">
                          <a:solidFill>
                            <a:srgbClr val="FF0000"/>
                          </a:solidFill>
                          <a:latin typeface="Times New Roman"/>
                          <a:cs typeface="Times New Roman"/>
                        </a:rPr>
                        <a:t> </a:t>
                      </a:r>
                      <a:r>
                        <a:rPr sz="1125" spc="7" baseline="-18518" dirty="0">
                          <a:solidFill>
                            <a:srgbClr val="FF0000"/>
                          </a:solidFill>
                          <a:latin typeface="Times New Roman"/>
                          <a:cs typeface="Times New Roman"/>
                        </a:rPr>
                        <a:t>ar		</a:t>
                      </a:r>
                      <a:r>
                        <a:rPr sz="1200" dirty="0">
                          <a:solidFill>
                            <a:srgbClr val="FF0000"/>
                          </a:solidFill>
                          <a:latin typeface="Times New Roman"/>
                          <a:cs typeface="Times New Roman"/>
                        </a:rPr>
                        <a:t>%</a:t>
                      </a:r>
                      <a:endParaRPr sz="1200">
                        <a:latin typeface="Times New Roman"/>
                        <a:cs typeface="Times New Roman"/>
                      </a:endParaRPr>
                    </a:p>
                    <a:p>
                      <a:pPr marL="165100">
                        <a:lnSpc>
                          <a:spcPct val="100000"/>
                        </a:lnSpc>
                        <a:spcBef>
                          <a:spcPts val="1025"/>
                        </a:spcBef>
                        <a:tabLst>
                          <a:tab pos="811530" algn="l"/>
                        </a:tabLst>
                      </a:pPr>
                      <a:r>
                        <a:rPr sz="1200" dirty="0">
                          <a:solidFill>
                            <a:srgbClr val="FF0000"/>
                          </a:solidFill>
                          <a:latin typeface="Times New Roman"/>
                          <a:cs typeface="Times New Roman"/>
                        </a:rPr>
                        <a:t>K</a:t>
                      </a:r>
                      <a:r>
                        <a:rPr sz="1125" baseline="-18518" dirty="0">
                          <a:solidFill>
                            <a:srgbClr val="FF0000"/>
                          </a:solidFill>
                          <a:latin typeface="Times New Roman"/>
                          <a:cs typeface="Times New Roman"/>
                        </a:rPr>
                        <a:t>2</a:t>
                      </a:r>
                      <a:r>
                        <a:rPr sz="1200" dirty="0">
                          <a:solidFill>
                            <a:srgbClr val="FF0000"/>
                          </a:solidFill>
                          <a:latin typeface="Times New Roman"/>
                          <a:cs typeface="Times New Roman"/>
                        </a:rPr>
                        <a:t>O	</a:t>
                      </a:r>
                      <a:r>
                        <a:rPr sz="1800" baseline="6944" dirty="0">
                          <a:solidFill>
                            <a:srgbClr val="FF0000"/>
                          </a:solidFill>
                          <a:latin typeface="Times New Roman"/>
                          <a:cs typeface="Times New Roman"/>
                        </a:rPr>
                        <a:t>%</a:t>
                      </a:r>
                      <a:endParaRPr sz="1800" baseline="6944">
                        <a:latin typeface="Times New Roman"/>
                        <a:cs typeface="Times New Roman"/>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5560" algn="ctr">
                        <a:lnSpc>
                          <a:spcPct val="100000"/>
                        </a:lnSpc>
                        <a:spcBef>
                          <a:spcPts val="680"/>
                        </a:spcBef>
                      </a:pPr>
                      <a:r>
                        <a:rPr sz="1200" spc="-15" dirty="0">
                          <a:latin typeface="Times New Roman"/>
                          <a:cs typeface="Times New Roman"/>
                        </a:rPr>
                        <a:t>11.5</a:t>
                      </a:r>
                      <a:endParaRPr sz="1200">
                        <a:latin typeface="Times New Roman"/>
                        <a:cs typeface="Times New Roman"/>
                      </a:endParaRPr>
                    </a:p>
                  </a:txBody>
                  <a:tcPr marL="0" marR="0" marT="86360" marB="0">
                    <a:lnL w="9525">
                      <a:solidFill>
                        <a:srgbClr val="000000"/>
                      </a:solidFill>
                      <a:prstDash val="solid"/>
                    </a:lnL>
                    <a:lnT w="9525">
                      <a:solidFill>
                        <a:srgbClr val="000000"/>
                      </a:solidFill>
                      <a:prstDash val="solid"/>
                    </a:lnT>
                    <a:solidFill>
                      <a:srgbClr val="EFF3F8"/>
                    </a:solidFill>
                  </a:tcPr>
                </a:tc>
                <a:tc>
                  <a:txBody>
                    <a:bodyPr/>
                    <a:lstStyle/>
                    <a:p>
                      <a:pPr marL="34925" algn="ctr">
                        <a:lnSpc>
                          <a:spcPct val="100000"/>
                        </a:lnSpc>
                        <a:spcBef>
                          <a:spcPts val="680"/>
                        </a:spcBef>
                      </a:pPr>
                      <a:r>
                        <a:rPr sz="1200" dirty="0">
                          <a:latin typeface="Times New Roman"/>
                          <a:cs typeface="Times New Roman"/>
                        </a:rPr>
                        <a:t>9.6</a:t>
                      </a:r>
                      <a:endParaRPr sz="1200">
                        <a:latin typeface="Times New Roman"/>
                        <a:cs typeface="Times New Roman"/>
                      </a:endParaRPr>
                    </a:p>
                  </a:txBody>
                  <a:tcPr marL="0" marR="0" marT="86360" marB="0">
                    <a:lnT w="9525">
                      <a:solidFill>
                        <a:srgbClr val="000000"/>
                      </a:solidFill>
                      <a:prstDash val="solid"/>
                    </a:lnT>
                    <a:solidFill>
                      <a:srgbClr val="EFF3F8"/>
                    </a:solidFill>
                  </a:tcPr>
                </a:tc>
                <a:tc>
                  <a:txBody>
                    <a:bodyPr/>
                    <a:lstStyle/>
                    <a:p>
                      <a:pPr marR="66675" algn="ctr">
                        <a:lnSpc>
                          <a:spcPct val="100000"/>
                        </a:lnSpc>
                        <a:spcBef>
                          <a:spcPts val="680"/>
                        </a:spcBef>
                        <a:tabLst>
                          <a:tab pos="793750" algn="l"/>
                        </a:tabLst>
                      </a:pPr>
                      <a:r>
                        <a:rPr sz="1200" dirty="0">
                          <a:latin typeface="Times New Roman"/>
                          <a:cs typeface="Times New Roman"/>
                        </a:rPr>
                        <a:t>15.0	9.5</a:t>
                      </a:r>
                      <a:endParaRPr sz="1200">
                        <a:latin typeface="Times New Roman"/>
                        <a:cs typeface="Times New Roman"/>
                      </a:endParaRPr>
                    </a:p>
                  </a:txBody>
                  <a:tcPr marL="0" marR="0" marT="86360" marB="0">
                    <a:lnR w="9525">
                      <a:solidFill>
                        <a:srgbClr val="000000"/>
                      </a:solidFill>
                      <a:prstDash val="solid"/>
                    </a:lnR>
                    <a:lnT w="9525">
                      <a:solidFill>
                        <a:srgbClr val="000000"/>
                      </a:solidFill>
                      <a:prstDash val="solid"/>
                    </a:lnT>
                    <a:solidFill>
                      <a:srgbClr val="E0B4B3"/>
                    </a:solidFill>
                  </a:tcPr>
                </a:tc>
              </a:tr>
              <a:tr h="442595">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900"/>
                        </a:spcBef>
                      </a:pPr>
                      <a:r>
                        <a:rPr sz="1200" dirty="0">
                          <a:latin typeface="Times New Roman"/>
                          <a:cs typeface="Times New Roman"/>
                        </a:rPr>
                        <a:t>7.60</a:t>
                      </a:r>
                      <a:endParaRPr sz="1200">
                        <a:latin typeface="Times New Roman"/>
                        <a:cs typeface="Times New Roman"/>
                      </a:endParaRPr>
                    </a:p>
                  </a:txBody>
                  <a:tcPr marL="0" marR="0" marT="114300" marB="0">
                    <a:lnL w="9525">
                      <a:solidFill>
                        <a:srgbClr val="000000"/>
                      </a:solidFill>
                      <a:prstDash val="solid"/>
                    </a:lnL>
                    <a:solidFill>
                      <a:srgbClr val="EFF3F8"/>
                    </a:solidFill>
                  </a:tcPr>
                </a:tc>
                <a:tc>
                  <a:txBody>
                    <a:bodyPr/>
                    <a:lstStyle/>
                    <a:p>
                      <a:pPr marL="34925" algn="ctr">
                        <a:lnSpc>
                          <a:spcPct val="100000"/>
                        </a:lnSpc>
                        <a:spcBef>
                          <a:spcPts val="900"/>
                        </a:spcBef>
                      </a:pPr>
                      <a:r>
                        <a:rPr sz="1200" dirty="0">
                          <a:latin typeface="Times New Roman"/>
                          <a:cs typeface="Times New Roman"/>
                        </a:rPr>
                        <a:t>5.45</a:t>
                      </a:r>
                      <a:endParaRPr sz="1200">
                        <a:latin typeface="Times New Roman"/>
                        <a:cs typeface="Times New Roman"/>
                      </a:endParaRPr>
                    </a:p>
                  </a:txBody>
                  <a:tcPr marL="0" marR="0" marT="114300" marB="0">
                    <a:solidFill>
                      <a:srgbClr val="EFF3F8"/>
                    </a:solidFill>
                  </a:tcPr>
                </a:tc>
                <a:tc>
                  <a:txBody>
                    <a:bodyPr/>
                    <a:lstStyle/>
                    <a:p>
                      <a:pPr marR="66675" algn="ctr">
                        <a:lnSpc>
                          <a:spcPct val="100000"/>
                        </a:lnSpc>
                        <a:spcBef>
                          <a:spcPts val="900"/>
                        </a:spcBef>
                        <a:tabLst>
                          <a:tab pos="793750" algn="l"/>
                        </a:tabLst>
                      </a:pPr>
                      <a:r>
                        <a:rPr sz="1200" dirty="0">
                          <a:latin typeface="Times New Roman"/>
                          <a:cs typeface="Times New Roman"/>
                        </a:rPr>
                        <a:t>12.00	9.54</a:t>
                      </a:r>
                      <a:endParaRPr sz="1200">
                        <a:latin typeface="Times New Roman"/>
                        <a:cs typeface="Times New Roman"/>
                      </a:endParaRPr>
                    </a:p>
                  </a:txBody>
                  <a:tcPr marL="0" marR="0" marT="114300" marB="0">
                    <a:lnR w="9525">
                      <a:solidFill>
                        <a:srgbClr val="000000"/>
                      </a:solidFill>
                      <a:prstDash val="solid"/>
                    </a:lnR>
                    <a:solidFill>
                      <a:srgbClr val="E0B4B3"/>
                    </a:solidFill>
                  </a:tcPr>
                </a:tc>
              </a:tr>
              <a:tr h="394970">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990"/>
                        </a:spcBef>
                      </a:pPr>
                      <a:r>
                        <a:rPr sz="1200" dirty="0">
                          <a:solidFill>
                            <a:srgbClr val="FF0000"/>
                          </a:solidFill>
                          <a:latin typeface="Times New Roman"/>
                          <a:cs typeface="Times New Roman"/>
                        </a:rPr>
                        <a:t>81.20</a:t>
                      </a:r>
                      <a:endParaRPr sz="1200">
                        <a:latin typeface="Times New Roman"/>
                        <a:cs typeface="Times New Roman"/>
                      </a:endParaRPr>
                    </a:p>
                  </a:txBody>
                  <a:tcPr marL="0" marR="0" marT="125730" marB="0">
                    <a:lnL w="9525">
                      <a:solidFill>
                        <a:srgbClr val="000000"/>
                      </a:solidFill>
                      <a:prstDash val="solid"/>
                    </a:lnL>
                    <a:solidFill>
                      <a:srgbClr val="EFF3F8"/>
                    </a:solidFill>
                  </a:tcPr>
                </a:tc>
                <a:tc>
                  <a:txBody>
                    <a:bodyPr/>
                    <a:lstStyle/>
                    <a:p>
                      <a:pPr marL="34925" algn="ctr">
                        <a:lnSpc>
                          <a:spcPct val="100000"/>
                        </a:lnSpc>
                        <a:spcBef>
                          <a:spcPts val="990"/>
                        </a:spcBef>
                      </a:pPr>
                      <a:r>
                        <a:rPr sz="1200" dirty="0">
                          <a:solidFill>
                            <a:srgbClr val="FF0000"/>
                          </a:solidFill>
                          <a:latin typeface="Times New Roman"/>
                          <a:cs typeface="Times New Roman"/>
                        </a:rPr>
                        <a:t>79.15</a:t>
                      </a:r>
                      <a:endParaRPr sz="1200">
                        <a:latin typeface="Times New Roman"/>
                        <a:cs typeface="Times New Roman"/>
                      </a:endParaRPr>
                    </a:p>
                  </a:txBody>
                  <a:tcPr marL="0" marR="0" marT="125730" marB="0">
                    <a:solidFill>
                      <a:srgbClr val="EFF3F8"/>
                    </a:solidFill>
                  </a:tcPr>
                </a:tc>
                <a:tc>
                  <a:txBody>
                    <a:bodyPr/>
                    <a:lstStyle/>
                    <a:p>
                      <a:pPr marR="28575" algn="ctr">
                        <a:lnSpc>
                          <a:spcPct val="100000"/>
                        </a:lnSpc>
                        <a:spcBef>
                          <a:spcPts val="990"/>
                        </a:spcBef>
                        <a:tabLst>
                          <a:tab pos="755650" algn="l"/>
                        </a:tabLst>
                      </a:pPr>
                      <a:r>
                        <a:rPr sz="1200" dirty="0">
                          <a:solidFill>
                            <a:srgbClr val="FF0000"/>
                          </a:solidFill>
                          <a:latin typeface="Times New Roman"/>
                          <a:cs typeface="Times New Roman"/>
                        </a:rPr>
                        <a:t>34.32	29.55</a:t>
                      </a:r>
                      <a:endParaRPr sz="1200">
                        <a:latin typeface="Times New Roman"/>
                        <a:cs typeface="Times New Roman"/>
                      </a:endParaRPr>
                    </a:p>
                  </a:txBody>
                  <a:tcPr marL="0" marR="0" marT="125730" marB="0">
                    <a:lnR w="9525">
                      <a:solidFill>
                        <a:srgbClr val="000000"/>
                      </a:solidFill>
                      <a:prstDash val="solid"/>
                    </a:lnR>
                    <a:solidFill>
                      <a:srgbClr val="E0B4B3"/>
                    </a:solidFill>
                  </a:tcPr>
                </a:tc>
              </a:tr>
              <a:tr h="324484">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525"/>
                        </a:spcBef>
                      </a:pPr>
                      <a:r>
                        <a:rPr sz="1200" dirty="0">
                          <a:latin typeface="Times New Roman"/>
                          <a:cs typeface="Times New Roman"/>
                        </a:rPr>
                        <a:t>39.54</a:t>
                      </a:r>
                      <a:endParaRPr sz="1200">
                        <a:latin typeface="Times New Roman"/>
                        <a:cs typeface="Times New Roman"/>
                      </a:endParaRPr>
                    </a:p>
                  </a:txBody>
                  <a:tcPr marL="0" marR="0" marT="66675" marB="0">
                    <a:lnL w="9525">
                      <a:solidFill>
                        <a:srgbClr val="000000"/>
                      </a:solidFill>
                      <a:prstDash val="solid"/>
                    </a:lnL>
                    <a:solidFill>
                      <a:srgbClr val="EFF3F8"/>
                    </a:solidFill>
                  </a:tcPr>
                </a:tc>
                <a:tc>
                  <a:txBody>
                    <a:bodyPr/>
                    <a:lstStyle/>
                    <a:p>
                      <a:pPr marL="34925" algn="ctr">
                        <a:lnSpc>
                          <a:spcPct val="100000"/>
                        </a:lnSpc>
                        <a:spcBef>
                          <a:spcPts val="525"/>
                        </a:spcBef>
                      </a:pPr>
                      <a:r>
                        <a:rPr sz="1200" dirty="0">
                          <a:latin typeface="Times New Roman"/>
                          <a:cs typeface="Times New Roman"/>
                        </a:rPr>
                        <a:t>37.07</a:t>
                      </a:r>
                      <a:endParaRPr sz="1200">
                        <a:latin typeface="Times New Roman"/>
                        <a:cs typeface="Times New Roman"/>
                      </a:endParaRPr>
                    </a:p>
                  </a:txBody>
                  <a:tcPr marL="0" marR="0" marT="66675" marB="0">
                    <a:solidFill>
                      <a:srgbClr val="EFF3F8"/>
                    </a:solidFill>
                  </a:tcPr>
                </a:tc>
                <a:tc>
                  <a:txBody>
                    <a:bodyPr/>
                    <a:lstStyle/>
                    <a:p>
                      <a:pPr marR="28575" algn="ctr">
                        <a:lnSpc>
                          <a:spcPct val="100000"/>
                        </a:lnSpc>
                        <a:spcBef>
                          <a:spcPts val="525"/>
                        </a:spcBef>
                        <a:tabLst>
                          <a:tab pos="755650" algn="l"/>
                        </a:tabLst>
                      </a:pPr>
                      <a:r>
                        <a:rPr sz="1200" dirty="0">
                          <a:latin typeface="Times New Roman"/>
                          <a:cs typeface="Times New Roman"/>
                        </a:rPr>
                        <a:t>61.45	70.21</a:t>
                      </a:r>
                      <a:endParaRPr sz="1200">
                        <a:latin typeface="Times New Roman"/>
                        <a:cs typeface="Times New Roman"/>
                      </a:endParaRPr>
                    </a:p>
                  </a:txBody>
                  <a:tcPr marL="0" marR="0" marT="66675" marB="0">
                    <a:lnR w="9525">
                      <a:solidFill>
                        <a:srgbClr val="000000"/>
                      </a:solidFill>
                      <a:prstDash val="solid"/>
                    </a:lnR>
                    <a:solidFill>
                      <a:srgbClr val="E0B4B3"/>
                    </a:solidFill>
                  </a:tcPr>
                </a:tc>
              </a:tr>
              <a:tr h="313372">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434"/>
                        </a:spcBef>
                      </a:pPr>
                      <a:r>
                        <a:rPr sz="1200" dirty="0">
                          <a:latin typeface="Times New Roman"/>
                          <a:cs typeface="Times New Roman"/>
                        </a:rPr>
                        <a:t>35.98</a:t>
                      </a:r>
                      <a:endParaRPr sz="1200">
                        <a:latin typeface="Times New Roman"/>
                        <a:cs typeface="Times New Roman"/>
                      </a:endParaRPr>
                    </a:p>
                  </a:txBody>
                  <a:tcPr marL="0" marR="0" marT="55244" marB="0">
                    <a:lnL w="9525">
                      <a:solidFill>
                        <a:srgbClr val="000000"/>
                      </a:solidFill>
                      <a:prstDash val="solid"/>
                    </a:lnL>
                    <a:solidFill>
                      <a:srgbClr val="EFF3F8"/>
                    </a:solidFill>
                  </a:tcPr>
                </a:tc>
                <a:tc>
                  <a:txBody>
                    <a:bodyPr/>
                    <a:lstStyle/>
                    <a:p>
                      <a:pPr marL="34925" algn="ctr">
                        <a:lnSpc>
                          <a:spcPct val="100000"/>
                        </a:lnSpc>
                        <a:spcBef>
                          <a:spcPts val="434"/>
                        </a:spcBef>
                      </a:pPr>
                      <a:r>
                        <a:rPr sz="1200" dirty="0">
                          <a:latin typeface="Times New Roman"/>
                          <a:cs typeface="Times New Roman"/>
                        </a:rPr>
                        <a:t>35.29</a:t>
                      </a:r>
                      <a:endParaRPr sz="1200">
                        <a:latin typeface="Times New Roman"/>
                        <a:cs typeface="Times New Roman"/>
                      </a:endParaRPr>
                    </a:p>
                  </a:txBody>
                  <a:tcPr marL="0" marR="0" marT="55244" marB="0">
                    <a:solidFill>
                      <a:srgbClr val="EFF3F8"/>
                    </a:solidFill>
                  </a:tcPr>
                </a:tc>
                <a:tc>
                  <a:txBody>
                    <a:bodyPr/>
                    <a:lstStyle/>
                    <a:p>
                      <a:pPr algn="ctr">
                        <a:lnSpc>
                          <a:spcPct val="100000"/>
                        </a:lnSpc>
                        <a:spcBef>
                          <a:spcPts val="434"/>
                        </a:spcBef>
                        <a:tabLst>
                          <a:tab pos="720725" algn="l"/>
                        </a:tabLst>
                      </a:pPr>
                      <a:r>
                        <a:rPr sz="1200" dirty="0">
                          <a:latin typeface="Times New Roman"/>
                          <a:cs typeface="Times New Roman"/>
                        </a:rPr>
                        <a:t>8.80	</a:t>
                      </a:r>
                      <a:r>
                        <a:rPr sz="1200" spc="-10" dirty="0">
                          <a:latin typeface="Times New Roman"/>
                          <a:cs typeface="Times New Roman"/>
                        </a:rPr>
                        <a:t>11.14</a:t>
                      </a:r>
                      <a:endParaRPr sz="1200">
                        <a:latin typeface="Times New Roman"/>
                        <a:cs typeface="Times New Roman"/>
                      </a:endParaRPr>
                    </a:p>
                  </a:txBody>
                  <a:tcPr marL="0" marR="0" marT="55244" marB="0">
                    <a:lnR w="9525">
                      <a:solidFill>
                        <a:srgbClr val="000000"/>
                      </a:solidFill>
                      <a:prstDash val="solid"/>
                    </a:lnR>
                    <a:solidFill>
                      <a:srgbClr val="E0B4B3"/>
                    </a:solidFill>
                  </a:tcPr>
                </a:tc>
              </a:tr>
              <a:tr h="313372">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439"/>
                        </a:spcBef>
                      </a:pPr>
                      <a:r>
                        <a:rPr sz="1200" dirty="0">
                          <a:latin typeface="Times New Roman"/>
                          <a:cs typeface="Times New Roman"/>
                        </a:rPr>
                        <a:t>0.10</a:t>
                      </a:r>
                      <a:endParaRPr sz="1200">
                        <a:latin typeface="Times New Roman"/>
                        <a:cs typeface="Times New Roman"/>
                      </a:endParaRPr>
                    </a:p>
                  </a:txBody>
                  <a:tcPr marL="0" marR="0" marT="55879" marB="0">
                    <a:lnL w="9525">
                      <a:solidFill>
                        <a:srgbClr val="000000"/>
                      </a:solidFill>
                      <a:prstDash val="solid"/>
                    </a:lnL>
                    <a:solidFill>
                      <a:srgbClr val="EFF3F8"/>
                    </a:solidFill>
                  </a:tcPr>
                </a:tc>
                <a:tc>
                  <a:txBody>
                    <a:bodyPr/>
                    <a:lstStyle/>
                    <a:p>
                      <a:pPr marL="34925" algn="ctr">
                        <a:lnSpc>
                          <a:spcPct val="100000"/>
                        </a:lnSpc>
                        <a:spcBef>
                          <a:spcPts val="439"/>
                        </a:spcBef>
                      </a:pPr>
                      <a:r>
                        <a:rPr sz="1200" dirty="0">
                          <a:latin typeface="Times New Roman"/>
                          <a:cs typeface="Times New Roman"/>
                        </a:rPr>
                        <a:t>0.13</a:t>
                      </a:r>
                      <a:endParaRPr sz="1200">
                        <a:latin typeface="Times New Roman"/>
                        <a:cs typeface="Times New Roman"/>
                      </a:endParaRPr>
                    </a:p>
                  </a:txBody>
                  <a:tcPr marL="0" marR="0" marT="55879" marB="0">
                    <a:solidFill>
                      <a:srgbClr val="EFF3F8"/>
                    </a:solidFill>
                  </a:tcPr>
                </a:tc>
                <a:tc>
                  <a:txBody>
                    <a:bodyPr/>
                    <a:lstStyle/>
                    <a:p>
                      <a:pPr marR="28575" algn="ctr">
                        <a:lnSpc>
                          <a:spcPct val="100000"/>
                        </a:lnSpc>
                        <a:spcBef>
                          <a:spcPts val="439"/>
                        </a:spcBef>
                        <a:tabLst>
                          <a:tab pos="755650" algn="l"/>
                        </a:tabLst>
                      </a:pPr>
                      <a:r>
                        <a:rPr sz="1200" dirty="0">
                          <a:latin typeface="Times New Roman"/>
                          <a:cs typeface="Times New Roman"/>
                        </a:rPr>
                        <a:t>0.45	0.85</a:t>
                      </a:r>
                      <a:endParaRPr sz="1200">
                        <a:latin typeface="Times New Roman"/>
                        <a:cs typeface="Times New Roman"/>
                      </a:endParaRPr>
                    </a:p>
                  </a:txBody>
                  <a:tcPr marL="0" marR="0" marT="55879" marB="0">
                    <a:lnR w="9525">
                      <a:solidFill>
                        <a:srgbClr val="000000"/>
                      </a:solidFill>
                      <a:prstDash val="solid"/>
                    </a:lnR>
                    <a:solidFill>
                      <a:srgbClr val="E0B4B3"/>
                    </a:solidFill>
                  </a:tcPr>
                </a:tc>
              </a:tr>
              <a:tr h="312737">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434"/>
                        </a:spcBef>
                      </a:pPr>
                      <a:r>
                        <a:rPr sz="1200" dirty="0">
                          <a:latin typeface="Times New Roman"/>
                          <a:cs typeface="Times New Roman"/>
                        </a:rPr>
                        <a:t>14.88</a:t>
                      </a:r>
                      <a:endParaRPr sz="1200">
                        <a:latin typeface="Times New Roman"/>
                        <a:cs typeface="Times New Roman"/>
                      </a:endParaRPr>
                    </a:p>
                  </a:txBody>
                  <a:tcPr marL="0" marR="0" marT="55244" marB="0">
                    <a:lnL w="9525">
                      <a:solidFill>
                        <a:srgbClr val="000000"/>
                      </a:solidFill>
                      <a:prstDash val="solid"/>
                    </a:lnL>
                    <a:solidFill>
                      <a:srgbClr val="EFF3F8"/>
                    </a:solidFill>
                  </a:tcPr>
                </a:tc>
                <a:tc>
                  <a:txBody>
                    <a:bodyPr/>
                    <a:lstStyle/>
                    <a:p>
                      <a:pPr marL="34925" algn="ctr">
                        <a:lnSpc>
                          <a:spcPct val="100000"/>
                        </a:lnSpc>
                        <a:spcBef>
                          <a:spcPts val="434"/>
                        </a:spcBef>
                      </a:pPr>
                      <a:r>
                        <a:rPr sz="1200" dirty="0">
                          <a:latin typeface="Times New Roman"/>
                          <a:cs typeface="Times New Roman"/>
                        </a:rPr>
                        <a:t>13.91</a:t>
                      </a:r>
                      <a:endParaRPr sz="1200">
                        <a:latin typeface="Times New Roman"/>
                        <a:cs typeface="Times New Roman"/>
                      </a:endParaRPr>
                    </a:p>
                  </a:txBody>
                  <a:tcPr marL="0" marR="0" marT="55244" marB="0">
                    <a:solidFill>
                      <a:srgbClr val="EFF3F8"/>
                    </a:solidFill>
                  </a:tcPr>
                </a:tc>
                <a:tc>
                  <a:txBody>
                    <a:bodyPr/>
                    <a:lstStyle/>
                    <a:p>
                      <a:pPr marR="28575" algn="ctr">
                        <a:lnSpc>
                          <a:spcPct val="100000"/>
                        </a:lnSpc>
                        <a:spcBef>
                          <a:spcPts val="434"/>
                        </a:spcBef>
                        <a:tabLst>
                          <a:tab pos="755650" algn="l"/>
                        </a:tabLst>
                      </a:pPr>
                      <a:r>
                        <a:rPr sz="1200" dirty="0">
                          <a:latin typeface="Times New Roman"/>
                          <a:cs typeface="Times New Roman"/>
                        </a:rPr>
                        <a:t>23.00	27.78</a:t>
                      </a:r>
                      <a:endParaRPr sz="1200">
                        <a:latin typeface="Times New Roman"/>
                        <a:cs typeface="Times New Roman"/>
                      </a:endParaRPr>
                    </a:p>
                  </a:txBody>
                  <a:tcPr marL="0" marR="0" marT="55244" marB="0">
                    <a:lnR w="9525">
                      <a:solidFill>
                        <a:srgbClr val="000000"/>
                      </a:solidFill>
                      <a:prstDash val="solid"/>
                    </a:lnR>
                    <a:solidFill>
                      <a:srgbClr val="E0B4B3"/>
                    </a:solidFill>
                  </a:tcPr>
                </a:tc>
              </a:tr>
              <a:tr h="312737">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434"/>
                        </a:spcBef>
                      </a:pPr>
                      <a:r>
                        <a:rPr sz="1200" dirty="0">
                          <a:solidFill>
                            <a:srgbClr val="FF0000"/>
                          </a:solidFill>
                          <a:latin typeface="Times New Roman"/>
                          <a:cs typeface="Times New Roman"/>
                        </a:rPr>
                        <a:t>0.295</a:t>
                      </a:r>
                      <a:endParaRPr sz="1200">
                        <a:latin typeface="Times New Roman"/>
                        <a:cs typeface="Times New Roman"/>
                      </a:endParaRPr>
                    </a:p>
                  </a:txBody>
                  <a:tcPr marL="0" marR="0" marT="55244" marB="0">
                    <a:lnL w="9525">
                      <a:solidFill>
                        <a:srgbClr val="000000"/>
                      </a:solidFill>
                      <a:prstDash val="solid"/>
                    </a:lnL>
                    <a:solidFill>
                      <a:srgbClr val="EFF3F8"/>
                    </a:solidFill>
                  </a:tcPr>
                </a:tc>
                <a:tc>
                  <a:txBody>
                    <a:bodyPr/>
                    <a:lstStyle/>
                    <a:p>
                      <a:pPr marL="34925" algn="ctr">
                        <a:lnSpc>
                          <a:spcPct val="100000"/>
                        </a:lnSpc>
                        <a:spcBef>
                          <a:spcPts val="434"/>
                        </a:spcBef>
                      </a:pPr>
                      <a:r>
                        <a:rPr sz="1200" dirty="0">
                          <a:solidFill>
                            <a:srgbClr val="FF0000"/>
                          </a:solidFill>
                          <a:latin typeface="Times New Roman"/>
                          <a:cs typeface="Times New Roman"/>
                        </a:rPr>
                        <a:t>0.135</a:t>
                      </a:r>
                      <a:endParaRPr sz="1200">
                        <a:latin typeface="Times New Roman"/>
                        <a:cs typeface="Times New Roman"/>
                      </a:endParaRPr>
                    </a:p>
                  </a:txBody>
                  <a:tcPr marL="0" marR="0" marT="55244" marB="0">
                    <a:solidFill>
                      <a:srgbClr val="EFF3F8"/>
                    </a:solidFill>
                  </a:tcPr>
                </a:tc>
                <a:tc>
                  <a:txBody>
                    <a:bodyPr/>
                    <a:lstStyle/>
                    <a:p>
                      <a:pPr marR="28575" algn="ctr">
                        <a:lnSpc>
                          <a:spcPct val="100000"/>
                        </a:lnSpc>
                        <a:spcBef>
                          <a:spcPts val="434"/>
                        </a:spcBef>
                        <a:tabLst>
                          <a:tab pos="755650" algn="l"/>
                        </a:tabLst>
                      </a:pPr>
                      <a:r>
                        <a:rPr sz="1200" dirty="0">
                          <a:solidFill>
                            <a:srgbClr val="FF0000"/>
                          </a:solidFill>
                          <a:latin typeface="Times New Roman"/>
                          <a:cs typeface="Times New Roman"/>
                        </a:rPr>
                        <a:t>/	/</a:t>
                      </a:r>
                      <a:endParaRPr sz="1200">
                        <a:latin typeface="Times New Roman"/>
                        <a:cs typeface="Times New Roman"/>
                      </a:endParaRPr>
                    </a:p>
                  </a:txBody>
                  <a:tcPr marL="0" marR="0" marT="55244" marB="0">
                    <a:lnR w="9525">
                      <a:solidFill>
                        <a:srgbClr val="000000"/>
                      </a:solidFill>
                      <a:prstDash val="solid"/>
                    </a:lnR>
                    <a:solidFill>
                      <a:srgbClr val="E0B4B3"/>
                    </a:solidFill>
                  </a:tcPr>
                </a:tc>
              </a:tr>
              <a:tr h="281607">
                <a:tc vMerge="1">
                  <a:txBody>
                    <a:bodyPr/>
                    <a:lstStyle/>
                    <a:p>
                      <a:endParaRPr/>
                    </a:p>
                  </a:txBody>
                  <a:tcPr marL="0" marR="0" marT="86995" marB="0">
                    <a:lnL w="9525">
                      <a:solidFill>
                        <a:srgbClr val="000000"/>
                      </a:solidFill>
                      <a:prstDash val="solid"/>
                    </a:lnL>
                    <a:lnT w="9525">
                      <a:solidFill>
                        <a:srgbClr val="000000"/>
                      </a:solidFill>
                      <a:prstDash val="solid"/>
                    </a:lnT>
                    <a:lnB w="9525">
                      <a:solidFill>
                        <a:srgbClr val="000000"/>
                      </a:solidFill>
                      <a:prstDash val="solid"/>
                    </a:lnB>
                  </a:tcPr>
                </a:tc>
                <a:tc vMerge="1">
                  <a:txBody>
                    <a:bodyPr/>
                    <a:lstStyle/>
                    <a:p>
                      <a:endParaRPr/>
                    </a:p>
                  </a:txBody>
                  <a:tcPr marL="0" marR="0" marT="8636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 algn="ctr">
                        <a:lnSpc>
                          <a:spcPct val="100000"/>
                        </a:lnSpc>
                        <a:spcBef>
                          <a:spcPts val="434"/>
                        </a:spcBef>
                      </a:pPr>
                      <a:r>
                        <a:rPr sz="1200" dirty="0">
                          <a:solidFill>
                            <a:srgbClr val="FF0000"/>
                          </a:solidFill>
                          <a:latin typeface="Times New Roman"/>
                          <a:cs typeface="Times New Roman"/>
                        </a:rPr>
                        <a:t>10.66</a:t>
                      </a:r>
                      <a:endParaRPr sz="1200">
                        <a:latin typeface="Times New Roman"/>
                        <a:cs typeface="Times New Roman"/>
                      </a:endParaRPr>
                    </a:p>
                  </a:txBody>
                  <a:tcPr marL="0" marR="0" marT="55244" marB="0">
                    <a:lnL w="9525">
                      <a:solidFill>
                        <a:srgbClr val="000000"/>
                      </a:solidFill>
                      <a:prstDash val="solid"/>
                    </a:lnL>
                    <a:lnB w="9525">
                      <a:solidFill>
                        <a:srgbClr val="000000"/>
                      </a:solidFill>
                      <a:prstDash val="solid"/>
                    </a:lnB>
                    <a:solidFill>
                      <a:srgbClr val="EFF3F8"/>
                    </a:solidFill>
                  </a:tcPr>
                </a:tc>
                <a:tc>
                  <a:txBody>
                    <a:bodyPr/>
                    <a:lstStyle/>
                    <a:p>
                      <a:pPr marL="34925" algn="ctr">
                        <a:lnSpc>
                          <a:spcPct val="100000"/>
                        </a:lnSpc>
                        <a:spcBef>
                          <a:spcPts val="434"/>
                        </a:spcBef>
                      </a:pPr>
                      <a:r>
                        <a:rPr sz="1200" dirty="0">
                          <a:solidFill>
                            <a:srgbClr val="FF0000"/>
                          </a:solidFill>
                          <a:latin typeface="Times New Roman"/>
                          <a:cs typeface="Times New Roman"/>
                        </a:rPr>
                        <a:t>9.03</a:t>
                      </a:r>
                      <a:endParaRPr sz="1200">
                        <a:latin typeface="Times New Roman"/>
                        <a:cs typeface="Times New Roman"/>
                      </a:endParaRPr>
                    </a:p>
                  </a:txBody>
                  <a:tcPr marL="0" marR="0" marT="55244" marB="0">
                    <a:lnB w="9525">
                      <a:solidFill>
                        <a:srgbClr val="000000"/>
                      </a:solidFill>
                      <a:prstDash val="solid"/>
                    </a:lnB>
                    <a:solidFill>
                      <a:srgbClr val="EFF3F8"/>
                    </a:solidFill>
                  </a:tcPr>
                </a:tc>
                <a:tc>
                  <a:txBody>
                    <a:bodyPr/>
                    <a:lstStyle/>
                    <a:p>
                      <a:pPr marR="28575" algn="ctr">
                        <a:lnSpc>
                          <a:spcPct val="100000"/>
                        </a:lnSpc>
                        <a:spcBef>
                          <a:spcPts val="434"/>
                        </a:spcBef>
                        <a:tabLst>
                          <a:tab pos="755650" algn="l"/>
                        </a:tabLst>
                      </a:pPr>
                      <a:r>
                        <a:rPr sz="1200" dirty="0">
                          <a:solidFill>
                            <a:srgbClr val="FF0000"/>
                          </a:solidFill>
                          <a:latin typeface="Times New Roman"/>
                          <a:cs typeface="Times New Roman"/>
                        </a:rPr>
                        <a:t>0.88	1.50</a:t>
                      </a:r>
                      <a:endParaRPr sz="1200">
                        <a:latin typeface="Times New Roman"/>
                        <a:cs typeface="Times New Roman"/>
                      </a:endParaRPr>
                    </a:p>
                  </a:txBody>
                  <a:tcPr marL="0" marR="0" marT="55244" marB="0">
                    <a:lnR w="9525">
                      <a:solidFill>
                        <a:srgbClr val="000000"/>
                      </a:solidFill>
                      <a:prstDash val="solid"/>
                    </a:lnR>
                    <a:lnB w="9525">
                      <a:solidFill>
                        <a:srgbClr val="000000"/>
                      </a:solidFill>
                      <a:prstDash val="solid"/>
                    </a:lnB>
                    <a:solidFill>
                      <a:srgbClr val="E0B4B3"/>
                    </a:solidFill>
                  </a:tcPr>
                </a:tc>
              </a:tr>
            </a:tbl>
          </a:graphicData>
        </a:graphic>
      </p:graphicFrame>
      <p:sp>
        <p:nvSpPr>
          <p:cNvPr id="8" name="object 8"/>
          <p:cNvSpPr/>
          <p:nvPr/>
        </p:nvSpPr>
        <p:spPr>
          <a:xfrm>
            <a:off x="5107769" y="1789331"/>
            <a:ext cx="3916558" cy="230613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797300" y="680720"/>
            <a:ext cx="1549400" cy="391160"/>
          </a:xfrm>
          <a:prstGeom prst="rect">
            <a:avLst/>
          </a:prstGeom>
        </p:spPr>
        <p:txBody>
          <a:bodyPr vert="horz" wrap="square" lIns="0" tIns="12700" rIns="0" bIns="0" rtlCol="0">
            <a:spAutoFit/>
          </a:bodyPr>
          <a:lstStyle/>
          <a:p>
            <a:pPr marL="12700">
              <a:lnSpc>
                <a:spcPct val="100000"/>
              </a:lnSpc>
              <a:spcBef>
                <a:spcPts val="100"/>
              </a:spcBef>
            </a:pPr>
            <a:r>
              <a:rPr sz="2400" dirty="0"/>
              <a:t>生物质掺烧</a:t>
            </a:r>
            <a:endParaRPr sz="2400"/>
          </a:p>
        </p:txBody>
      </p:sp>
      <p:sp>
        <p:nvSpPr>
          <p:cNvPr id="4" name="object 4"/>
          <p:cNvSpPr/>
          <p:nvPr/>
        </p:nvSpPr>
        <p:spPr>
          <a:xfrm>
            <a:off x="179831" y="1594103"/>
            <a:ext cx="5103876" cy="370636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504497" y="1420812"/>
            <a:ext cx="3157855" cy="4187825"/>
          </a:xfrm>
          <a:prstGeom prst="rect">
            <a:avLst/>
          </a:prstGeom>
        </p:spPr>
        <p:txBody>
          <a:bodyPr vert="horz" wrap="square" lIns="0" tIns="149860" rIns="0" bIns="0" rtlCol="0">
            <a:spAutoFit/>
          </a:bodyPr>
          <a:lstStyle/>
          <a:p>
            <a:pPr marL="298450" indent="-285750">
              <a:lnSpc>
                <a:spcPct val="100000"/>
              </a:lnSpc>
              <a:spcBef>
                <a:spcPts val="1180"/>
              </a:spcBef>
              <a:buFont typeface="Wingdings"/>
              <a:buChar char=""/>
              <a:tabLst>
                <a:tab pos="298450" algn="l"/>
              </a:tabLst>
            </a:pPr>
            <a:r>
              <a:rPr sz="1800" dirty="0">
                <a:solidFill>
                  <a:srgbClr val="FF0000"/>
                </a:solidFill>
                <a:latin typeface="楷体"/>
                <a:cs typeface="楷体"/>
              </a:rPr>
              <a:t>容积小，单位投资成本过大</a:t>
            </a:r>
            <a:endParaRPr sz="1800">
              <a:latin typeface="楷体"/>
              <a:cs typeface="楷体"/>
            </a:endParaRPr>
          </a:p>
          <a:p>
            <a:pPr marL="298450" indent="-285750">
              <a:lnSpc>
                <a:spcPct val="100000"/>
              </a:lnSpc>
              <a:spcBef>
                <a:spcPts val="1080"/>
              </a:spcBef>
              <a:buFont typeface="Wingdings"/>
              <a:buChar char=""/>
              <a:tabLst>
                <a:tab pos="298450" algn="l"/>
              </a:tabLst>
            </a:pPr>
            <a:r>
              <a:rPr sz="1800" dirty="0">
                <a:solidFill>
                  <a:srgbClr val="FF0000"/>
                </a:solidFill>
                <a:latin typeface="楷体"/>
                <a:cs typeface="楷体"/>
              </a:rPr>
              <a:t>发电效率低，&lt;30%</a:t>
            </a:r>
            <a:endParaRPr sz="1800">
              <a:latin typeface="楷体"/>
              <a:cs typeface="楷体"/>
            </a:endParaRPr>
          </a:p>
          <a:p>
            <a:pPr marL="298450" indent="-285750">
              <a:lnSpc>
                <a:spcPct val="100000"/>
              </a:lnSpc>
              <a:spcBef>
                <a:spcPts val="1080"/>
              </a:spcBef>
              <a:buFont typeface="Wingdings"/>
              <a:buChar char=""/>
              <a:tabLst>
                <a:tab pos="298450" algn="l"/>
              </a:tabLst>
            </a:pPr>
            <a:r>
              <a:rPr sz="1800" dirty="0">
                <a:solidFill>
                  <a:srgbClr val="FF0000"/>
                </a:solidFill>
                <a:latin typeface="楷体"/>
                <a:cs typeface="楷体"/>
              </a:rPr>
              <a:t>受季节性因素影响</a:t>
            </a:r>
            <a:endParaRPr sz="1800">
              <a:latin typeface="楷体"/>
              <a:cs typeface="楷体"/>
            </a:endParaRPr>
          </a:p>
          <a:p>
            <a:pPr marL="298450" indent="-285750">
              <a:lnSpc>
                <a:spcPct val="100000"/>
              </a:lnSpc>
              <a:spcBef>
                <a:spcPts val="1080"/>
              </a:spcBef>
              <a:buFont typeface="Wingdings"/>
              <a:buChar char=""/>
              <a:tabLst>
                <a:tab pos="298450" algn="l"/>
              </a:tabLst>
            </a:pPr>
            <a:r>
              <a:rPr sz="1800" dirty="0">
                <a:solidFill>
                  <a:srgbClr val="FF0000"/>
                </a:solidFill>
                <a:latin typeface="楷体"/>
                <a:cs typeface="楷体"/>
              </a:rPr>
              <a:t>机组可靠性偏低</a:t>
            </a:r>
            <a:endParaRPr sz="1800">
              <a:latin typeface="楷体"/>
              <a:cs typeface="楷体"/>
            </a:endParaRPr>
          </a:p>
          <a:p>
            <a:pPr marL="298450" indent="-285750">
              <a:lnSpc>
                <a:spcPct val="100000"/>
              </a:lnSpc>
              <a:spcBef>
                <a:spcPts val="819"/>
              </a:spcBef>
              <a:buFont typeface="Wingdings"/>
              <a:buChar char=""/>
              <a:tabLst>
                <a:tab pos="298450" algn="l"/>
              </a:tabLst>
            </a:pPr>
            <a:r>
              <a:rPr sz="1800" dirty="0">
                <a:solidFill>
                  <a:srgbClr val="3366CC"/>
                </a:solidFill>
                <a:latin typeface="楷体"/>
                <a:cs typeface="楷体"/>
              </a:rPr>
              <a:t>利用现有锅炉，初投资少</a:t>
            </a:r>
            <a:endParaRPr sz="1800">
              <a:latin typeface="楷体"/>
              <a:cs typeface="楷体"/>
            </a:endParaRPr>
          </a:p>
          <a:p>
            <a:pPr marL="298450" indent="-285750">
              <a:lnSpc>
                <a:spcPct val="100000"/>
              </a:lnSpc>
              <a:spcBef>
                <a:spcPts val="600"/>
              </a:spcBef>
              <a:buFont typeface="Wingdings"/>
              <a:buChar char=""/>
              <a:tabLst>
                <a:tab pos="298450" algn="l"/>
              </a:tabLst>
            </a:pPr>
            <a:r>
              <a:rPr sz="1800" dirty="0">
                <a:solidFill>
                  <a:srgbClr val="3366CC"/>
                </a:solidFill>
                <a:latin typeface="楷体"/>
                <a:cs typeface="楷体"/>
              </a:rPr>
              <a:t>锅炉效率和可靠性较高</a:t>
            </a:r>
            <a:endParaRPr sz="1800">
              <a:latin typeface="楷体"/>
              <a:cs typeface="楷体"/>
            </a:endParaRPr>
          </a:p>
          <a:p>
            <a:pPr marL="299720" indent="-286385">
              <a:lnSpc>
                <a:spcPct val="100000"/>
              </a:lnSpc>
              <a:spcBef>
                <a:spcPts val="1030"/>
              </a:spcBef>
              <a:buFont typeface="Wingdings"/>
              <a:buChar char=""/>
              <a:tabLst>
                <a:tab pos="300355" algn="l"/>
              </a:tabLst>
            </a:pPr>
            <a:r>
              <a:rPr sz="1800" dirty="0">
                <a:latin typeface="楷体"/>
                <a:cs typeface="楷体"/>
              </a:rPr>
              <a:t>气化后送入锅炉，投资较高</a:t>
            </a:r>
            <a:endParaRPr sz="1800">
              <a:latin typeface="楷体"/>
              <a:cs typeface="楷体"/>
            </a:endParaRPr>
          </a:p>
          <a:p>
            <a:pPr marL="299720" indent="-286385">
              <a:lnSpc>
                <a:spcPct val="100000"/>
              </a:lnSpc>
              <a:spcBef>
                <a:spcPts val="600"/>
              </a:spcBef>
              <a:buFont typeface="Wingdings"/>
              <a:buChar char=""/>
              <a:tabLst>
                <a:tab pos="300355" algn="l"/>
              </a:tabLst>
            </a:pPr>
            <a:r>
              <a:rPr sz="1800" dirty="0">
                <a:latin typeface="楷体"/>
                <a:cs typeface="楷体"/>
              </a:rPr>
              <a:t>锅炉效率和可靠性较高</a:t>
            </a:r>
            <a:endParaRPr sz="1800">
              <a:latin typeface="楷体"/>
              <a:cs typeface="楷体"/>
            </a:endParaRPr>
          </a:p>
          <a:p>
            <a:pPr marL="298450" indent="-285750">
              <a:lnSpc>
                <a:spcPct val="100000"/>
              </a:lnSpc>
              <a:spcBef>
                <a:spcPts val="1040"/>
              </a:spcBef>
              <a:buFont typeface="Wingdings"/>
              <a:buChar char=""/>
              <a:tabLst>
                <a:tab pos="298450" algn="l"/>
              </a:tabLst>
            </a:pPr>
            <a:r>
              <a:rPr sz="1800" dirty="0">
                <a:solidFill>
                  <a:srgbClr val="6F2F9F"/>
                </a:solidFill>
                <a:latin typeface="楷体"/>
                <a:cs typeface="楷体"/>
              </a:rPr>
              <a:t>增加独立的生物质锅炉</a:t>
            </a:r>
            <a:endParaRPr sz="1800">
              <a:latin typeface="楷体"/>
              <a:cs typeface="楷体"/>
            </a:endParaRPr>
          </a:p>
          <a:p>
            <a:pPr marL="298450" marR="5080" indent="-285750">
              <a:lnSpc>
                <a:spcPct val="100000"/>
              </a:lnSpc>
              <a:spcBef>
                <a:spcPts val="600"/>
              </a:spcBef>
              <a:buFont typeface="Wingdings"/>
              <a:buChar char=""/>
              <a:tabLst>
                <a:tab pos="298450" algn="l"/>
              </a:tabLst>
            </a:pPr>
            <a:r>
              <a:rPr sz="1800" spc="70" dirty="0">
                <a:solidFill>
                  <a:srgbClr val="6F2F9F"/>
                </a:solidFill>
                <a:latin typeface="楷体"/>
                <a:cs typeface="楷体"/>
              </a:rPr>
              <a:t>产生</a:t>
            </a:r>
            <a:r>
              <a:rPr sz="1800" spc="75" dirty="0">
                <a:solidFill>
                  <a:srgbClr val="6F2F9F"/>
                </a:solidFill>
                <a:latin typeface="楷体"/>
                <a:cs typeface="楷体"/>
              </a:rPr>
              <a:t>蒸汽后送入原汽水新</a:t>
            </a:r>
            <a:r>
              <a:rPr sz="1800" dirty="0">
                <a:solidFill>
                  <a:srgbClr val="6F2F9F"/>
                </a:solidFill>
                <a:latin typeface="楷体"/>
                <a:cs typeface="楷体"/>
              </a:rPr>
              <a:t>系 统，投资高、应用少</a:t>
            </a:r>
            <a:endParaRPr sz="1800">
              <a:latin typeface="楷体"/>
              <a:cs typeface="楷体"/>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4611" y="1245108"/>
            <a:ext cx="3599815" cy="462280"/>
          </a:xfrm>
          <a:custGeom>
            <a:avLst/>
            <a:gdLst/>
            <a:ahLst/>
            <a:cxnLst/>
            <a:rect l="l" t="t" r="r" b="b"/>
            <a:pathLst>
              <a:path w="3599815" h="462280">
                <a:moveTo>
                  <a:pt x="0" y="0"/>
                </a:moveTo>
                <a:lnTo>
                  <a:pt x="3599688" y="0"/>
                </a:lnTo>
                <a:lnTo>
                  <a:pt x="3599688" y="461771"/>
                </a:lnTo>
                <a:lnTo>
                  <a:pt x="0" y="461771"/>
                </a:lnTo>
                <a:lnTo>
                  <a:pt x="0" y="0"/>
                </a:lnTo>
                <a:close/>
              </a:path>
            </a:pathLst>
          </a:custGeom>
          <a:solidFill>
            <a:srgbClr val="00AF50"/>
          </a:solidFill>
        </p:spPr>
        <p:txBody>
          <a:bodyPr wrap="square" lIns="0" tIns="0" rIns="0" bIns="0" rtlCol="0"/>
          <a:lstStyle/>
          <a:p>
            <a:endParaRPr/>
          </a:p>
        </p:txBody>
      </p:sp>
      <p:sp>
        <p:nvSpPr>
          <p:cNvPr id="3" name="object 3"/>
          <p:cNvSpPr/>
          <p:nvPr/>
        </p:nvSpPr>
        <p:spPr>
          <a:xfrm>
            <a:off x="319087" y="1239837"/>
            <a:ext cx="3609975" cy="471805"/>
          </a:xfrm>
          <a:custGeom>
            <a:avLst/>
            <a:gdLst/>
            <a:ahLst/>
            <a:cxnLst/>
            <a:rect l="l" t="t" r="r" b="b"/>
            <a:pathLst>
              <a:path w="3609975" h="471805">
                <a:moveTo>
                  <a:pt x="3609975" y="471487"/>
                </a:moveTo>
                <a:lnTo>
                  <a:pt x="0" y="471487"/>
                </a:lnTo>
                <a:lnTo>
                  <a:pt x="0" y="0"/>
                </a:lnTo>
                <a:lnTo>
                  <a:pt x="3609975" y="0"/>
                </a:lnTo>
                <a:lnTo>
                  <a:pt x="3609975" y="4762"/>
                </a:lnTo>
                <a:lnTo>
                  <a:pt x="9525" y="4762"/>
                </a:lnTo>
                <a:lnTo>
                  <a:pt x="4762" y="9525"/>
                </a:lnTo>
                <a:lnTo>
                  <a:pt x="9525" y="9525"/>
                </a:lnTo>
                <a:lnTo>
                  <a:pt x="9525" y="461962"/>
                </a:lnTo>
                <a:lnTo>
                  <a:pt x="4762" y="461962"/>
                </a:lnTo>
                <a:lnTo>
                  <a:pt x="9525" y="466725"/>
                </a:lnTo>
                <a:lnTo>
                  <a:pt x="3609975" y="466725"/>
                </a:lnTo>
                <a:lnTo>
                  <a:pt x="3609975" y="471487"/>
                </a:lnTo>
                <a:close/>
              </a:path>
              <a:path w="3609975" h="471805">
                <a:moveTo>
                  <a:pt x="9525" y="9525"/>
                </a:moveTo>
                <a:lnTo>
                  <a:pt x="4762" y="9525"/>
                </a:lnTo>
                <a:lnTo>
                  <a:pt x="9525" y="4762"/>
                </a:lnTo>
                <a:lnTo>
                  <a:pt x="9525" y="9525"/>
                </a:lnTo>
                <a:close/>
              </a:path>
              <a:path w="3609975" h="471805">
                <a:moveTo>
                  <a:pt x="3600450" y="9525"/>
                </a:moveTo>
                <a:lnTo>
                  <a:pt x="9525" y="9525"/>
                </a:lnTo>
                <a:lnTo>
                  <a:pt x="9525" y="4762"/>
                </a:lnTo>
                <a:lnTo>
                  <a:pt x="3600450" y="4762"/>
                </a:lnTo>
                <a:lnTo>
                  <a:pt x="3600450" y="9525"/>
                </a:lnTo>
                <a:close/>
              </a:path>
              <a:path w="3609975" h="471805">
                <a:moveTo>
                  <a:pt x="3600450" y="466725"/>
                </a:moveTo>
                <a:lnTo>
                  <a:pt x="3600450" y="4762"/>
                </a:lnTo>
                <a:lnTo>
                  <a:pt x="3605212" y="9525"/>
                </a:lnTo>
                <a:lnTo>
                  <a:pt x="3609975" y="9525"/>
                </a:lnTo>
                <a:lnTo>
                  <a:pt x="3609975" y="461962"/>
                </a:lnTo>
                <a:lnTo>
                  <a:pt x="3605212" y="461962"/>
                </a:lnTo>
                <a:lnTo>
                  <a:pt x="3600450" y="466725"/>
                </a:lnTo>
                <a:close/>
              </a:path>
              <a:path w="3609975" h="471805">
                <a:moveTo>
                  <a:pt x="3609975" y="9525"/>
                </a:moveTo>
                <a:lnTo>
                  <a:pt x="3605212" y="9525"/>
                </a:lnTo>
                <a:lnTo>
                  <a:pt x="3600450" y="4762"/>
                </a:lnTo>
                <a:lnTo>
                  <a:pt x="3609975" y="4762"/>
                </a:lnTo>
                <a:lnTo>
                  <a:pt x="3609975" y="9525"/>
                </a:lnTo>
                <a:close/>
              </a:path>
              <a:path w="3609975" h="471805">
                <a:moveTo>
                  <a:pt x="9525" y="466725"/>
                </a:moveTo>
                <a:lnTo>
                  <a:pt x="4762" y="461962"/>
                </a:lnTo>
                <a:lnTo>
                  <a:pt x="9525" y="461962"/>
                </a:lnTo>
                <a:lnTo>
                  <a:pt x="9525" y="466725"/>
                </a:lnTo>
                <a:close/>
              </a:path>
              <a:path w="3609975" h="471805">
                <a:moveTo>
                  <a:pt x="3600450" y="466725"/>
                </a:moveTo>
                <a:lnTo>
                  <a:pt x="9525" y="466725"/>
                </a:lnTo>
                <a:lnTo>
                  <a:pt x="9525" y="461962"/>
                </a:lnTo>
                <a:lnTo>
                  <a:pt x="3600450" y="461962"/>
                </a:lnTo>
                <a:lnTo>
                  <a:pt x="3600450" y="466725"/>
                </a:lnTo>
                <a:close/>
              </a:path>
              <a:path w="3609975" h="471805">
                <a:moveTo>
                  <a:pt x="3609975" y="466725"/>
                </a:moveTo>
                <a:lnTo>
                  <a:pt x="3600450" y="466725"/>
                </a:lnTo>
                <a:lnTo>
                  <a:pt x="3605212" y="461962"/>
                </a:lnTo>
                <a:lnTo>
                  <a:pt x="3609975" y="461962"/>
                </a:lnTo>
                <a:lnTo>
                  <a:pt x="3609975" y="466725"/>
                </a:lnTo>
                <a:close/>
              </a:path>
            </a:pathLst>
          </a:custGeom>
          <a:solidFill>
            <a:srgbClr val="00AF50"/>
          </a:solidFill>
        </p:spPr>
        <p:txBody>
          <a:bodyPr wrap="square" lIns="0" tIns="0" rIns="0" bIns="0" rtlCol="0"/>
          <a:lstStyle/>
          <a:p>
            <a:endParaRPr/>
          </a:p>
        </p:txBody>
      </p:sp>
      <p:sp>
        <p:nvSpPr>
          <p:cNvPr id="4" name="object 4"/>
          <p:cNvSpPr txBox="1"/>
          <p:nvPr/>
        </p:nvSpPr>
        <p:spPr>
          <a:xfrm>
            <a:off x="324611" y="1260475"/>
            <a:ext cx="8360409" cy="4384040"/>
          </a:xfrm>
          <a:prstGeom prst="rect">
            <a:avLst/>
          </a:prstGeom>
        </p:spPr>
        <p:txBody>
          <a:bodyPr vert="horz" wrap="square" lIns="0" tIns="12700" rIns="0" bIns="0" rtlCol="0">
            <a:spAutoFit/>
          </a:bodyPr>
          <a:lstStyle/>
          <a:p>
            <a:pPr marL="90170">
              <a:lnSpc>
                <a:spcPct val="100000"/>
              </a:lnSpc>
              <a:spcBef>
                <a:spcPts val="100"/>
              </a:spcBef>
            </a:pPr>
            <a:r>
              <a:rPr sz="2400" dirty="0">
                <a:solidFill>
                  <a:srgbClr val="FFFFFF"/>
                </a:solidFill>
                <a:latin typeface="楷体"/>
                <a:cs typeface="楷体"/>
              </a:rPr>
              <a:t>对锅炉系统运行的影响</a:t>
            </a:r>
            <a:endParaRPr sz="2400" dirty="0">
              <a:latin typeface="楷体"/>
              <a:cs typeface="楷体"/>
            </a:endParaRPr>
          </a:p>
          <a:p>
            <a:pPr marL="460375" marR="119380" indent="-342900">
              <a:lnSpc>
                <a:spcPct val="100000"/>
              </a:lnSpc>
              <a:spcBef>
                <a:spcPts val="1914"/>
              </a:spcBef>
              <a:buFont typeface="Wingdings"/>
              <a:buChar char=""/>
              <a:tabLst>
                <a:tab pos="460375" algn="l"/>
                <a:tab pos="461009" algn="l"/>
              </a:tabLst>
            </a:pPr>
            <a:r>
              <a:rPr sz="1800" dirty="0">
                <a:latin typeface="黑体"/>
                <a:cs typeface="黑体"/>
              </a:rPr>
              <a:t>直接掺烧中，由于生物质燃料较低的发热量和较差的研磨性，会对制粉系统造 成诸如研磨出力降低等问题。生物质在燃烧器、固定炉排或流化床内直接燃烧</a:t>
            </a:r>
          </a:p>
          <a:p>
            <a:pPr marL="460375" marR="119380">
              <a:lnSpc>
                <a:spcPct val="100000"/>
              </a:lnSpc>
            </a:pPr>
            <a:r>
              <a:rPr sz="1800" dirty="0">
                <a:latin typeface="黑体"/>
                <a:cs typeface="黑体"/>
              </a:rPr>
              <a:t>，都可能遇到燃烧稳定性、锅炉热效率降低、积灰、结渣和腐蚀问题。高碱金 属含量的生物质燃烧产生的烟气还有可能造成催化剂的中毒和失活。</a:t>
            </a:r>
          </a:p>
          <a:p>
            <a:pPr marL="460375" marR="5080" indent="-342900">
              <a:lnSpc>
                <a:spcPct val="100000"/>
              </a:lnSpc>
              <a:spcBef>
                <a:spcPts val="1200"/>
              </a:spcBef>
              <a:buFont typeface="Wingdings"/>
              <a:buChar char=""/>
              <a:tabLst>
                <a:tab pos="460375" algn="l"/>
                <a:tab pos="461009" algn="l"/>
              </a:tabLst>
            </a:pPr>
            <a:r>
              <a:rPr sz="1800" dirty="0">
                <a:latin typeface="黑体"/>
                <a:cs typeface="黑体"/>
              </a:rPr>
              <a:t>直接掺烧中，通常将生物质直接掺混比例控制在10%以内，锅炉主辅机是能够适 应的。</a:t>
            </a:r>
          </a:p>
          <a:p>
            <a:pPr marL="460375" marR="119380" indent="-342900" algn="just">
              <a:lnSpc>
                <a:spcPct val="100000"/>
              </a:lnSpc>
              <a:spcBef>
                <a:spcPts val="1200"/>
              </a:spcBef>
              <a:buFont typeface="Wingdings"/>
              <a:buChar char=""/>
              <a:tabLst>
                <a:tab pos="461009" algn="l"/>
              </a:tabLst>
            </a:pPr>
            <a:r>
              <a:rPr sz="1800" dirty="0">
                <a:latin typeface="黑体"/>
                <a:cs typeface="黑体"/>
              </a:rPr>
              <a:t>间接掺烧中，利用较低的反应温度、还原性的反应气氛可以缓解床层结渣、腐 蚀、沾污等问题。但生物质灰中的碱金属会导致流化床中床层聚团，引起局部 温度升高，进而加速聚团过程并导致床层烧结。</a:t>
            </a:r>
          </a:p>
          <a:p>
            <a:pPr marL="460375" marR="119380" indent="-342900" algn="just">
              <a:lnSpc>
                <a:spcPct val="100000"/>
              </a:lnSpc>
              <a:spcBef>
                <a:spcPts val="1200"/>
              </a:spcBef>
              <a:buFont typeface="Wingdings"/>
              <a:buChar char=""/>
              <a:tabLst>
                <a:tab pos="461009" algn="l"/>
              </a:tabLst>
            </a:pPr>
            <a:r>
              <a:rPr sz="1800" dirty="0">
                <a:latin typeface="黑体"/>
                <a:cs typeface="黑体"/>
              </a:rPr>
              <a:t>间接掺烧如采用较高的转化效率，将会使得大量碱金属以气相形式进入燃气中 冷凝在原有燃煤机组的锅炉受热面，导致金属-氧化物-灰沉积界面上的钾化合 物富集，从而造成腐蚀。</a:t>
            </a:r>
          </a:p>
        </p:txBody>
      </p:sp>
      <p:sp>
        <p:nvSpPr>
          <p:cNvPr id="5" name="object 5"/>
          <p:cNvSpPr/>
          <p:nvPr/>
        </p:nvSpPr>
        <p:spPr>
          <a:xfrm>
            <a:off x="0" y="539495"/>
            <a:ext cx="9144000" cy="586740"/>
          </a:xfrm>
          <a:custGeom>
            <a:avLst/>
            <a:gdLst/>
            <a:ahLst/>
            <a:cxnLst/>
            <a:rect l="l" t="t" r="r" b="b"/>
            <a:pathLst>
              <a:path w="9144000" h="586740">
                <a:moveTo>
                  <a:pt x="0" y="0"/>
                </a:moveTo>
                <a:lnTo>
                  <a:pt x="9144000" y="0"/>
                </a:lnTo>
                <a:lnTo>
                  <a:pt x="9144000" y="586739"/>
                </a:lnTo>
                <a:lnTo>
                  <a:pt x="0" y="58673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670300" y="627380"/>
            <a:ext cx="1802764" cy="451484"/>
          </a:xfrm>
          <a:prstGeom prst="rect">
            <a:avLst/>
          </a:prstGeom>
        </p:spPr>
        <p:txBody>
          <a:bodyPr vert="horz" wrap="square" lIns="0" tIns="12065" rIns="0" bIns="0" rtlCol="0">
            <a:spAutoFit/>
          </a:bodyPr>
          <a:lstStyle/>
          <a:p>
            <a:pPr marL="12700">
              <a:lnSpc>
                <a:spcPct val="100000"/>
              </a:lnSpc>
              <a:spcBef>
                <a:spcPts val="95"/>
              </a:spcBef>
            </a:pPr>
            <a:r>
              <a:rPr sz="2800" dirty="0"/>
              <a:t>生物质掺</a:t>
            </a:r>
            <a:r>
              <a:rPr sz="2800" spc="-5" dirty="0"/>
              <a:t>烧</a:t>
            </a:r>
            <a:endParaRPr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6220" y="1743455"/>
            <a:ext cx="4034154" cy="462280"/>
          </a:xfrm>
          <a:custGeom>
            <a:avLst/>
            <a:gdLst/>
            <a:ahLst/>
            <a:cxnLst/>
            <a:rect l="l" t="t" r="r" b="b"/>
            <a:pathLst>
              <a:path w="4034154" h="462280">
                <a:moveTo>
                  <a:pt x="0" y="0"/>
                </a:moveTo>
                <a:lnTo>
                  <a:pt x="4034028" y="0"/>
                </a:lnTo>
                <a:lnTo>
                  <a:pt x="4034028" y="461772"/>
                </a:lnTo>
                <a:lnTo>
                  <a:pt x="0" y="461772"/>
                </a:lnTo>
                <a:lnTo>
                  <a:pt x="0" y="0"/>
                </a:lnTo>
                <a:close/>
              </a:path>
            </a:pathLst>
          </a:custGeom>
          <a:solidFill>
            <a:srgbClr val="00AF50"/>
          </a:solidFill>
        </p:spPr>
        <p:txBody>
          <a:bodyPr wrap="square" lIns="0" tIns="0" rIns="0" bIns="0" rtlCol="0"/>
          <a:lstStyle/>
          <a:p>
            <a:endParaRPr/>
          </a:p>
        </p:txBody>
      </p:sp>
      <p:sp>
        <p:nvSpPr>
          <p:cNvPr id="3" name="object 3"/>
          <p:cNvSpPr/>
          <p:nvPr/>
        </p:nvSpPr>
        <p:spPr>
          <a:xfrm>
            <a:off x="231775" y="1738312"/>
            <a:ext cx="4043679" cy="471805"/>
          </a:xfrm>
          <a:custGeom>
            <a:avLst/>
            <a:gdLst/>
            <a:ahLst/>
            <a:cxnLst/>
            <a:rect l="l" t="t" r="r" b="b"/>
            <a:pathLst>
              <a:path w="4043679" h="471805">
                <a:moveTo>
                  <a:pt x="4043362" y="471487"/>
                </a:moveTo>
                <a:lnTo>
                  <a:pt x="0" y="471487"/>
                </a:lnTo>
                <a:lnTo>
                  <a:pt x="0" y="0"/>
                </a:lnTo>
                <a:lnTo>
                  <a:pt x="4043362" y="0"/>
                </a:lnTo>
                <a:lnTo>
                  <a:pt x="4043362" y="4762"/>
                </a:lnTo>
                <a:lnTo>
                  <a:pt x="9525" y="4762"/>
                </a:lnTo>
                <a:lnTo>
                  <a:pt x="4762" y="9525"/>
                </a:lnTo>
                <a:lnTo>
                  <a:pt x="9525" y="9525"/>
                </a:lnTo>
                <a:lnTo>
                  <a:pt x="9525" y="461962"/>
                </a:lnTo>
                <a:lnTo>
                  <a:pt x="4762" y="461962"/>
                </a:lnTo>
                <a:lnTo>
                  <a:pt x="9525" y="466725"/>
                </a:lnTo>
                <a:lnTo>
                  <a:pt x="4043362" y="466725"/>
                </a:lnTo>
                <a:lnTo>
                  <a:pt x="4043362" y="471487"/>
                </a:lnTo>
                <a:close/>
              </a:path>
              <a:path w="4043679" h="471805">
                <a:moveTo>
                  <a:pt x="9525" y="9525"/>
                </a:moveTo>
                <a:lnTo>
                  <a:pt x="4762" y="9525"/>
                </a:lnTo>
                <a:lnTo>
                  <a:pt x="9525" y="4762"/>
                </a:lnTo>
                <a:lnTo>
                  <a:pt x="9525" y="9525"/>
                </a:lnTo>
                <a:close/>
              </a:path>
              <a:path w="4043679" h="471805">
                <a:moveTo>
                  <a:pt x="4033837" y="9525"/>
                </a:moveTo>
                <a:lnTo>
                  <a:pt x="9525" y="9525"/>
                </a:lnTo>
                <a:lnTo>
                  <a:pt x="9525" y="4762"/>
                </a:lnTo>
                <a:lnTo>
                  <a:pt x="4033837" y="4762"/>
                </a:lnTo>
                <a:lnTo>
                  <a:pt x="4033837" y="9525"/>
                </a:lnTo>
                <a:close/>
              </a:path>
              <a:path w="4043679" h="471805">
                <a:moveTo>
                  <a:pt x="4033837" y="466725"/>
                </a:moveTo>
                <a:lnTo>
                  <a:pt x="4033837" y="4762"/>
                </a:lnTo>
                <a:lnTo>
                  <a:pt x="4038600" y="9525"/>
                </a:lnTo>
                <a:lnTo>
                  <a:pt x="4043362" y="9525"/>
                </a:lnTo>
                <a:lnTo>
                  <a:pt x="4043362" y="461962"/>
                </a:lnTo>
                <a:lnTo>
                  <a:pt x="4038600" y="461962"/>
                </a:lnTo>
                <a:lnTo>
                  <a:pt x="4033837" y="466725"/>
                </a:lnTo>
                <a:close/>
              </a:path>
              <a:path w="4043679" h="471805">
                <a:moveTo>
                  <a:pt x="4043362" y="9525"/>
                </a:moveTo>
                <a:lnTo>
                  <a:pt x="4038600" y="9525"/>
                </a:lnTo>
                <a:lnTo>
                  <a:pt x="4033837" y="4762"/>
                </a:lnTo>
                <a:lnTo>
                  <a:pt x="4043362" y="4762"/>
                </a:lnTo>
                <a:lnTo>
                  <a:pt x="4043362" y="9525"/>
                </a:lnTo>
                <a:close/>
              </a:path>
              <a:path w="4043679" h="471805">
                <a:moveTo>
                  <a:pt x="9525" y="466725"/>
                </a:moveTo>
                <a:lnTo>
                  <a:pt x="4762" y="461962"/>
                </a:lnTo>
                <a:lnTo>
                  <a:pt x="9525" y="461962"/>
                </a:lnTo>
                <a:lnTo>
                  <a:pt x="9525" y="466725"/>
                </a:lnTo>
                <a:close/>
              </a:path>
              <a:path w="4043679" h="471805">
                <a:moveTo>
                  <a:pt x="4033837" y="466725"/>
                </a:moveTo>
                <a:lnTo>
                  <a:pt x="9525" y="466725"/>
                </a:lnTo>
                <a:lnTo>
                  <a:pt x="9525" y="461962"/>
                </a:lnTo>
                <a:lnTo>
                  <a:pt x="4033837" y="461962"/>
                </a:lnTo>
                <a:lnTo>
                  <a:pt x="4033837" y="466725"/>
                </a:lnTo>
                <a:close/>
              </a:path>
              <a:path w="4043679" h="471805">
                <a:moveTo>
                  <a:pt x="4043362" y="466725"/>
                </a:moveTo>
                <a:lnTo>
                  <a:pt x="4033837" y="466725"/>
                </a:lnTo>
                <a:lnTo>
                  <a:pt x="4038600" y="461962"/>
                </a:lnTo>
                <a:lnTo>
                  <a:pt x="4043362" y="461962"/>
                </a:lnTo>
                <a:lnTo>
                  <a:pt x="4043362" y="466725"/>
                </a:lnTo>
                <a:close/>
              </a:path>
            </a:pathLst>
          </a:custGeom>
          <a:solidFill>
            <a:srgbClr val="00AF50"/>
          </a:solidFill>
        </p:spPr>
        <p:txBody>
          <a:bodyPr wrap="square" lIns="0" tIns="0" rIns="0" bIns="0" rtlCol="0"/>
          <a:lstStyle/>
          <a:p>
            <a:endParaRPr/>
          </a:p>
        </p:txBody>
      </p:sp>
      <p:sp>
        <p:nvSpPr>
          <p:cNvPr id="4" name="object 4"/>
          <p:cNvSpPr txBox="1"/>
          <p:nvPr/>
        </p:nvSpPr>
        <p:spPr>
          <a:xfrm>
            <a:off x="223520" y="1758950"/>
            <a:ext cx="8550910" cy="4046854"/>
          </a:xfrm>
          <a:prstGeom prst="rect">
            <a:avLst/>
          </a:prstGeom>
        </p:spPr>
        <p:txBody>
          <a:bodyPr vert="horz" wrap="square" lIns="0" tIns="12700" rIns="0" bIns="0" rtlCol="0">
            <a:spAutoFit/>
          </a:bodyPr>
          <a:lstStyle/>
          <a:p>
            <a:pPr marL="104139">
              <a:lnSpc>
                <a:spcPct val="100000"/>
              </a:lnSpc>
              <a:spcBef>
                <a:spcPts val="100"/>
              </a:spcBef>
            </a:pPr>
            <a:r>
              <a:rPr sz="2400" dirty="0">
                <a:solidFill>
                  <a:srgbClr val="FFFFFF"/>
                </a:solidFill>
                <a:latin typeface="楷体"/>
                <a:cs typeface="楷体"/>
              </a:rPr>
              <a:t>对锅炉污染物排放的影响</a:t>
            </a:r>
            <a:endParaRPr sz="2400" dirty="0">
              <a:latin typeface="楷体"/>
              <a:cs typeface="楷体"/>
            </a:endParaRPr>
          </a:p>
          <a:p>
            <a:pPr>
              <a:lnSpc>
                <a:spcPct val="100000"/>
              </a:lnSpc>
              <a:spcBef>
                <a:spcPts val="10"/>
              </a:spcBef>
            </a:pPr>
            <a:endParaRPr sz="1850" dirty="0">
              <a:latin typeface="楷体"/>
              <a:cs typeface="楷体"/>
            </a:endParaRPr>
          </a:p>
          <a:p>
            <a:pPr marL="561340" marR="151130" indent="-342900">
              <a:lnSpc>
                <a:spcPct val="100000"/>
              </a:lnSpc>
              <a:buFont typeface="Wingdings"/>
              <a:buChar char=""/>
              <a:tabLst>
                <a:tab pos="561340" algn="l"/>
                <a:tab pos="561975" algn="l"/>
              </a:tabLst>
            </a:pPr>
            <a:r>
              <a:rPr sz="2000" spc="-5" dirty="0">
                <a:latin typeface="黑体"/>
                <a:cs typeface="黑体"/>
              </a:rPr>
              <a:t>通常，生物质中S和N都低于原煤，燃烧后SO</a:t>
            </a:r>
            <a:r>
              <a:rPr sz="1950" spc="-7" baseline="-17094" dirty="0">
                <a:latin typeface="黑体"/>
                <a:cs typeface="黑体"/>
              </a:rPr>
              <a:t>2</a:t>
            </a:r>
            <a:r>
              <a:rPr sz="2000" spc="-5" dirty="0">
                <a:latin typeface="黑体"/>
                <a:cs typeface="黑体"/>
              </a:rPr>
              <a:t>和NOx的排放量都会相应</a:t>
            </a:r>
            <a:r>
              <a:rPr sz="2000" dirty="0">
                <a:latin typeface="黑体"/>
                <a:cs typeface="黑体"/>
              </a:rPr>
              <a:t>下 降</a:t>
            </a:r>
            <a:r>
              <a:rPr sz="2000" spc="5" dirty="0">
                <a:latin typeface="黑体"/>
                <a:cs typeface="黑体"/>
              </a:rPr>
              <a:t>。</a:t>
            </a:r>
            <a:endParaRPr sz="2000" dirty="0">
              <a:latin typeface="黑体"/>
              <a:cs typeface="黑体"/>
            </a:endParaRPr>
          </a:p>
          <a:p>
            <a:pPr marL="561340" indent="-343535">
              <a:lnSpc>
                <a:spcPct val="100000"/>
              </a:lnSpc>
              <a:spcBef>
                <a:spcPts val="600"/>
              </a:spcBef>
              <a:buFont typeface="Wingdings"/>
              <a:buChar char=""/>
              <a:tabLst>
                <a:tab pos="561340" algn="l"/>
                <a:tab pos="561975" algn="l"/>
              </a:tabLst>
            </a:pPr>
            <a:r>
              <a:rPr sz="2000" dirty="0">
                <a:latin typeface="黑体"/>
                <a:cs typeface="黑体"/>
              </a:rPr>
              <a:t>通常，生物质中的燃料</a:t>
            </a:r>
            <a:r>
              <a:rPr sz="2000" spc="-5" dirty="0">
                <a:latin typeface="黑体"/>
                <a:cs typeface="黑体"/>
              </a:rPr>
              <a:t>N</a:t>
            </a:r>
            <a:r>
              <a:rPr sz="2000" dirty="0">
                <a:latin typeface="黑体"/>
                <a:cs typeface="黑体"/>
              </a:rPr>
              <a:t>都以</a:t>
            </a:r>
            <a:r>
              <a:rPr sz="2000" spc="-5" dirty="0">
                <a:latin typeface="黑体"/>
                <a:cs typeface="黑体"/>
              </a:rPr>
              <a:t>NH</a:t>
            </a:r>
            <a:r>
              <a:rPr sz="1950" spc="-7" baseline="-17094" dirty="0">
                <a:latin typeface="黑体"/>
                <a:cs typeface="黑体"/>
              </a:rPr>
              <a:t>3</a:t>
            </a:r>
            <a:r>
              <a:rPr sz="2000" dirty="0">
                <a:latin typeface="黑体"/>
                <a:cs typeface="黑体"/>
              </a:rPr>
              <a:t>的形式挥发出来，起到还原</a:t>
            </a:r>
            <a:r>
              <a:rPr sz="2000" spc="-5" dirty="0">
                <a:latin typeface="黑体"/>
                <a:cs typeface="黑体"/>
              </a:rPr>
              <a:t>NOx</a:t>
            </a:r>
            <a:r>
              <a:rPr sz="2000" dirty="0">
                <a:latin typeface="黑体"/>
                <a:cs typeface="黑体"/>
              </a:rPr>
              <a:t>的效</a:t>
            </a:r>
            <a:r>
              <a:rPr sz="2000" spc="5" dirty="0">
                <a:latin typeface="黑体"/>
                <a:cs typeface="黑体"/>
              </a:rPr>
              <a:t>果</a:t>
            </a:r>
            <a:endParaRPr sz="2000" dirty="0">
              <a:latin typeface="黑体"/>
              <a:cs typeface="黑体"/>
            </a:endParaRPr>
          </a:p>
          <a:p>
            <a:pPr marL="561340" marR="106680">
              <a:lnSpc>
                <a:spcPct val="100000"/>
              </a:lnSpc>
            </a:pPr>
            <a:r>
              <a:rPr sz="2000" dirty="0">
                <a:latin typeface="黑体"/>
                <a:cs typeface="黑体"/>
              </a:rPr>
              <a:t>。另外，生物质中的较高挥发分含量，在与煤混燃过程中起到再燃燃料 的作用，进一步降低燃料</a:t>
            </a:r>
            <a:r>
              <a:rPr sz="2000" spc="-5" dirty="0">
                <a:latin typeface="黑体"/>
                <a:cs typeface="黑体"/>
              </a:rPr>
              <a:t>N</a:t>
            </a:r>
            <a:r>
              <a:rPr sz="2000" dirty="0">
                <a:latin typeface="黑体"/>
                <a:cs typeface="黑体"/>
              </a:rPr>
              <a:t>转化为</a:t>
            </a:r>
            <a:r>
              <a:rPr sz="2000" spc="-5" dirty="0">
                <a:latin typeface="黑体"/>
                <a:cs typeface="黑体"/>
              </a:rPr>
              <a:t>NOx</a:t>
            </a:r>
            <a:r>
              <a:rPr sz="2000" dirty="0">
                <a:latin typeface="黑体"/>
                <a:cs typeface="黑体"/>
              </a:rPr>
              <a:t>的概率</a:t>
            </a:r>
            <a:r>
              <a:rPr sz="2000" spc="5" dirty="0">
                <a:latin typeface="黑体"/>
                <a:cs typeface="黑体"/>
              </a:rPr>
              <a:t>。</a:t>
            </a:r>
            <a:endParaRPr sz="2000" dirty="0">
              <a:latin typeface="黑体"/>
              <a:cs typeface="黑体"/>
            </a:endParaRPr>
          </a:p>
          <a:p>
            <a:pPr marL="561340" marR="106680" indent="-342900">
              <a:lnSpc>
                <a:spcPct val="100000"/>
              </a:lnSpc>
              <a:spcBef>
                <a:spcPts val="600"/>
              </a:spcBef>
              <a:buFont typeface="Wingdings"/>
              <a:buChar char=""/>
              <a:tabLst>
                <a:tab pos="561340" algn="l"/>
                <a:tab pos="561975" algn="l"/>
              </a:tabLst>
            </a:pPr>
            <a:r>
              <a:rPr sz="2000" dirty="0">
                <a:latin typeface="黑体"/>
                <a:cs typeface="黑体"/>
              </a:rPr>
              <a:t>生物质燃烧产生的高浓度碱金属化合物，经烟气侧冷凝，将造成催化剂 中毒速率提高，导致脱硝催化剂性能下降</a:t>
            </a:r>
            <a:r>
              <a:rPr sz="2000" spc="-5" dirty="0">
                <a:latin typeface="黑体"/>
                <a:cs typeface="黑体"/>
              </a:rPr>
              <a:t>，NOx</a:t>
            </a:r>
            <a:r>
              <a:rPr sz="2000" dirty="0">
                <a:latin typeface="黑体"/>
                <a:cs typeface="黑体"/>
              </a:rPr>
              <a:t>排放浓度增加</a:t>
            </a:r>
            <a:r>
              <a:rPr sz="2000" spc="5" dirty="0">
                <a:latin typeface="黑体"/>
                <a:cs typeface="黑体"/>
              </a:rPr>
              <a:t>。</a:t>
            </a:r>
            <a:endParaRPr sz="2000" dirty="0">
              <a:latin typeface="黑体"/>
              <a:cs typeface="黑体"/>
            </a:endParaRPr>
          </a:p>
          <a:p>
            <a:pPr marL="561340" marR="106680" indent="-342900">
              <a:lnSpc>
                <a:spcPct val="100000"/>
              </a:lnSpc>
              <a:spcBef>
                <a:spcPts val="600"/>
              </a:spcBef>
              <a:buFont typeface="Wingdings"/>
              <a:buChar char=""/>
              <a:tabLst>
                <a:tab pos="561340" algn="l"/>
                <a:tab pos="561975" algn="l"/>
              </a:tabLst>
            </a:pPr>
            <a:r>
              <a:rPr sz="2000" dirty="0">
                <a:latin typeface="黑体"/>
                <a:cs typeface="黑体"/>
              </a:rPr>
              <a:t>生物质与煤混燃后，将会产生较大比例的气溶胶类物质，此类气溶胶物 质容易导致布袋的堵塞和清灰困难，并导致系统阻力增大</a:t>
            </a:r>
            <a:r>
              <a:rPr sz="2000" spc="5" dirty="0">
                <a:latin typeface="黑体"/>
                <a:cs typeface="黑体"/>
              </a:rPr>
              <a:t>。</a:t>
            </a:r>
            <a:endParaRPr sz="2000" dirty="0">
              <a:latin typeface="黑体"/>
              <a:cs typeface="黑体"/>
            </a:endParaRPr>
          </a:p>
          <a:p>
            <a:pPr marL="561340" indent="-343535">
              <a:lnSpc>
                <a:spcPct val="100000"/>
              </a:lnSpc>
              <a:spcBef>
                <a:spcPts val="600"/>
              </a:spcBef>
              <a:buFont typeface="Wingdings"/>
              <a:buChar char=""/>
              <a:tabLst>
                <a:tab pos="561340" algn="l"/>
                <a:tab pos="561975" algn="l"/>
              </a:tabLst>
            </a:pPr>
            <a:r>
              <a:rPr sz="2000" dirty="0">
                <a:latin typeface="黑体"/>
                <a:cs typeface="黑体"/>
              </a:rPr>
              <a:t>一些草本类的生物质氯含量较高，混燃后</a:t>
            </a:r>
            <a:r>
              <a:rPr sz="2000" spc="-5" dirty="0">
                <a:latin typeface="黑体"/>
                <a:cs typeface="黑体"/>
              </a:rPr>
              <a:t>HCl</a:t>
            </a:r>
            <a:r>
              <a:rPr sz="2000" dirty="0">
                <a:latin typeface="黑体"/>
                <a:cs typeface="黑体"/>
              </a:rPr>
              <a:t>排放量也有可能增加</a:t>
            </a:r>
            <a:r>
              <a:rPr sz="2000" spc="5" dirty="0">
                <a:latin typeface="黑体"/>
                <a:cs typeface="黑体"/>
              </a:rPr>
              <a:t>。</a:t>
            </a:r>
            <a:endParaRPr sz="2000" dirty="0">
              <a:latin typeface="黑体"/>
              <a:cs typeface="黑体"/>
            </a:endParaRPr>
          </a:p>
        </p:txBody>
      </p:sp>
      <p:sp>
        <p:nvSpPr>
          <p:cNvPr id="5" name="object 5"/>
          <p:cNvSpPr/>
          <p:nvPr/>
        </p:nvSpPr>
        <p:spPr>
          <a:xfrm>
            <a:off x="0" y="691895"/>
            <a:ext cx="9144000" cy="693420"/>
          </a:xfrm>
          <a:custGeom>
            <a:avLst/>
            <a:gdLst/>
            <a:ahLst/>
            <a:cxnLst/>
            <a:rect l="l" t="t" r="r" b="b"/>
            <a:pathLst>
              <a:path w="9144000" h="693419">
                <a:moveTo>
                  <a:pt x="0" y="0"/>
                </a:moveTo>
                <a:lnTo>
                  <a:pt x="9144000" y="0"/>
                </a:lnTo>
                <a:lnTo>
                  <a:pt x="9144000" y="693419"/>
                </a:lnTo>
                <a:lnTo>
                  <a:pt x="0" y="69341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670300" y="833119"/>
            <a:ext cx="1802764" cy="451484"/>
          </a:xfrm>
          <a:prstGeom prst="rect">
            <a:avLst/>
          </a:prstGeom>
        </p:spPr>
        <p:txBody>
          <a:bodyPr vert="horz" wrap="square" lIns="0" tIns="12065" rIns="0" bIns="0" rtlCol="0">
            <a:spAutoFit/>
          </a:bodyPr>
          <a:lstStyle/>
          <a:p>
            <a:pPr marL="12700">
              <a:lnSpc>
                <a:spcPct val="100000"/>
              </a:lnSpc>
              <a:spcBef>
                <a:spcPts val="95"/>
              </a:spcBef>
            </a:pPr>
            <a:r>
              <a:rPr sz="2800" dirty="0"/>
              <a:t>生物质掺</a:t>
            </a:r>
            <a:r>
              <a:rPr sz="2800" spc="-5" dirty="0"/>
              <a:t>烧</a:t>
            </a:r>
            <a:endParaRPr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91895"/>
            <a:ext cx="9144000" cy="693420"/>
          </a:xfrm>
          <a:custGeom>
            <a:avLst/>
            <a:gdLst/>
            <a:ahLst/>
            <a:cxnLst/>
            <a:rect l="l" t="t" r="r" b="b"/>
            <a:pathLst>
              <a:path w="9144000" h="693419">
                <a:moveTo>
                  <a:pt x="0" y="0"/>
                </a:moveTo>
                <a:lnTo>
                  <a:pt x="9144000" y="0"/>
                </a:lnTo>
                <a:lnTo>
                  <a:pt x="9144000" y="693419"/>
                </a:lnTo>
                <a:lnTo>
                  <a:pt x="0" y="69341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670300" y="833119"/>
            <a:ext cx="1802764" cy="451484"/>
          </a:xfrm>
          <a:prstGeom prst="rect">
            <a:avLst/>
          </a:prstGeom>
        </p:spPr>
        <p:txBody>
          <a:bodyPr vert="horz" wrap="square" lIns="0" tIns="12065" rIns="0" bIns="0" rtlCol="0">
            <a:spAutoFit/>
          </a:bodyPr>
          <a:lstStyle/>
          <a:p>
            <a:pPr marL="12700">
              <a:lnSpc>
                <a:spcPct val="100000"/>
              </a:lnSpc>
              <a:spcBef>
                <a:spcPts val="95"/>
              </a:spcBef>
            </a:pPr>
            <a:r>
              <a:rPr lang="zh-CN" altLang="en-US" sz="2800" dirty="0">
                <a:latin typeface="黑体" panose="02010609060101010101" pitchFamily="49" charset="-122"/>
                <a:ea typeface="黑体" panose="02010609060101010101" pitchFamily="49" charset="-122"/>
              </a:rPr>
              <a:t>煤泥</a:t>
            </a:r>
            <a:r>
              <a:rPr sz="2800" dirty="0" err="1" smtClean="0"/>
              <a:t>掺</a:t>
            </a:r>
            <a:r>
              <a:rPr sz="2800" spc="-5" dirty="0" err="1" smtClean="0"/>
              <a:t>烧</a:t>
            </a:r>
            <a:endParaRPr sz="2800" dirty="0"/>
          </a:p>
        </p:txBody>
      </p:sp>
      <p:sp>
        <p:nvSpPr>
          <p:cNvPr id="7" name="Rectangle 8"/>
          <p:cNvSpPr>
            <a:spLocks noChangeArrowheads="1"/>
          </p:cNvSpPr>
          <p:nvPr/>
        </p:nvSpPr>
        <p:spPr bwMode="auto">
          <a:xfrm>
            <a:off x="5877299" y="3829852"/>
            <a:ext cx="184150" cy="409575"/>
          </a:xfrm>
          <a:prstGeom prst="rect">
            <a:avLst/>
          </a:prstGeom>
          <a:noFill/>
          <a:ln w="12700">
            <a:noFill/>
            <a:miter lim="800000"/>
            <a:headEnd/>
            <a:tailEnd/>
          </a:ln>
        </p:spPr>
        <p:txBody>
          <a:bodyPr wrap="none" lIns="92075" tIns="46038" rIns="92075" bIns="46038">
            <a:spAutoFit/>
          </a:bodyPr>
          <a:lstStyle/>
          <a:p>
            <a:pPr fontAlgn="base">
              <a:lnSpc>
                <a:spcPct val="130000"/>
              </a:lnSpc>
              <a:spcBef>
                <a:spcPct val="50000"/>
              </a:spcBef>
              <a:spcAft>
                <a:spcPct val="0"/>
              </a:spcAft>
              <a:buClr>
                <a:prstClr val="black"/>
              </a:buClr>
              <a:buFont typeface="Wingdings" pitchFamily="2" charset="2"/>
              <a:buNone/>
            </a:pPr>
            <a:endParaRPr lang="zh-CN" altLang="en-US" sz="1600">
              <a:solidFill>
                <a:srgbClr val="C0504D"/>
              </a:solidFill>
              <a:latin typeface="Arial" pitchFamily="34" charset="0"/>
            </a:endParaRPr>
          </a:p>
        </p:txBody>
      </p:sp>
      <p:sp>
        <p:nvSpPr>
          <p:cNvPr id="8" name="TextBox 11"/>
          <p:cNvSpPr txBox="1">
            <a:spLocks noChangeArrowheads="1"/>
          </p:cNvSpPr>
          <p:nvPr/>
        </p:nvSpPr>
        <p:spPr bwMode="auto">
          <a:xfrm>
            <a:off x="270944" y="1497823"/>
            <a:ext cx="8507288" cy="784830"/>
          </a:xfrm>
          <a:prstGeom prst="rect">
            <a:avLst/>
          </a:prstGeom>
          <a:noFill/>
          <a:ln w="9525">
            <a:noFill/>
            <a:miter lim="800000"/>
            <a:headEnd/>
            <a:tailEnd/>
          </a:ln>
        </p:spPr>
        <p:txBody>
          <a:bodyPr wrap="square">
            <a:spAutoFit/>
          </a:bodyPr>
          <a:lstStyle/>
          <a:p>
            <a:pPr algn="just" fontAlgn="base">
              <a:lnSpc>
                <a:spcPct val="125000"/>
              </a:lnSpc>
              <a:spcBef>
                <a:spcPct val="0"/>
              </a:spcBef>
              <a:spcAft>
                <a:spcPts val="1200"/>
              </a:spcAft>
            </a:pPr>
            <a:r>
              <a:rPr lang="zh-CN" altLang="en-US" kern="100" dirty="0" smtClean="0">
                <a:solidFill>
                  <a:srgbClr val="000000"/>
                </a:solidFill>
                <a:latin typeface="黑体" pitchFamily="49" charset="-122"/>
                <a:ea typeface="黑体" pitchFamily="49" charset="-122"/>
              </a:rPr>
              <a:t>锅炉（</a:t>
            </a:r>
            <a:r>
              <a:rPr lang="zh-CN" altLang="en-US" kern="100" dirty="0">
                <a:solidFill>
                  <a:srgbClr val="000000"/>
                </a:solidFill>
                <a:latin typeface="黑体" pitchFamily="49" charset="-122"/>
                <a:ea typeface="黑体" pitchFamily="49" charset="-122"/>
              </a:rPr>
              <a:t>循环流化床</a:t>
            </a:r>
            <a:r>
              <a:rPr lang="zh-CN" altLang="en-US" kern="100" dirty="0" smtClean="0">
                <a:solidFill>
                  <a:srgbClr val="000000"/>
                </a:solidFill>
                <a:latin typeface="黑体" pitchFamily="49" charset="-122"/>
                <a:ea typeface="黑体" pitchFamily="49" charset="-122"/>
              </a:rPr>
              <a:t>）掺烧煤泥主要有两种典型方式</a:t>
            </a:r>
            <a:r>
              <a:rPr lang="zh-CN" altLang="en-US" kern="100" dirty="0" smtClean="0">
                <a:solidFill>
                  <a:srgbClr val="000000"/>
                </a:solidFill>
                <a:latin typeface="黑体" pitchFamily="49" charset="-122"/>
                <a:ea typeface="黑体" pitchFamily="49" charset="-122"/>
                <a:sym typeface="Wingdings" pitchFamily="2" charset="2"/>
              </a:rPr>
              <a:t>：（</a:t>
            </a:r>
            <a:r>
              <a:rPr lang="en-US" altLang="zh-CN" kern="100" dirty="0" smtClean="0">
                <a:solidFill>
                  <a:srgbClr val="000000"/>
                </a:solidFill>
                <a:latin typeface="黑体" pitchFamily="49" charset="-122"/>
                <a:ea typeface="黑体" pitchFamily="49" charset="-122"/>
                <a:sym typeface="Wingdings" pitchFamily="2" charset="2"/>
              </a:rPr>
              <a:t>1</a:t>
            </a:r>
            <a:r>
              <a:rPr lang="zh-CN" altLang="en-US" kern="100" dirty="0" smtClean="0">
                <a:solidFill>
                  <a:srgbClr val="000000"/>
                </a:solidFill>
                <a:latin typeface="黑体" pitchFamily="49" charset="-122"/>
                <a:ea typeface="黑体" pitchFamily="49" charset="-122"/>
                <a:sym typeface="Wingdings" pitchFamily="2" charset="2"/>
              </a:rPr>
              <a:t>）</a:t>
            </a:r>
            <a:r>
              <a:rPr lang="zh-CN" altLang="en-US" kern="100" dirty="0" smtClean="0">
                <a:solidFill>
                  <a:srgbClr val="000000"/>
                </a:solidFill>
                <a:latin typeface="黑体" pitchFamily="49" charset="-122"/>
                <a:ea typeface="黑体" pitchFamily="49" charset="-122"/>
              </a:rPr>
              <a:t>煤泥管道输送入炉掺烧；（</a:t>
            </a:r>
            <a:r>
              <a:rPr lang="en-US" altLang="zh-CN" kern="100" dirty="0" smtClean="0">
                <a:solidFill>
                  <a:srgbClr val="000000"/>
                </a:solidFill>
                <a:latin typeface="黑体" pitchFamily="49" charset="-122"/>
                <a:ea typeface="黑体" pitchFamily="49" charset="-122"/>
              </a:rPr>
              <a:t>2</a:t>
            </a:r>
            <a:r>
              <a:rPr lang="zh-CN" altLang="en-US" kern="100" dirty="0" smtClean="0">
                <a:solidFill>
                  <a:srgbClr val="000000"/>
                </a:solidFill>
                <a:latin typeface="黑体" pitchFamily="49" charset="-122"/>
                <a:ea typeface="黑体" pitchFamily="49" charset="-122"/>
              </a:rPr>
              <a:t>）煤泥干燥后进入给煤系统入炉掺烧。</a:t>
            </a:r>
            <a:endParaRPr lang="en-US" altLang="zh-CN" kern="100" dirty="0" smtClean="0">
              <a:solidFill>
                <a:srgbClr val="000000"/>
              </a:solidFill>
              <a:latin typeface="黑体" pitchFamily="49" charset="-122"/>
              <a:ea typeface="黑体" pitchFamily="49" charset="-122"/>
            </a:endParaRPr>
          </a:p>
        </p:txBody>
      </p:sp>
      <p:sp>
        <p:nvSpPr>
          <p:cNvPr id="9" name="TextBox 11"/>
          <p:cNvSpPr txBox="1">
            <a:spLocks noChangeArrowheads="1"/>
          </p:cNvSpPr>
          <p:nvPr/>
        </p:nvSpPr>
        <p:spPr bwMode="auto">
          <a:xfrm>
            <a:off x="270943" y="2823451"/>
            <a:ext cx="4536505" cy="2323713"/>
          </a:xfrm>
          <a:prstGeom prst="rect">
            <a:avLst/>
          </a:prstGeom>
          <a:noFill/>
          <a:ln w="9525">
            <a:noFill/>
            <a:miter lim="800000"/>
            <a:headEnd/>
            <a:tailEnd/>
          </a:ln>
        </p:spPr>
        <p:txBody>
          <a:bodyPr wrap="square">
            <a:spAutoFit/>
          </a:bodyPr>
          <a:lstStyle/>
          <a:p>
            <a:pPr marL="342900" indent="-342900" algn="just" fontAlgn="base">
              <a:lnSpc>
                <a:spcPct val="125000"/>
              </a:lnSpc>
              <a:spcBef>
                <a:spcPct val="0"/>
              </a:spcBef>
              <a:spcAft>
                <a:spcPts val="1200"/>
              </a:spcAft>
              <a:buFont typeface="Wingdings" pitchFamily="2" charset="2"/>
              <a:buChar char="Ø"/>
            </a:pPr>
            <a:r>
              <a:rPr lang="zh-CN" altLang="en-US" kern="100" dirty="0" smtClean="0">
                <a:solidFill>
                  <a:srgbClr val="000000"/>
                </a:solidFill>
                <a:latin typeface="黑体" pitchFamily="49" charset="-122"/>
                <a:ea typeface="黑体" pitchFamily="49" charset="-122"/>
              </a:rPr>
              <a:t>煤泥干燥系统：</a:t>
            </a:r>
            <a:r>
              <a:rPr lang="zh-CN" altLang="en-US" kern="100" dirty="0" smtClean="0">
                <a:solidFill>
                  <a:srgbClr val="000000"/>
                </a:solidFill>
                <a:latin typeface="Times New Roman"/>
              </a:rPr>
              <a:t>湿煤泥通过干燥设备，利用低品位蒸汽等热源对煤泥进行烘干，然后掺入燃煤中进行锅炉燃料利用。</a:t>
            </a:r>
            <a:endParaRPr lang="en-US" altLang="zh-CN" kern="100" dirty="0" smtClean="0">
              <a:solidFill>
                <a:srgbClr val="000000"/>
              </a:solidFill>
              <a:latin typeface="Times New Roman"/>
            </a:endParaRPr>
          </a:p>
          <a:p>
            <a:pPr marL="342900" indent="-342900" algn="just" fontAlgn="base">
              <a:lnSpc>
                <a:spcPct val="125000"/>
              </a:lnSpc>
              <a:spcBef>
                <a:spcPct val="0"/>
              </a:spcBef>
              <a:spcAft>
                <a:spcPts val="1200"/>
              </a:spcAft>
              <a:buFont typeface="Wingdings" pitchFamily="2" charset="2"/>
              <a:buChar char="Ø"/>
            </a:pPr>
            <a:r>
              <a:rPr lang="zh-CN" altLang="en-US" kern="100" dirty="0" smtClean="0">
                <a:solidFill>
                  <a:srgbClr val="000000"/>
                </a:solidFill>
                <a:latin typeface="黑体" pitchFamily="49" charset="-122"/>
                <a:ea typeface="黑体" pitchFamily="49" charset="-122"/>
              </a:rPr>
              <a:t>低温蒸汽干燥：</a:t>
            </a:r>
            <a:r>
              <a:rPr lang="zh-CN" altLang="en-US" kern="100" dirty="0" smtClean="0">
                <a:solidFill>
                  <a:srgbClr val="000000"/>
                </a:solidFill>
                <a:latin typeface="Times New Roman"/>
              </a:rPr>
              <a:t>从耦合机组抽取相对温度较低的饱和蒸汽，对煤泥进行烘干。技术成熟，煤泥干燥的效果相对较好。</a:t>
            </a:r>
            <a:endParaRPr lang="en-US" altLang="zh-CN" kern="100" dirty="0" smtClean="0">
              <a:solidFill>
                <a:srgbClr val="000000"/>
              </a:solidFill>
              <a:latin typeface="Times New Roman"/>
            </a:endParaRPr>
          </a:p>
        </p:txBody>
      </p:sp>
      <p:pic>
        <p:nvPicPr>
          <p:cNvPr id="10" name="图片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54613" y="2141767"/>
            <a:ext cx="3760787"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
          <p:cNvSpPr txBox="1"/>
          <p:nvPr/>
        </p:nvSpPr>
        <p:spPr>
          <a:xfrm>
            <a:off x="5743552" y="4263611"/>
            <a:ext cx="2304256" cy="338554"/>
          </a:xfrm>
          <a:prstGeom prst="rect">
            <a:avLst/>
          </a:prstGeom>
          <a:noFill/>
        </p:spPr>
        <p:txBody>
          <a:bodyPr wrap="square" rtlCol="0">
            <a:spAutoFit/>
          </a:bodyPr>
          <a:lstStyle/>
          <a:p>
            <a:pPr fontAlgn="base">
              <a:spcBef>
                <a:spcPct val="0"/>
              </a:spcBef>
              <a:spcAft>
                <a:spcPct val="0"/>
              </a:spcAft>
            </a:pPr>
            <a:r>
              <a:rPr lang="zh-CN" altLang="en-US" sz="1600" dirty="0" smtClean="0">
                <a:solidFill>
                  <a:prstClr val="black"/>
                </a:solidFill>
                <a:latin typeface="黑体" pitchFamily="49" charset="-122"/>
                <a:ea typeface="黑体" pitchFamily="49" charset="-122"/>
              </a:rPr>
              <a:t>煤泥低温蒸汽干化工艺</a:t>
            </a:r>
            <a:endParaRPr lang="zh-CN" altLang="en-US" sz="1600" dirty="0">
              <a:solidFill>
                <a:prstClr val="black"/>
              </a:solidFill>
              <a:latin typeface="黑体" pitchFamily="49" charset="-122"/>
              <a:ea typeface="黑体" pitchFamily="49" charset="-122"/>
            </a:endParaRPr>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0867" t="14723"/>
          <a:stretch/>
        </p:blipFill>
        <p:spPr bwMode="auto">
          <a:xfrm>
            <a:off x="5154613" y="4876006"/>
            <a:ext cx="1398482" cy="1296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55476" y="4913836"/>
            <a:ext cx="1284420" cy="1221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右箭头 13"/>
          <p:cNvSpPr/>
          <p:nvPr/>
        </p:nvSpPr>
        <p:spPr>
          <a:xfrm>
            <a:off x="6751664" y="5415739"/>
            <a:ext cx="504056" cy="21602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3600">
              <a:solidFill>
                <a:srgbClr val="92D050"/>
              </a:solidFill>
            </a:endParaRPr>
          </a:p>
        </p:txBody>
      </p:sp>
    </p:spTree>
    <p:extLst>
      <p:ext uri="{BB962C8B-B14F-4D97-AF65-F5344CB8AC3E}">
        <p14:creationId xmlns:p14="http://schemas.microsoft.com/office/powerpoint/2010/main" xmlns="" val="38676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91895"/>
            <a:ext cx="9144000" cy="693420"/>
          </a:xfrm>
          <a:custGeom>
            <a:avLst/>
            <a:gdLst/>
            <a:ahLst/>
            <a:cxnLst/>
            <a:rect l="l" t="t" r="r" b="b"/>
            <a:pathLst>
              <a:path w="9144000" h="693419">
                <a:moveTo>
                  <a:pt x="0" y="0"/>
                </a:moveTo>
                <a:lnTo>
                  <a:pt x="9144000" y="0"/>
                </a:lnTo>
                <a:lnTo>
                  <a:pt x="9144000" y="693419"/>
                </a:lnTo>
                <a:lnTo>
                  <a:pt x="0" y="69341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670300" y="833119"/>
            <a:ext cx="1802764" cy="451484"/>
          </a:xfrm>
          <a:prstGeom prst="rect">
            <a:avLst/>
          </a:prstGeom>
        </p:spPr>
        <p:txBody>
          <a:bodyPr vert="horz" wrap="square" lIns="0" tIns="12065" rIns="0" bIns="0" rtlCol="0">
            <a:spAutoFit/>
          </a:bodyPr>
          <a:lstStyle/>
          <a:p>
            <a:pPr marL="12700">
              <a:lnSpc>
                <a:spcPct val="100000"/>
              </a:lnSpc>
              <a:spcBef>
                <a:spcPts val="95"/>
              </a:spcBef>
            </a:pPr>
            <a:r>
              <a:rPr lang="zh-CN" altLang="en-US" sz="2800" dirty="0">
                <a:latin typeface="黑体" panose="02010609060101010101" pitchFamily="49" charset="-122"/>
                <a:ea typeface="黑体" panose="02010609060101010101" pitchFamily="49" charset="-122"/>
              </a:rPr>
              <a:t>煤泥</a:t>
            </a:r>
            <a:r>
              <a:rPr sz="2800" dirty="0" err="1" smtClean="0"/>
              <a:t>掺</a:t>
            </a:r>
            <a:r>
              <a:rPr sz="2800" spc="-5" dirty="0" err="1" smtClean="0"/>
              <a:t>烧</a:t>
            </a:r>
            <a:endParaRPr sz="2800" dirty="0"/>
          </a:p>
        </p:txBody>
      </p:sp>
      <p:sp>
        <p:nvSpPr>
          <p:cNvPr id="15" name="矩形 14"/>
          <p:cNvSpPr/>
          <p:nvPr/>
        </p:nvSpPr>
        <p:spPr>
          <a:xfrm>
            <a:off x="130425" y="1371600"/>
            <a:ext cx="8784975" cy="4939814"/>
          </a:xfrm>
          <a:prstGeom prst="rect">
            <a:avLst/>
          </a:prstGeom>
        </p:spPr>
        <p:txBody>
          <a:bodyPr wrap="square">
            <a:spAutoFit/>
          </a:bodyPr>
          <a:lstStyle/>
          <a:p>
            <a:pPr algn="just">
              <a:lnSpc>
                <a:spcPct val="125000"/>
              </a:lnSpc>
              <a:spcAft>
                <a:spcPts val="600"/>
              </a:spcAft>
            </a:pPr>
            <a:r>
              <a:rPr lang="zh-CN" altLang="en-US" sz="2400" dirty="0">
                <a:latin typeface="黑体" panose="02010609060101010101" pitchFamily="49" charset="-122"/>
                <a:ea typeface="黑体" panose="02010609060101010101" pitchFamily="49" charset="-122"/>
                <a:cs typeface="楷体"/>
              </a:rPr>
              <a:t>对锅炉系统运行的</a:t>
            </a:r>
            <a:r>
              <a:rPr lang="zh-CN" altLang="en-US" sz="2400" dirty="0" smtClean="0">
                <a:latin typeface="黑体" panose="02010609060101010101" pitchFamily="49" charset="-122"/>
                <a:ea typeface="黑体" panose="02010609060101010101" pitchFamily="49" charset="-122"/>
                <a:cs typeface="楷体"/>
              </a:rPr>
              <a:t>影</a:t>
            </a:r>
            <a:r>
              <a:rPr lang="zh-CN" altLang="en-US" sz="2400" spc="5" dirty="0" smtClean="0">
                <a:latin typeface="黑体" panose="02010609060101010101" pitchFamily="49" charset="-122"/>
                <a:ea typeface="黑体" panose="02010609060101010101" pitchFamily="49" charset="-122"/>
                <a:cs typeface="楷体"/>
              </a:rPr>
              <a:t>响</a:t>
            </a:r>
            <a:endParaRPr lang="en-US" altLang="zh-CN" sz="2400" dirty="0" smtClean="0">
              <a:latin typeface="黑体" panose="02010609060101010101" pitchFamily="49" charset="-122"/>
              <a:ea typeface="黑体" panose="02010609060101010101" pitchFamily="49" charset="-122"/>
              <a:cs typeface="Times New Roman" pitchFamily="18" charset="0"/>
            </a:endParaRPr>
          </a:p>
          <a:p>
            <a:pPr marL="285750" indent="-285750" algn="just">
              <a:lnSpc>
                <a:spcPct val="125000"/>
              </a:lnSpc>
              <a:spcAft>
                <a:spcPts val="600"/>
              </a:spcAft>
              <a:buFont typeface="Wingdings" pitchFamily="2" charset="2"/>
              <a:buChar char="Ø"/>
            </a:pPr>
            <a:r>
              <a:rPr lang="zh-CN" altLang="en-US" dirty="0" smtClean="0">
                <a:solidFill>
                  <a:schemeClr val="tx1"/>
                </a:solidFill>
                <a:latin typeface="Times New Roman" pitchFamily="18" charset="0"/>
                <a:cs typeface="Times New Roman" pitchFamily="18" charset="0"/>
              </a:rPr>
              <a:t>由于掺烧的煤泥含水量较高、平均粒径较小，在</a:t>
            </a:r>
            <a:r>
              <a:rPr lang="zh-CN" altLang="en-US" dirty="0" smtClean="0">
                <a:solidFill>
                  <a:schemeClr val="tx1"/>
                </a:solidFill>
                <a:latin typeface="黑体" pitchFamily="49" charset="-122"/>
                <a:ea typeface="黑体" pitchFamily="49" charset="-122"/>
                <a:cs typeface="Times New Roman" pitchFamily="18" charset="0"/>
              </a:rPr>
              <a:t>大比例掺烧煤泥过程中使床温降低</a:t>
            </a:r>
            <a:r>
              <a:rPr lang="zh-CN" altLang="en-US" dirty="0" smtClean="0">
                <a:solidFill>
                  <a:schemeClr val="tx1"/>
                </a:solidFill>
                <a:latin typeface="Times New Roman" pitchFamily="18" charset="0"/>
                <a:cs typeface="Times New Roman" pitchFamily="18" charset="0"/>
              </a:rPr>
              <a:t>，严重时可导致锅炉熄火。随着煤泥掺烧比例的增大，床温降低幅度越大。大比例掺烧煤泥后，由于煤泥凝聚团数量增多，自炉顶下落进入密相区床层，给煤量的投入减少，使得密相区的热量输入减少，</a:t>
            </a:r>
            <a:r>
              <a:rPr lang="zh-CN" altLang="en-US" dirty="0" smtClean="0">
                <a:solidFill>
                  <a:schemeClr val="tx1"/>
                </a:solidFill>
                <a:latin typeface="黑体" pitchFamily="49" charset="-122"/>
                <a:ea typeface="黑体" pitchFamily="49" charset="-122"/>
                <a:cs typeface="Times New Roman" pitchFamily="18" charset="0"/>
              </a:rPr>
              <a:t>减少了密相区的燃烧份额</a:t>
            </a:r>
            <a:r>
              <a:rPr lang="zh-CN" altLang="en-US" dirty="0" smtClean="0">
                <a:solidFill>
                  <a:schemeClr val="tx1"/>
                </a:solidFill>
                <a:latin typeface="Times New Roman" pitchFamily="18" charset="0"/>
                <a:cs typeface="Times New Roman" pitchFamily="18" charset="0"/>
              </a:rPr>
              <a:t>，降低了床温。总的看来，高负荷时，炉顶给料方式对密相区床温的影响较小；但</a:t>
            </a:r>
            <a:r>
              <a:rPr lang="zh-CN" altLang="en-US" dirty="0" smtClean="0">
                <a:solidFill>
                  <a:schemeClr val="tx1"/>
                </a:solidFill>
                <a:latin typeface="Times New Roman" pitchFamily="18" charset="0"/>
                <a:ea typeface="黑体" pitchFamily="49" charset="-122"/>
                <a:cs typeface="Times New Roman" pitchFamily="18" charset="0"/>
              </a:rPr>
              <a:t>低负荷典型工况下，煤泥大比例掺烧时，床温降低幅度较大，使本来就低的床温变得更低，严重时甚至出现</a:t>
            </a:r>
            <a:r>
              <a:rPr lang="en-US" altLang="zh-CN" dirty="0" smtClean="0">
                <a:solidFill>
                  <a:schemeClr val="tx1"/>
                </a:solidFill>
                <a:latin typeface="Times New Roman" pitchFamily="18" charset="0"/>
                <a:ea typeface="黑体" pitchFamily="49" charset="-122"/>
                <a:cs typeface="Times New Roman" pitchFamily="18" charset="0"/>
              </a:rPr>
              <a:t>MFT</a:t>
            </a:r>
            <a:r>
              <a:rPr lang="zh-CN" altLang="en-US" dirty="0" smtClean="0">
                <a:solidFill>
                  <a:schemeClr val="tx1"/>
                </a:solidFill>
                <a:latin typeface="Times New Roman" pitchFamily="18" charset="0"/>
                <a:ea typeface="黑体" pitchFamily="49" charset="-122"/>
                <a:cs typeface="Times New Roman" pitchFamily="18" charset="0"/>
              </a:rPr>
              <a:t>的事故</a:t>
            </a:r>
            <a:r>
              <a:rPr lang="zh-CN" altLang="en-US" dirty="0" smtClean="0">
                <a:solidFill>
                  <a:schemeClr val="tx1"/>
                </a:solidFill>
                <a:latin typeface="Times New Roman" pitchFamily="18" charset="0"/>
                <a:cs typeface="Times New Roman" pitchFamily="18" charset="0"/>
              </a:rPr>
              <a:t>。</a:t>
            </a:r>
            <a:endParaRPr lang="en-US" altLang="zh-CN" dirty="0" smtClean="0">
              <a:solidFill>
                <a:schemeClr val="tx1"/>
              </a:solidFill>
              <a:latin typeface="Times New Roman" pitchFamily="18" charset="0"/>
              <a:cs typeface="Times New Roman" pitchFamily="18" charset="0"/>
            </a:endParaRPr>
          </a:p>
          <a:p>
            <a:pPr marL="285750" indent="-285750" algn="just">
              <a:lnSpc>
                <a:spcPct val="125000"/>
              </a:lnSpc>
              <a:spcAft>
                <a:spcPts val="600"/>
              </a:spcAft>
              <a:buFont typeface="Wingdings" pitchFamily="2" charset="2"/>
              <a:buChar char="Ø"/>
            </a:pPr>
            <a:r>
              <a:rPr lang="zh-CN" altLang="en-US" dirty="0" smtClean="0">
                <a:solidFill>
                  <a:schemeClr val="tx1"/>
                </a:solidFill>
                <a:latin typeface="黑体" pitchFamily="49" charset="-122"/>
                <a:ea typeface="黑体" pitchFamily="49" charset="-122"/>
                <a:cs typeface="Times New Roman" pitchFamily="18" charset="0"/>
              </a:rPr>
              <a:t>掺烧煤泥，床温降低，对控制污染物排放</a:t>
            </a:r>
            <a:r>
              <a:rPr lang="zh-CN" altLang="en-US" dirty="0" smtClean="0">
                <a:solidFill>
                  <a:schemeClr val="tx1"/>
                </a:solidFill>
                <a:latin typeface="Times New Roman" pitchFamily="18" charset="0"/>
                <a:cs typeface="Times New Roman" pitchFamily="18" charset="0"/>
              </a:rPr>
              <a:t>具有一定的积极作用。</a:t>
            </a:r>
            <a:endParaRPr lang="en-US" altLang="zh-CN" dirty="0" smtClean="0">
              <a:solidFill>
                <a:schemeClr val="tx1"/>
              </a:solidFill>
              <a:latin typeface="Times New Roman" pitchFamily="18" charset="0"/>
              <a:cs typeface="Times New Roman" pitchFamily="18" charset="0"/>
            </a:endParaRPr>
          </a:p>
          <a:p>
            <a:pPr marL="285750" indent="-285750" algn="just">
              <a:lnSpc>
                <a:spcPct val="125000"/>
              </a:lnSpc>
              <a:spcAft>
                <a:spcPts val="600"/>
              </a:spcAft>
              <a:buFont typeface="Wingdings" pitchFamily="2" charset="2"/>
              <a:buChar char="Ø"/>
            </a:pPr>
            <a:r>
              <a:rPr lang="zh-CN" altLang="en-US" dirty="0" smtClean="0">
                <a:solidFill>
                  <a:schemeClr val="tx1"/>
                </a:solidFill>
                <a:latin typeface="Times New Roman" pitchFamily="18" charset="0"/>
                <a:cs typeface="Times New Roman" pitchFamily="18" charset="0"/>
              </a:rPr>
              <a:t>随着煤泥添加比例的增加，由于煤泥团的水分蒸发过程需要从炉内吸热，炉膛温度整体趋于下降，其中炉膛中部温度降幅明显；另一方面，在煤泥团爆裂燃烧过程中，部分煤泥碎屑可能被烟气携带至炉膛上部，发生再次燃烧从而使得</a:t>
            </a:r>
            <a:r>
              <a:rPr lang="zh-CN" altLang="en-US" dirty="0" smtClean="0">
                <a:solidFill>
                  <a:schemeClr val="tx1"/>
                </a:solidFill>
                <a:latin typeface="黑体" pitchFamily="49" charset="-122"/>
                <a:ea typeface="黑体" pitchFamily="49" charset="-122"/>
                <a:cs typeface="Times New Roman" pitchFamily="18" charset="0"/>
              </a:rPr>
              <a:t>炉膛上部温度升高，倘若燃煤的灰熔点较低，甚至有结焦的风险</a:t>
            </a:r>
            <a:r>
              <a:rPr lang="zh-CN" altLang="en-US" dirty="0" smtClean="0">
                <a:solidFill>
                  <a:schemeClr val="tx1"/>
                </a:solidFill>
                <a:latin typeface="Times New Roman" pitchFamily="18" charset="0"/>
                <a:cs typeface="Times New Roman" pitchFamily="18" charset="0"/>
              </a:rPr>
              <a:t>。</a:t>
            </a:r>
            <a:endParaRPr lang="zh-CN" alt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2457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91895"/>
            <a:ext cx="9144000" cy="693420"/>
          </a:xfrm>
          <a:custGeom>
            <a:avLst/>
            <a:gdLst/>
            <a:ahLst/>
            <a:cxnLst/>
            <a:rect l="l" t="t" r="r" b="b"/>
            <a:pathLst>
              <a:path w="9144000" h="693419">
                <a:moveTo>
                  <a:pt x="0" y="0"/>
                </a:moveTo>
                <a:lnTo>
                  <a:pt x="9144000" y="0"/>
                </a:lnTo>
                <a:lnTo>
                  <a:pt x="9144000" y="693419"/>
                </a:lnTo>
                <a:lnTo>
                  <a:pt x="0" y="69341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670300" y="833119"/>
            <a:ext cx="1802764" cy="451484"/>
          </a:xfrm>
          <a:prstGeom prst="rect">
            <a:avLst/>
          </a:prstGeom>
        </p:spPr>
        <p:txBody>
          <a:bodyPr vert="horz" wrap="square" lIns="0" tIns="12065" rIns="0" bIns="0" rtlCol="0">
            <a:spAutoFit/>
          </a:bodyPr>
          <a:lstStyle/>
          <a:p>
            <a:pPr marL="12700">
              <a:lnSpc>
                <a:spcPct val="100000"/>
              </a:lnSpc>
              <a:spcBef>
                <a:spcPts val="95"/>
              </a:spcBef>
            </a:pPr>
            <a:r>
              <a:rPr lang="zh-CN" altLang="en-US" sz="2800" dirty="0">
                <a:latin typeface="黑体" panose="02010609060101010101" pitchFamily="49" charset="-122"/>
                <a:ea typeface="黑体" panose="02010609060101010101" pitchFamily="49" charset="-122"/>
              </a:rPr>
              <a:t>煤泥</a:t>
            </a:r>
            <a:r>
              <a:rPr sz="2800" dirty="0" err="1" smtClean="0"/>
              <a:t>掺</a:t>
            </a:r>
            <a:r>
              <a:rPr sz="2800" spc="-5" dirty="0" err="1" smtClean="0"/>
              <a:t>烧</a:t>
            </a:r>
            <a:endParaRPr sz="2800" dirty="0"/>
          </a:p>
        </p:txBody>
      </p:sp>
      <p:sp>
        <p:nvSpPr>
          <p:cNvPr id="15" name="矩形 14"/>
          <p:cNvSpPr/>
          <p:nvPr/>
        </p:nvSpPr>
        <p:spPr>
          <a:xfrm>
            <a:off x="130425" y="1323231"/>
            <a:ext cx="8784975" cy="4785926"/>
          </a:xfrm>
          <a:prstGeom prst="rect">
            <a:avLst/>
          </a:prstGeom>
        </p:spPr>
        <p:txBody>
          <a:bodyPr wrap="square">
            <a:spAutoFit/>
          </a:bodyPr>
          <a:lstStyle/>
          <a:p>
            <a:pPr algn="just">
              <a:lnSpc>
                <a:spcPct val="125000"/>
              </a:lnSpc>
              <a:spcAft>
                <a:spcPts val="600"/>
              </a:spcAft>
            </a:pPr>
            <a:r>
              <a:rPr lang="zh-CN" altLang="en-US" sz="2400" dirty="0">
                <a:latin typeface="黑体" panose="02010609060101010101" pitchFamily="49" charset="-122"/>
                <a:ea typeface="黑体" panose="02010609060101010101" pitchFamily="49" charset="-122"/>
                <a:cs typeface="楷体"/>
              </a:rPr>
              <a:t>对锅炉系统运行的</a:t>
            </a:r>
            <a:r>
              <a:rPr lang="zh-CN" altLang="en-US" sz="2400" dirty="0" smtClean="0">
                <a:latin typeface="黑体" panose="02010609060101010101" pitchFamily="49" charset="-122"/>
                <a:ea typeface="黑体" panose="02010609060101010101" pitchFamily="49" charset="-122"/>
                <a:cs typeface="楷体"/>
              </a:rPr>
              <a:t>影</a:t>
            </a:r>
            <a:r>
              <a:rPr lang="zh-CN" altLang="en-US" sz="2400" spc="5" dirty="0" smtClean="0">
                <a:latin typeface="黑体" panose="02010609060101010101" pitchFamily="49" charset="-122"/>
                <a:ea typeface="黑体" panose="02010609060101010101" pitchFamily="49" charset="-122"/>
                <a:cs typeface="楷体"/>
              </a:rPr>
              <a:t>响</a:t>
            </a:r>
            <a:endParaRPr lang="en-US" altLang="zh-CN" sz="2400" dirty="0" smtClean="0">
              <a:latin typeface="黑体" panose="02010609060101010101" pitchFamily="49" charset="-122"/>
              <a:ea typeface="黑体" panose="02010609060101010101" pitchFamily="49" charset="-122"/>
              <a:cs typeface="Times New Roman" pitchFamily="18" charset="0"/>
            </a:endParaRPr>
          </a:p>
          <a:p>
            <a:pPr marL="285750" indent="-285750" algn="just" fontAlgn="base">
              <a:lnSpc>
                <a:spcPct val="150000"/>
              </a:lnSpc>
              <a:spcBef>
                <a:spcPct val="0"/>
              </a:spcBef>
              <a:buFont typeface="Wingdings" pitchFamily="2" charset="2"/>
              <a:buChar char="Ø"/>
            </a:pPr>
            <a:r>
              <a:rPr lang="zh-CN" altLang="en-US" dirty="0">
                <a:solidFill>
                  <a:prstClr val="black"/>
                </a:solidFill>
                <a:latin typeface="黑体" pitchFamily="49" charset="-122"/>
                <a:ea typeface="黑体" pitchFamily="49" charset="-122"/>
                <a:cs typeface="Times New Roman" pitchFamily="18" charset="0"/>
              </a:rPr>
              <a:t>由于煤泥高水分特性</a:t>
            </a:r>
            <a:r>
              <a:rPr lang="zh-CN" altLang="en-US" dirty="0">
                <a:solidFill>
                  <a:prstClr val="black"/>
                </a:solidFill>
                <a:latin typeface="Times New Roman" pitchFamily="18" charset="0"/>
                <a:cs typeface="Times New Roman" pitchFamily="18" charset="0"/>
              </a:rPr>
              <a:t>，煤泥大比例掺烧后，水分蒸发使得烟气中水分含量增加，总烟气量明显增加，烟气流速升高。</a:t>
            </a:r>
            <a:endParaRPr lang="en-US" altLang="zh-CN" dirty="0">
              <a:solidFill>
                <a:prstClr val="black"/>
              </a:solidFill>
              <a:latin typeface="Times New Roman" pitchFamily="18" charset="0"/>
              <a:cs typeface="Times New Roman" pitchFamily="18" charset="0"/>
            </a:endParaRPr>
          </a:p>
          <a:p>
            <a:pPr marL="285750" indent="-285750" algn="just" fontAlgn="base">
              <a:lnSpc>
                <a:spcPct val="150000"/>
              </a:lnSpc>
              <a:spcBef>
                <a:spcPct val="0"/>
              </a:spcBef>
              <a:buFont typeface="Wingdings" pitchFamily="2" charset="2"/>
              <a:buChar char="Ø"/>
            </a:pPr>
            <a:r>
              <a:rPr lang="zh-CN" altLang="en-US" dirty="0">
                <a:solidFill>
                  <a:prstClr val="black"/>
                </a:solidFill>
                <a:latin typeface="黑体" pitchFamily="49" charset="-122"/>
                <a:ea typeface="黑体" pitchFamily="49" charset="-122"/>
                <a:cs typeface="Times New Roman" pitchFamily="18" charset="0"/>
              </a:rPr>
              <a:t>由于煤泥的灰分含量较高</a:t>
            </a:r>
            <a:r>
              <a:rPr lang="zh-CN" altLang="en-US" dirty="0">
                <a:solidFill>
                  <a:prstClr val="black"/>
                </a:solidFill>
                <a:latin typeface="Times New Roman" pitchFamily="18" charset="0"/>
                <a:cs typeface="Times New Roman" pitchFamily="18" charset="0"/>
              </a:rPr>
              <a:t>，且绝大部分颗粒粒度小于</a:t>
            </a:r>
            <a:r>
              <a:rPr lang="en-US" altLang="zh-CN" dirty="0">
                <a:solidFill>
                  <a:prstClr val="black"/>
                </a:solidFill>
                <a:latin typeface="Times New Roman" pitchFamily="18" charset="0"/>
                <a:cs typeface="Times New Roman" pitchFamily="18" charset="0"/>
              </a:rPr>
              <a:t>0.5mm</a:t>
            </a:r>
            <a:r>
              <a:rPr lang="zh-CN" altLang="en-US" dirty="0">
                <a:solidFill>
                  <a:prstClr val="black"/>
                </a:solidFill>
                <a:latin typeface="Times New Roman" pitchFamily="18" charset="0"/>
                <a:cs typeface="Times New Roman" pitchFamily="18" charset="0"/>
              </a:rPr>
              <a:t>，因此煤泥投入后会大大增加飞灰的份额。煤泥的灰分一般粘性很大，进入尾部烟道后会导致受热面积灰的加速，换热效果变差。另外，大量未完全燃烧的不能为旋风分离器分离的飞灰由烟气携带进入尾部烟道，在尾部烟道持续放热的行程。在中、高负荷下，由飞灰引起的排烟温度升高趋势更加明显</a:t>
            </a:r>
            <a:r>
              <a:rPr lang="zh-CN" altLang="en-US" dirty="0" smtClean="0">
                <a:solidFill>
                  <a:prstClr val="black"/>
                </a:solidFill>
                <a:latin typeface="Times New Roman" pitchFamily="18" charset="0"/>
                <a:cs typeface="Times New Roman" pitchFamily="18" charset="0"/>
              </a:rPr>
              <a:t>。</a:t>
            </a:r>
            <a:endParaRPr lang="en-US" altLang="zh-CN" dirty="0">
              <a:solidFill>
                <a:prstClr val="black"/>
              </a:solidFill>
              <a:latin typeface="Times New Roman" pitchFamily="18" charset="0"/>
              <a:cs typeface="Times New Roman" pitchFamily="18" charset="0"/>
            </a:endParaRPr>
          </a:p>
          <a:p>
            <a:pPr marL="285750" indent="-285750" algn="just" fontAlgn="base">
              <a:lnSpc>
                <a:spcPct val="150000"/>
              </a:lnSpc>
              <a:spcBef>
                <a:spcPct val="0"/>
              </a:spcBef>
              <a:spcAft>
                <a:spcPts val="1200"/>
              </a:spcAft>
              <a:buFont typeface="Wingdings" pitchFamily="2" charset="2"/>
              <a:buChar char="Ø"/>
            </a:pPr>
            <a:r>
              <a:rPr lang="zh-CN" altLang="en-US" dirty="0">
                <a:solidFill>
                  <a:prstClr val="black"/>
                </a:solidFill>
                <a:latin typeface="黑体" pitchFamily="49" charset="-122"/>
                <a:ea typeface="黑体" pitchFamily="49" charset="-122"/>
                <a:cs typeface="Times New Roman" pitchFamily="18" charset="0"/>
              </a:rPr>
              <a:t>受热面磨损：</a:t>
            </a:r>
            <a:r>
              <a:rPr lang="zh-CN" altLang="en-US" dirty="0">
                <a:solidFill>
                  <a:prstClr val="black"/>
                </a:solidFill>
                <a:latin typeface="Times New Roman" pitchFamily="18" charset="0"/>
                <a:cs typeface="Times New Roman" pitchFamily="18" charset="0"/>
              </a:rPr>
              <a:t>煤泥掺烧量达到</a:t>
            </a:r>
            <a:r>
              <a:rPr lang="en-US" altLang="zh-CN" dirty="0">
                <a:solidFill>
                  <a:prstClr val="black"/>
                </a:solidFill>
                <a:latin typeface="Times New Roman" pitchFamily="18" charset="0"/>
                <a:cs typeface="Times New Roman" pitchFamily="18" charset="0"/>
              </a:rPr>
              <a:t>60%</a:t>
            </a:r>
            <a:r>
              <a:rPr lang="zh-CN" altLang="en-US" dirty="0">
                <a:solidFill>
                  <a:prstClr val="black"/>
                </a:solidFill>
                <a:latin typeface="Times New Roman" pitchFamily="18" charset="0"/>
                <a:cs typeface="Times New Roman" pitchFamily="18" charset="0"/>
              </a:rPr>
              <a:t>时，烟气量增加约</a:t>
            </a:r>
            <a:r>
              <a:rPr lang="en-US" altLang="zh-CN" dirty="0">
                <a:solidFill>
                  <a:prstClr val="black"/>
                </a:solidFill>
                <a:latin typeface="Times New Roman" pitchFamily="18" charset="0"/>
                <a:cs typeface="Times New Roman" pitchFamily="18" charset="0"/>
              </a:rPr>
              <a:t>10%</a:t>
            </a:r>
            <a:r>
              <a:rPr lang="zh-CN" altLang="en-US" dirty="0">
                <a:solidFill>
                  <a:prstClr val="black"/>
                </a:solidFill>
                <a:latin typeface="Times New Roman" pitchFamily="18" charset="0"/>
                <a:cs typeface="Times New Roman" pitchFamily="18" charset="0"/>
              </a:rPr>
              <a:t>，飞灰量约增加</a:t>
            </a:r>
            <a:r>
              <a:rPr lang="en-US" altLang="zh-CN" dirty="0">
                <a:solidFill>
                  <a:prstClr val="black"/>
                </a:solidFill>
                <a:latin typeface="Times New Roman" pitchFamily="18" charset="0"/>
                <a:cs typeface="Times New Roman" pitchFamily="18" charset="0"/>
              </a:rPr>
              <a:t>10%</a:t>
            </a:r>
            <a:r>
              <a:rPr lang="zh-CN" altLang="en-US" dirty="0">
                <a:solidFill>
                  <a:prstClr val="black"/>
                </a:solidFill>
                <a:latin typeface="Times New Roman" pitchFamily="18" charset="0"/>
                <a:cs typeface="Times New Roman" pitchFamily="18" charset="0"/>
              </a:rPr>
              <a:t>。对于对流受热面，磨损量与烟气速度</a:t>
            </a:r>
            <a:r>
              <a:rPr lang="en-US" altLang="zh-CN" dirty="0">
                <a:solidFill>
                  <a:prstClr val="black"/>
                </a:solidFill>
                <a:latin typeface="Times New Roman" pitchFamily="18" charset="0"/>
                <a:cs typeface="Times New Roman" pitchFamily="18" charset="0"/>
              </a:rPr>
              <a:t>n</a:t>
            </a:r>
            <a:r>
              <a:rPr lang="zh-CN" altLang="en-US" dirty="0">
                <a:solidFill>
                  <a:prstClr val="black"/>
                </a:solidFill>
                <a:latin typeface="Times New Roman" pitchFamily="18" charset="0"/>
                <a:cs typeface="Times New Roman" pitchFamily="18" charset="0"/>
              </a:rPr>
              <a:t>次方（在烟速</a:t>
            </a:r>
            <a:r>
              <a:rPr lang="en-US" altLang="zh-CN" dirty="0">
                <a:solidFill>
                  <a:prstClr val="black"/>
                </a:solidFill>
                <a:latin typeface="Times New Roman" pitchFamily="18" charset="0"/>
                <a:cs typeface="Times New Roman" pitchFamily="18" charset="0"/>
              </a:rPr>
              <a:t>9~40m/s</a:t>
            </a:r>
            <a:r>
              <a:rPr lang="zh-CN" altLang="en-US" dirty="0">
                <a:solidFill>
                  <a:prstClr val="black"/>
                </a:solidFill>
                <a:latin typeface="Times New Roman" pitchFamily="18" charset="0"/>
                <a:cs typeface="Times New Roman" pitchFamily="18" charset="0"/>
              </a:rPr>
              <a:t>的范围内，</a:t>
            </a:r>
            <a:r>
              <a:rPr lang="en-US" altLang="zh-CN" dirty="0">
                <a:solidFill>
                  <a:prstClr val="black"/>
                </a:solidFill>
                <a:latin typeface="Times New Roman" pitchFamily="18" charset="0"/>
                <a:cs typeface="Times New Roman" pitchFamily="18" charset="0"/>
              </a:rPr>
              <a:t>n=3.3~4.0</a:t>
            </a:r>
            <a:r>
              <a:rPr lang="zh-CN" altLang="en-US" dirty="0">
                <a:solidFill>
                  <a:prstClr val="black"/>
                </a:solidFill>
                <a:latin typeface="Times New Roman" pitchFamily="18" charset="0"/>
                <a:cs typeface="Times New Roman" pitchFamily="18" charset="0"/>
              </a:rPr>
              <a:t>）成正比，烟气流速增大后，受热面磨损量增加</a:t>
            </a:r>
            <a:r>
              <a:rPr lang="en-US" altLang="zh-CN" dirty="0">
                <a:solidFill>
                  <a:prstClr val="black"/>
                </a:solidFill>
                <a:latin typeface="Times New Roman" pitchFamily="18" charset="0"/>
                <a:cs typeface="Times New Roman" pitchFamily="18" charset="0"/>
              </a:rPr>
              <a:t>30%</a:t>
            </a:r>
            <a:r>
              <a:rPr lang="zh-CN" altLang="en-US" dirty="0" smtClean="0">
                <a:solidFill>
                  <a:prstClr val="black"/>
                </a:solidFill>
                <a:latin typeface="Times New Roman" pitchFamily="18" charset="0"/>
                <a:cs typeface="Times New Roman" pitchFamily="18" charset="0"/>
              </a:rPr>
              <a:t>以上。</a:t>
            </a:r>
            <a:endParaRPr lang="en-US" altLang="zh-CN"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4080114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152" y="1077859"/>
            <a:ext cx="5532120" cy="5060315"/>
          </a:xfrm>
          <a:prstGeom prst="rect">
            <a:avLst/>
          </a:prstGeom>
        </p:spPr>
        <p:txBody>
          <a:bodyPr vert="horz" wrap="square" lIns="0" tIns="79375" rIns="0" bIns="0" rtlCol="0">
            <a:spAutoFit/>
          </a:bodyPr>
          <a:lstStyle/>
          <a:p>
            <a:pPr marL="298450" indent="-285750">
              <a:lnSpc>
                <a:spcPct val="100000"/>
              </a:lnSpc>
              <a:spcBef>
                <a:spcPts val="625"/>
              </a:spcBef>
              <a:buFont typeface="Wingdings"/>
              <a:buChar char=""/>
              <a:tabLst>
                <a:tab pos="298450" algn="l"/>
              </a:tabLst>
            </a:pPr>
            <a:r>
              <a:rPr sz="2000" dirty="0">
                <a:solidFill>
                  <a:srgbClr val="FF0000"/>
                </a:solidFill>
                <a:latin typeface="黑体"/>
                <a:cs typeface="黑体"/>
              </a:rPr>
              <a:t>油</a:t>
            </a:r>
            <a:r>
              <a:rPr sz="2000" spc="5" dirty="0">
                <a:solidFill>
                  <a:srgbClr val="FF0000"/>
                </a:solidFill>
                <a:latin typeface="黑体"/>
                <a:cs typeface="黑体"/>
              </a:rPr>
              <a:t>泥</a:t>
            </a:r>
            <a:endParaRPr sz="2000">
              <a:latin typeface="黑体"/>
              <a:cs typeface="黑体"/>
            </a:endParaRPr>
          </a:p>
          <a:p>
            <a:pPr marL="12700" marR="26034" indent="339090">
              <a:lnSpc>
                <a:spcPct val="100000"/>
              </a:lnSpc>
              <a:spcBef>
                <a:spcPts val="409"/>
              </a:spcBef>
            </a:pPr>
            <a:r>
              <a:rPr sz="1600" dirty="0">
                <a:latin typeface="黑体"/>
                <a:cs typeface="黑体"/>
              </a:rPr>
              <a:t>油泥主要由原油、泥沙颗粒、水及少量化学药剂和部分</a:t>
            </a:r>
            <a:r>
              <a:rPr sz="1600" spc="-5" dirty="0">
                <a:latin typeface="黑体"/>
                <a:cs typeface="黑体"/>
              </a:rPr>
              <a:t>工 </a:t>
            </a:r>
            <a:r>
              <a:rPr sz="1600" dirty="0">
                <a:latin typeface="黑体"/>
                <a:cs typeface="黑体"/>
              </a:rPr>
              <a:t>业杂质组成，具有毒性和易燃性。油泥常用侧处理方法有填</a:t>
            </a:r>
            <a:r>
              <a:rPr sz="1600" spc="-5" dirty="0">
                <a:latin typeface="黑体"/>
                <a:cs typeface="黑体"/>
              </a:rPr>
              <a:t>埋</a:t>
            </a:r>
            <a:endParaRPr sz="1600">
              <a:latin typeface="黑体"/>
              <a:cs typeface="黑体"/>
            </a:endParaRPr>
          </a:p>
          <a:p>
            <a:pPr marL="12700" marR="26034">
              <a:lnSpc>
                <a:spcPts val="1920"/>
              </a:lnSpc>
              <a:spcBef>
                <a:spcPts val="55"/>
              </a:spcBef>
            </a:pPr>
            <a:r>
              <a:rPr sz="1600" dirty="0">
                <a:latin typeface="黑体"/>
                <a:cs typeface="黑体"/>
              </a:rPr>
              <a:t>、热解、萃取、生物等处理方法，其投资成本大、周期长、</a:t>
            </a:r>
            <a:r>
              <a:rPr sz="1600" spc="-5" dirty="0">
                <a:latin typeface="黑体"/>
                <a:cs typeface="黑体"/>
              </a:rPr>
              <a:t>规 </a:t>
            </a:r>
            <a:r>
              <a:rPr sz="1600" dirty="0">
                <a:latin typeface="黑体"/>
                <a:cs typeface="黑体"/>
              </a:rPr>
              <a:t>模小等缺点很难大规模推广应用</a:t>
            </a:r>
            <a:r>
              <a:rPr sz="1600" spc="-5" dirty="0">
                <a:latin typeface="黑体"/>
                <a:cs typeface="黑体"/>
              </a:rPr>
              <a:t>。</a:t>
            </a:r>
            <a:endParaRPr sz="1600">
              <a:latin typeface="黑体"/>
              <a:cs typeface="黑体"/>
            </a:endParaRPr>
          </a:p>
          <a:p>
            <a:pPr marL="298450" indent="-285750">
              <a:lnSpc>
                <a:spcPct val="100000"/>
              </a:lnSpc>
              <a:spcBef>
                <a:spcPts val="1395"/>
              </a:spcBef>
              <a:buFont typeface="Wingdings"/>
              <a:buChar char=""/>
              <a:tabLst>
                <a:tab pos="298450" algn="l"/>
              </a:tabLst>
            </a:pPr>
            <a:r>
              <a:rPr sz="2000" dirty="0">
                <a:solidFill>
                  <a:srgbClr val="FF0000"/>
                </a:solidFill>
                <a:latin typeface="黑体"/>
                <a:cs typeface="黑体"/>
              </a:rPr>
              <a:t>掺烧产生过程难点问</a:t>
            </a:r>
            <a:r>
              <a:rPr sz="2000" spc="5" dirty="0">
                <a:solidFill>
                  <a:srgbClr val="FF0000"/>
                </a:solidFill>
                <a:latin typeface="黑体"/>
                <a:cs typeface="黑体"/>
              </a:rPr>
              <a:t>题</a:t>
            </a:r>
            <a:endParaRPr sz="2000">
              <a:latin typeface="黑体"/>
              <a:cs typeface="黑体"/>
            </a:endParaRPr>
          </a:p>
          <a:p>
            <a:pPr marL="755650" marR="95885" lvl="1" indent="-285750" algn="just">
              <a:lnSpc>
                <a:spcPct val="100000"/>
              </a:lnSpc>
              <a:spcBef>
                <a:spcPts val="600"/>
              </a:spcBef>
              <a:buFont typeface="Wingdings"/>
              <a:buChar char=""/>
              <a:tabLst>
                <a:tab pos="755650" algn="l"/>
              </a:tabLst>
            </a:pPr>
            <a:r>
              <a:rPr sz="1600" dirty="0">
                <a:latin typeface="黑体"/>
                <a:cs typeface="黑体"/>
              </a:rPr>
              <a:t>油泥在脱水干化处理过程中，对制粉系统干燥出力</a:t>
            </a:r>
            <a:r>
              <a:rPr sz="1600" spc="-5" dirty="0">
                <a:latin typeface="黑体"/>
                <a:cs typeface="黑体"/>
              </a:rPr>
              <a:t>裕 </a:t>
            </a:r>
            <a:r>
              <a:rPr sz="1600" dirty="0">
                <a:latin typeface="黑体"/>
                <a:cs typeface="黑体"/>
              </a:rPr>
              <a:t>量要求较高</a:t>
            </a:r>
            <a:r>
              <a:rPr sz="1600" spc="-5" dirty="0">
                <a:latin typeface="黑体"/>
                <a:cs typeface="黑体"/>
              </a:rPr>
              <a:t>；</a:t>
            </a:r>
            <a:endParaRPr sz="1600">
              <a:latin typeface="黑体"/>
              <a:cs typeface="黑体"/>
            </a:endParaRPr>
          </a:p>
          <a:p>
            <a:pPr marL="755650" marR="95885" lvl="1" indent="-285750" algn="just">
              <a:lnSpc>
                <a:spcPct val="100000"/>
              </a:lnSpc>
              <a:spcBef>
                <a:spcPts val="380"/>
              </a:spcBef>
              <a:buFont typeface="Wingdings"/>
              <a:buChar char=""/>
              <a:tabLst>
                <a:tab pos="755650" algn="l"/>
              </a:tabLst>
            </a:pPr>
            <a:r>
              <a:rPr sz="1600" dirty="0">
                <a:latin typeface="黑体"/>
                <a:cs typeface="黑体"/>
              </a:rPr>
              <a:t>掺烧过程与原有燃煤电站锅炉制粉系统、燃烧系统</a:t>
            </a:r>
            <a:r>
              <a:rPr sz="1600" spc="-5" dirty="0">
                <a:latin typeface="黑体"/>
                <a:cs typeface="黑体"/>
              </a:rPr>
              <a:t>的 </a:t>
            </a:r>
            <a:r>
              <a:rPr sz="1600" dirty="0">
                <a:latin typeface="黑体"/>
                <a:cs typeface="黑体"/>
              </a:rPr>
              <a:t>匹配性、对锅炉炉膛及受热面影响、对污染物排放</a:t>
            </a:r>
            <a:r>
              <a:rPr sz="1600" spc="-5" dirty="0">
                <a:latin typeface="黑体"/>
                <a:cs typeface="黑体"/>
              </a:rPr>
              <a:t>指 </a:t>
            </a:r>
            <a:r>
              <a:rPr sz="1600" dirty="0">
                <a:latin typeface="黑体"/>
                <a:cs typeface="黑体"/>
              </a:rPr>
              <a:t>标的影响、燃烧产物灰渣是否属于危废等问题，确</a:t>
            </a:r>
            <a:r>
              <a:rPr sz="1600" spc="-5" dirty="0">
                <a:latin typeface="黑体"/>
                <a:cs typeface="黑体"/>
              </a:rPr>
              <a:t>定 </a:t>
            </a:r>
            <a:r>
              <a:rPr sz="1600" dirty="0">
                <a:latin typeface="黑体"/>
                <a:cs typeface="黑体"/>
              </a:rPr>
              <a:t>油泥的掺烧比例和掺烧方式</a:t>
            </a:r>
            <a:r>
              <a:rPr sz="1600" spc="-5" dirty="0">
                <a:latin typeface="黑体"/>
                <a:cs typeface="黑体"/>
              </a:rPr>
              <a:t>。</a:t>
            </a:r>
            <a:endParaRPr sz="1600">
              <a:latin typeface="黑体"/>
              <a:cs typeface="黑体"/>
            </a:endParaRPr>
          </a:p>
          <a:p>
            <a:pPr marL="755650" marR="95885" lvl="1" indent="-285750" algn="just">
              <a:lnSpc>
                <a:spcPct val="100000"/>
              </a:lnSpc>
              <a:spcBef>
                <a:spcPts val="380"/>
              </a:spcBef>
              <a:buFont typeface="Wingdings"/>
              <a:buChar char=""/>
              <a:tabLst>
                <a:tab pos="755650" algn="l"/>
              </a:tabLst>
            </a:pPr>
            <a:r>
              <a:rPr sz="1600" dirty="0">
                <a:latin typeface="黑体"/>
                <a:cs typeface="黑体"/>
              </a:rPr>
              <a:t>在污染物排放指标、燃烧产物灰渣是否属于危废等</a:t>
            </a:r>
            <a:r>
              <a:rPr sz="1600" spc="-5" dirty="0">
                <a:latin typeface="黑体"/>
                <a:cs typeface="黑体"/>
              </a:rPr>
              <a:t>问 </a:t>
            </a:r>
            <a:r>
              <a:rPr sz="1600" dirty="0">
                <a:latin typeface="黑体"/>
                <a:cs typeface="黑体"/>
              </a:rPr>
              <a:t>题未有相应的国家标准、行业标准或地方标准</a:t>
            </a:r>
            <a:r>
              <a:rPr sz="1600" spc="-5" dirty="0">
                <a:latin typeface="黑体"/>
                <a:cs typeface="黑体"/>
              </a:rPr>
              <a:t>。</a:t>
            </a:r>
            <a:endParaRPr sz="1600">
              <a:latin typeface="黑体"/>
              <a:cs typeface="黑体"/>
            </a:endParaRPr>
          </a:p>
          <a:p>
            <a:pPr marL="755650" lvl="1" indent="-285750" algn="just">
              <a:lnSpc>
                <a:spcPct val="100000"/>
              </a:lnSpc>
              <a:spcBef>
                <a:spcPts val="380"/>
              </a:spcBef>
              <a:buFont typeface="Wingdings"/>
              <a:buChar char=""/>
              <a:tabLst>
                <a:tab pos="755650" algn="l"/>
              </a:tabLst>
            </a:pPr>
            <a:r>
              <a:rPr sz="1600" dirty="0">
                <a:latin typeface="黑体"/>
                <a:cs typeface="黑体"/>
              </a:rPr>
              <a:t>国电克拉玛依发电有限公司掺烧周边炼油厂含油污</a:t>
            </a:r>
            <a:r>
              <a:rPr sz="1600" spc="-5" dirty="0">
                <a:latin typeface="黑体"/>
                <a:cs typeface="黑体"/>
              </a:rPr>
              <a:t>泥</a:t>
            </a:r>
            <a:endParaRPr sz="1600">
              <a:latin typeface="黑体"/>
              <a:cs typeface="黑体"/>
            </a:endParaRPr>
          </a:p>
          <a:p>
            <a:pPr marL="755650" marR="5080">
              <a:lnSpc>
                <a:spcPct val="100000"/>
              </a:lnSpc>
              <a:spcBef>
                <a:spcPts val="10"/>
              </a:spcBef>
            </a:pPr>
            <a:r>
              <a:rPr sz="1600" dirty="0">
                <a:latin typeface="黑体"/>
                <a:cs typeface="黑体"/>
              </a:rPr>
              <a:t>，比例达到</a:t>
            </a:r>
            <a:r>
              <a:rPr sz="1600" spc="-5" dirty="0">
                <a:latin typeface="Arial"/>
                <a:cs typeface="Arial"/>
              </a:rPr>
              <a:t>5</a:t>
            </a:r>
            <a:r>
              <a:rPr sz="1600" dirty="0">
                <a:latin typeface="Arial"/>
                <a:cs typeface="Arial"/>
              </a:rPr>
              <a:t>%</a:t>
            </a:r>
            <a:r>
              <a:rPr sz="1600" dirty="0">
                <a:latin typeface="黑体"/>
                <a:cs typeface="黑体"/>
              </a:rPr>
              <a:t>，试验期间通过大气污染物自动检测</a:t>
            </a:r>
            <a:r>
              <a:rPr sz="1600" spc="-5" dirty="0">
                <a:latin typeface="黑体"/>
                <a:cs typeface="黑体"/>
              </a:rPr>
              <a:t>未 </a:t>
            </a:r>
            <a:r>
              <a:rPr sz="1600" dirty="0">
                <a:latin typeface="黑体"/>
                <a:cs typeface="黑体"/>
              </a:rPr>
              <a:t>出现污染物排放及重金属排放超标，同时设备也未</a:t>
            </a:r>
            <a:r>
              <a:rPr sz="1600" spc="-5" dirty="0">
                <a:latin typeface="黑体"/>
                <a:cs typeface="黑体"/>
              </a:rPr>
              <a:t>发 </a:t>
            </a:r>
            <a:r>
              <a:rPr sz="1600" dirty="0">
                <a:latin typeface="黑体"/>
                <a:cs typeface="黑体"/>
              </a:rPr>
              <a:t>生异常</a:t>
            </a:r>
            <a:r>
              <a:rPr sz="1600" spc="-5" dirty="0">
                <a:latin typeface="黑体"/>
                <a:cs typeface="黑体"/>
              </a:rPr>
              <a:t>。</a:t>
            </a:r>
            <a:endParaRPr sz="1600">
              <a:latin typeface="黑体"/>
              <a:cs typeface="黑体"/>
            </a:endParaRPr>
          </a:p>
        </p:txBody>
      </p:sp>
      <p:sp>
        <p:nvSpPr>
          <p:cNvPr id="3" name="object 3"/>
          <p:cNvSpPr/>
          <p:nvPr/>
        </p:nvSpPr>
        <p:spPr>
          <a:xfrm>
            <a:off x="0" y="539495"/>
            <a:ext cx="9144000" cy="586740"/>
          </a:xfrm>
          <a:custGeom>
            <a:avLst/>
            <a:gdLst/>
            <a:ahLst/>
            <a:cxnLst/>
            <a:rect l="l" t="t" r="r" b="b"/>
            <a:pathLst>
              <a:path w="9144000" h="586740">
                <a:moveTo>
                  <a:pt x="0" y="0"/>
                </a:moveTo>
                <a:lnTo>
                  <a:pt x="9144000" y="0"/>
                </a:lnTo>
                <a:lnTo>
                  <a:pt x="9144000" y="586739"/>
                </a:lnTo>
                <a:lnTo>
                  <a:pt x="0" y="586739"/>
                </a:lnTo>
                <a:lnTo>
                  <a:pt x="0" y="0"/>
                </a:lnTo>
                <a:close/>
              </a:path>
            </a:pathLst>
          </a:custGeom>
          <a:solidFill>
            <a:srgbClr val="4F81BC"/>
          </a:solidFill>
        </p:spPr>
        <p:txBody>
          <a:bodyPr wrap="square" lIns="0" tIns="0" rIns="0" bIns="0" rtlCol="0"/>
          <a:lstStyle/>
          <a:p>
            <a:endParaRPr/>
          </a:p>
        </p:txBody>
      </p:sp>
      <p:sp>
        <p:nvSpPr>
          <p:cNvPr id="4" name="object 4"/>
          <p:cNvSpPr txBox="1">
            <a:spLocks noGrp="1"/>
          </p:cNvSpPr>
          <p:nvPr>
            <p:ph type="title"/>
          </p:nvPr>
        </p:nvSpPr>
        <p:spPr>
          <a:xfrm>
            <a:off x="3848100" y="627380"/>
            <a:ext cx="1447165" cy="451484"/>
          </a:xfrm>
          <a:prstGeom prst="rect">
            <a:avLst/>
          </a:prstGeom>
        </p:spPr>
        <p:txBody>
          <a:bodyPr vert="horz" wrap="square" lIns="0" tIns="12065" rIns="0" bIns="0" rtlCol="0">
            <a:spAutoFit/>
          </a:bodyPr>
          <a:lstStyle/>
          <a:p>
            <a:pPr marL="12700">
              <a:lnSpc>
                <a:spcPct val="100000"/>
              </a:lnSpc>
              <a:spcBef>
                <a:spcPts val="95"/>
              </a:spcBef>
            </a:pPr>
            <a:r>
              <a:rPr sz="2800" dirty="0"/>
              <a:t>油泥掺</a:t>
            </a:r>
            <a:r>
              <a:rPr sz="2800" spc="-5" dirty="0"/>
              <a:t>烧</a:t>
            </a:r>
            <a:endParaRPr sz="2800"/>
          </a:p>
        </p:txBody>
      </p:sp>
      <p:sp>
        <p:nvSpPr>
          <p:cNvPr id="5" name="object 5"/>
          <p:cNvSpPr/>
          <p:nvPr/>
        </p:nvSpPr>
        <p:spPr>
          <a:xfrm>
            <a:off x="6373367" y="1229867"/>
            <a:ext cx="2269236" cy="23271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345935" y="3718559"/>
            <a:ext cx="2296667" cy="230276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152" y="1059894"/>
            <a:ext cx="5850255" cy="2343785"/>
          </a:xfrm>
          <a:prstGeom prst="rect">
            <a:avLst/>
          </a:prstGeom>
        </p:spPr>
        <p:txBody>
          <a:bodyPr vert="horz" wrap="square" lIns="0" tIns="168910" rIns="0" bIns="0" rtlCol="0">
            <a:spAutoFit/>
          </a:bodyPr>
          <a:lstStyle/>
          <a:p>
            <a:pPr marL="298450" indent="-285750">
              <a:lnSpc>
                <a:spcPct val="100000"/>
              </a:lnSpc>
              <a:spcBef>
                <a:spcPts val="1330"/>
              </a:spcBef>
              <a:buFont typeface="Wingdings"/>
              <a:buChar char=""/>
              <a:tabLst>
                <a:tab pos="298450" algn="l"/>
              </a:tabLst>
            </a:pPr>
            <a:r>
              <a:rPr sz="2000" dirty="0">
                <a:solidFill>
                  <a:srgbClr val="FF0000"/>
                </a:solidFill>
                <a:latin typeface="黑体"/>
                <a:cs typeface="黑体"/>
              </a:rPr>
              <a:t>工业废</a:t>
            </a:r>
            <a:r>
              <a:rPr sz="2000" spc="5" dirty="0">
                <a:solidFill>
                  <a:srgbClr val="FF0000"/>
                </a:solidFill>
                <a:latin typeface="黑体"/>
                <a:cs typeface="黑体"/>
              </a:rPr>
              <a:t>气</a:t>
            </a:r>
            <a:endParaRPr sz="2000">
              <a:latin typeface="黑体"/>
              <a:cs typeface="黑体"/>
            </a:endParaRPr>
          </a:p>
          <a:p>
            <a:pPr marL="351790">
              <a:lnSpc>
                <a:spcPct val="100000"/>
              </a:lnSpc>
              <a:spcBef>
                <a:spcPts val="970"/>
              </a:spcBef>
            </a:pPr>
            <a:r>
              <a:rPr sz="1600" dirty="0">
                <a:latin typeface="黑体"/>
                <a:cs typeface="黑体"/>
              </a:rPr>
              <a:t>石油、化工、焦化、冶金等行业生产中会产生大量的伴生气</a:t>
            </a:r>
            <a:r>
              <a:rPr sz="1600" spc="-5" dirty="0">
                <a:latin typeface="黑体"/>
                <a:cs typeface="黑体"/>
              </a:rPr>
              <a:t>体</a:t>
            </a:r>
            <a:endParaRPr sz="1600">
              <a:latin typeface="黑体"/>
              <a:cs typeface="黑体"/>
            </a:endParaRPr>
          </a:p>
          <a:p>
            <a:pPr marL="12700" marR="141605" algn="just">
              <a:lnSpc>
                <a:spcPts val="2590"/>
              </a:lnSpc>
              <a:spcBef>
                <a:spcPts val="185"/>
              </a:spcBef>
            </a:pPr>
            <a:r>
              <a:rPr sz="1600" dirty="0">
                <a:latin typeface="黑体"/>
                <a:cs typeface="黑体"/>
              </a:rPr>
              <a:t>，部分高热值气体可以通过工业锅炉进行回收利用（如焦炉煤</a:t>
            </a:r>
            <a:r>
              <a:rPr sz="1600" spc="-5" dirty="0">
                <a:latin typeface="黑体"/>
                <a:cs typeface="黑体"/>
              </a:rPr>
              <a:t>气 </a:t>
            </a:r>
            <a:r>
              <a:rPr sz="1600" dirty="0">
                <a:latin typeface="黑体"/>
                <a:cs typeface="黑体"/>
              </a:rPr>
              <a:t>与部分高炉煤气等），但仍有部分可燃气体无法合理用，传统</a:t>
            </a:r>
            <a:r>
              <a:rPr sz="1600" spc="-5" dirty="0">
                <a:latin typeface="黑体"/>
                <a:cs typeface="黑体"/>
              </a:rPr>
              <a:t>上 </a:t>
            </a:r>
            <a:r>
              <a:rPr sz="1600" dirty="0">
                <a:latin typeface="黑体"/>
                <a:cs typeface="黑体"/>
              </a:rPr>
              <a:t>都是采用直接排空或“点天灯”的方式白白浪费掉</a:t>
            </a:r>
            <a:r>
              <a:rPr sz="1600" spc="-5" dirty="0">
                <a:latin typeface="黑体"/>
                <a:cs typeface="黑体"/>
              </a:rPr>
              <a:t>。</a:t>
            </a:r>
            <a:endParaRPr sz="1600">
              <a:latin typeface="黑体"/>
              <a:cs typeface="黑体"/>
            </a:endParaRPr>
          </a:p>
          <a:p>
            <a:pPr marL="298450" indent="-285750">
              <a:lnSpc>
                <a:spcPct val="100000"/>
              </a:lnSpc>
              <a:spcBef>
                <a:spcPts val="1375"/>
              </a:spcBef>
              <a:buFont typeface="Wingdings"/>
              <a:buChar char=""/>
              <a:tabLst>
                <a:tab pos="298450" algn="l"/>
              </a:tabLst>
            </a:pPr>
            <a:r>
              <a:rPr sz="2000" dirty="0">
                <a:solidFill>
                  <a:srgbClr val="FF0000"/>
                </a:solidFill>
                <a:latin typeface="黑体"/>
                <a:cs typeface="黑体"/>
              </a:rPr>
              <a:t>工业废气利用存在的难</a:t>
            </a:r>
            <a:r>
              <a:rPr sz="2000" spc="5" dirty="0">
                <a:solidFill>
                  <a:srgbClr val="FF0000"/>
                </a:solidFill>
                <a:latin typeface="黑体"/>
                <a:cs typeface="黑体"/>
              </a:rPr>
              <a:t>题</a:t>
            </a:r>
            <a:endParaRPr sz="2000">
              <a:latin typeface="黑体"/>
              <a:cs typeface="黑体"/>
            </a:endParaRPr>
          </a:p>
        </p:txBody>
      </p:sp>
      <p:sp>
        <p:nvSpPr>
          <p:cNvPr id="3" name="object 3"/>
          <p:cNvSpPr txBox="1"/>
          <p:nvPr/>
        </p:nvSpPr>
        <p:spPr>
          <a:xfrm>
            <a:off x="788352" y="3454400"/>
            <a:ext cx="5390515" cy="1096645"/>
          </a:xfrm>
          <a:prstGeom prst="rect">
            <a:avLst/>
          </a:prstGeom>
        </p:spPr>
        <p:txBody>
          <a:bodyPr vert="horz" wrap="square" lIns="0" tIns="12065" rIns="0" bIns="0" rtlCol="0">
            <a:spAutoFit/>
          </a:bodyPr>
          <a:lstStyle/>
          <a:p>
            <a:pPr marL="298450" marR="5080" indent="-285750">
              <a:lnSpc>
                <a:spcPct val="100000"/>
              </a:lnSpc>
              <a:spcBef>
                <a:spcPts val="95"/>
              </a:spcBef>
              <a:buFont typeface="Wingdings"/>
              <a:buChar char=""/>
              <a:tabLst>
                <a:tab pos="298450" algn="l"/>
              </a:tabLst>
            </a:pPr>
            <a:r>
              <a:rPr sz="1600" dirty="0">
                <a:latin typeface="黑体"/>
                <a:cs typeface="黑体"/>
              </a:rPr>
              <a:t>部分废气源附近没有合适的用户，无法就地消耗，长距</a:t>
            </a:r>
            <a:r>
              <a:rPr sz="1600" spc="-5" dirty="0">
                <a:latin typeface="黑体"/>
                <a:cs typeface="黑体"/>
              </a:rPr>
              <a:t>离 </a:t>
            </a:r>
            <a:r>
              <a:rPr sz="1600" dirty="0">
                <a:latin typeface="黑体"/>
                <a:cs typeface="黑体"/>
              </a:rPr>
              <a:t>输送经济性差</a:t>
            </a:r>
            <a:r>
              <a:rPr sz="1600" spc="-5" dirty="0">
                <a:latin typeface="黑体"/>
                <a:cs typeface="黑体"/>
              </a:rPr>
              <a:t>；</a:t>
            </a:r>
            <a:endParaRPr sz="1600">
              <a:latin typeface="黑体"/>
              <a:cs typeface="黑体"/>
            </a:endParaRPr>
          </a:p>
          <a:p>
            <a:pPr marL="298450" indent="-285750">
              <a:lnSpc>
                <a:spcPct val="100000"/>
              </a:lnSpc>
              <a:spcBef>
                <a:spcPts val="380"/>
              </a:spcBef>
              <a:buFont typeface="Wingdings"/>
              <a:buChar char=""/>
              <a:tabLst>
                <a:tab pos="298450" algn="l"/>
              </a:tabLst>
            </a:pPr>
            <a:r>
              <a:rPr sz="1600" dirty="0">
                <a:latin typeface="黑体"/>
                <a:cs typeface="黑体"/>
              </a:rPr>
              <a:t>部分废气热值低，着火及稳燃困难，利用难度大</a:t>
            </a:r>
            <a:r>
              <a:rPr sz="1600" spc="-5" dirty="0">
                <a:latin typeface="黑体"/>
                <a:cs typeface="黑体"/>
              </a:rPr>
              <a:t>；</a:t>
            </a:r>
            <a:endParaRPr sz="1600">
              <a:latin typeface="黑体"/>
              <a:cs typeface="黑体"/>
            </a:endParaRPr>
          </a:p>
          <a:p>
            <a:pPr marL="298450" indent="-285750">
              <a:lnSpc>
                <a:spcPct val="100000"/>
              </a:lnSpc>
              <a:spcBef>
                <a:spcPts val="380"/>
              </a:spcBef>
              <a:buFont typeface="Wingdings"/>
              <a:buChar char=""/>
              <a:tabLst>
                <a:tab pos="298450" algn="l"/>
              </a:tabLst>
            </a:pPr>
            <a:r>
              <a:rPr sz="1600" dirty="0">
                <a:latin typeface="黑体"/>
                <a:cs typeface="黑体"/>
              </a:rPr>
              <a:t>部分废气中含有二噁英等难以处理的成分</a:t>
            </a:r>
            <a:r>
              <a:rPr sz="1600" spc="-5" dirty="0">
                <a:latin typeface="黑体"/>
                <a:cs typeface="黑体"/>
              </a:rPr>
              <a:t>。</a:t>
            </a:r>
            <a:endParaRPr sz="1600">
              <a:latin typeface="黑体"/>
              <a:cs typeface="黑体"/>
            </a:endParaRPr>
          </a:p>
        </p:txBody>
      </p:sp>
      <p:sp>
        <p:nvSpPr>
          <p:cNvPr id="4" name="object 4"/>
          <p:cNvSpPr txBox="1"/>
          <p:nvPr/>
        </p:nvSpPr>
        <p:spPr>
          <a:xfrm>
            <a:off x="331152" y="4427935"/>
            <a:ext cx="5850255" cy="1510030"/>
          </a:xfrm>
          <a:prstGeom prst="rect">
            <a:avLst/>
          </a:prstGeom>
        </p:spPr>
        <p:txBody>
          <a:bodyPr vert="horz" wrap="square" lIns="0" tIns="168910" rIns="0" bIns="0" rtlCol="0">
            <a:spAutoFit/>
          </a:bodyPr>
          <a:lstStyle/>
          <a:p>
            <a:pPr marL="298450" indent="-285750">
              <a:lnSpc>
                <a:spcPct val="100000"/>
              </a:lnSpc>
              <a:spcBef>
                <a:spcPts val="1330"/>
              </a:spcBef>
              <a:buFont typeface="Wingdings"/>
              <a:buChar char=""/>
              <a:tabLst>
                <a:tab pos="298450" algn="l"/>
              </a:tabLst>
            </a:pPr>
            <a:r>
              <a:rPr sz="2000" dirty="0">
                <a:solidFill>
                  <a:srgbClr val="FF0000"/>
                </a:solidFill>
                <a:latin typeface="黑体"/>
                <a:cs typeface="黑体"/>
              </a:rPr>
              <a:t>电站锅炉掺烧工业废</a:t>
            </a:r>
            <a:r>
              <a:rPr sz="2000" spc="5" dirty="0">
                <a:solidFill>
                  <a:srgbClr val="FF0000"/>
                </a:solidFill>
                <a:latin typeface="黑体"/>
                <a:cs typeface="黑体"/>
              </a:rPr>
              <a:t>气</a:t>
            </a:r>
            <a:endParaRPr sz="2000">
              <a:latin typeface="黑体"/>
              <a:cs typeface="黑体"/>
            </a:endParaRPr>
          </a:p>
          <a:p>
            <a:pPr marL="12700" marR="5080" indent="339090">
              <a:lnSpc>
                <a:spcPct val="134600"/>
              </a:lnSpc>
              <a:spcBef>
                <a:spcPts val="305"/>
              </a:spcBef>
            </a:pPr>
            <a:r>
              <a:rPr sz="1600" dirty="0">
                <a:latin typeface="黑体"/>
                <a:cs typeface="黑体"/>
              </a:rPr>
              <a:t>利用气源点附近的电站锅炉处理工业废气是一个双赢的技术</a:t>
            </a:r>
            <a:r>
              <a:rPr sz="1600" spc="-5" dirty="0">
                <a:latin typeface="黑体"/>
                <a:cs typeface="黑体"/>
              </a:rPr>
              <a:t>路 </a:t>
            </a:r>
            <a:r>
              <a:rPr sz="1600" dirty="0">
                <a:latin typeface="黑体"/>
                <a:cs typeface="黑体"/>
              </a:rPr>
              <a:t>线，废气产生企业可省去大额的废气处置费，并获得一定收益</a:t>
            </a:r>
            <a:r>
              <a:rPr sz="1600" spc="-5" dirty="0">
                <a:latin typeface="黑体"/>
                <a:cs typeface="黑体"/>
              </a:rPr>
              <a:t>。 </a:t>
            </a:r>
            <a:r>
              <a:rPr sz="1600" dirty="0">
                <a:latin typeface="黑体"/>
                <a:cs typeface="黑体"/>
              </a:rPr>
              <a:t>发电企业可大幅降低燃料成本</a:t>
            </a:r>
            <a:r>
              <a:rPr sz="1600" spc="-5" dirty="0">
                <a:latin typeface="黑体"/>
                <a:cs typeface="黑体"/>
              </a:rPr>
              <a:t>。</a:t>
            </a:r>
            <a:endParaRPr sz="1600">
              <a:latin typeface="黑体"/>
              <a:cs typeface="黑体"/>
            </a:endParaRPr>
          </a:p>
        </p:txBody>
      </p:sp>
      <p:sp>
        <p:nvSpPr>
          <p:cNvPr id="5" name="object 5"/>
          <p:cNvSpPr/>
          <p:nvPr/>
        </p:nvSpPr>
        <p:spPr>
          <a:xfrm>
            <a:off x="0" y="539495"/>
            <a:ext cx="9144000" cy="586740"/>
          </a:xfrm>
          <a:custGeom>
            <a:avLst/>
            <a:gdLst/>
            <a:ahLst/>
            <a:cxnLst/>
            <a:rect l="l" t="t" r="r" b="b"/>
            <a:pathLst>
              <a:path w="9144000" h="586740">
                <a:moveTo>
                  <a:pt x="0" y="0"/>
                </a:moveTo>
                <a:lnTo>
                  <a:pt x="9144000" y="0"/>
                </a:lnTo>
                <a:lnTo>
                  <a:pt x="9144000" y="586739"/>
                </a:lnTo>
                <a:lnTo>
                  <a:pt x="0" y="586739"/>
                </a:lnTo>
                <a:lnTo>
                  <a:pt x="0" y="0"/>
                </a:lnTo>
                <a:close/>
              </a:path>
            </a:pathLst>
          </a:custGeom>
          <a:solidFill>
            <a:srgbClr val="4F81BC"/>
          </a:solidFill>
        </p:spPr>
        <p:txBody>
          <a:bodyPr wrap="square" lIns="0" tIns="0" rIns="0" bIns="0" rtlCol="0"/>
          <a:lstStyle/>
          <a:p>
            <a:endParaRPr/>
          </a:p>
        </p:txBody>
      </p:sp>
      <p:sp>
        <p:nvSpPr>
          <p:cNvPr id="6" name="object 6"/>
          <p:cNvSpPr txBox="1">
            <a:spLocks noGrp="1"/>
          </p:cNvSpPr>
          <p:nvPr>
            <p:ph type="title"/>
          </p:nvPr>
        </p:nvSpPr>
        <p:spPr>
          <a:xfrm>
            <a:off x="3492500" y="627380"/>
            <a:ext cx="2158365" cy="451484"/>
          </a:xfrm>
          <a:prstGeom prst="rect">
            <a:avLst/>
          </a:prstGeom>
        </p:spPr>
        <p:txBody>
          <a:bodyPr vert="horz" wrap="square" lIns="0" tIns="12065" rIns="0" bIns="0" rtlCol="0">
            <a:spAutoFit/>
          </a:bodyPr>
          <a:lstStyle/>
          <a:p>
            <a:pPr marL="12700">
              <a:lnSpc>
                <a:spcPct val="100000"/>
              </a:lnSpc>
              <a:spcBef>
                <a:spcPts val="95"/>
              </a:spcBef>
            </a:pPr>
            <a:r>
              <a:rPr sz="2800" dirty="0"/>
              <a:t>工业废气掺</a:t>
            </a:r>
            <a:r>
              <a:rPr sz="2800" spc="-5" dirty="0"/>
              <a:t>烧</a:t>
            </a:r>
            <a:endParaRPr sz="2800"/>
          </a:p>
        </p:txBody>
      </p:sp>
      <p:sp>
        <p:nvSpPr>
          <p:cNvPr id="7" name="object 7"/>
          <p:cNvSpPr/>
          <p:nvPr/>
        </p:nvSpPr>
        <p:spPr>
          <a:xfrm>
            <a:off x="6763511" y="1126236"/>
            <a:ext cx="2346959" cy="273710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63511" y="4105655"/>
            <a:ext cx="2305811" cy="17266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090580" y="1674494"/>
            <a:ext cx="1550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黑体"/>
                <a:cs typeface="黑体"/>
              </a:rPr>
              <a:t>燃料掺烧定</a:t>
            </a:r>
            <a:r>
              <a:rPr sz="2000" spc="5" dirty="0">
                <a:solidFill>
                  <a:srgbClr val="FFFFFF"/>
                </a:solidFill>
                <a:latin typeface="黑体"/>
                <a:cs typeface="黑体"/>
              </a:rPr>
              <a:t>义</a:t>
            </a:r>
            <a:endParaRPr sz="2000">
              <a:latin typeface="黑体"/>
              <a:cs typeface="黑体"/>
            </a:endParaRPr>
          </a:p>
        </p:txBody>
      </p:sp>
      <p:sp>
        <p:nvSpPr>
          <p:cNvPr id="6" name="object 6"/>
          <p:cNvSpPr/>
          <p:nvPr/>
        </p:nvSpPr>
        <p:spPr>
          <a:xfrm>
            <a:off x="1751019" y="2308605"/>
            <a:ext cx="5927501" cy="599363"/>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027080" y="2414650"/>
            <a:ext cx="1804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黑体"/>
                <a:cs typeface="黑体"/>
              </a:rPr>
              <a:t>燃料指标的计</a:t>
            </a:r>
            <a:r>
              <a:rPr sz="2000" spc="5" dirty="0">
                <a:solidFill>
                  <a:srgbClr val="FF0000"/>
                </a:solidFill>
                <a:latin typeface="黑体"/>
                <a:cs typeface="黑体"/>
              </a:rPr>
              <a:t>算</a:t>
            </a:r>
            <a:endParaRPr sz="2000">
              <a:latin typeface="黑体"/>
              <a:cs typeface="黑体"/>
            </a:endParaRPr>
          </a:p>
        </p:txBody>
      </p:sp>
      <p:sp>
        <p:nvSpPr>
          <p:cNvPr id="8" name="object 8"/>
          <p:cNvSpPr/>
          <p:nvPr/>
        </p:nvSpPr>
        <p:spPr>
          <a:xfrm>
            <a:off x="1804365" y="3006039"/>
            <a:ext cx="5911519" cy="605942"/>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10" name="object 10"/>
          <p:cNvSpPr/>
          <p:nvPr/>
        </p:nvSpPr>
        <p:spPr>
          <a:xfrm>
            <a:off x="1804365" y="3673081"/>
            <a:ext cx="5837593" cy="68751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789252" y="4495381"/>
            <a:ext cx="5847943" cy="60138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3" name="object 13"/>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4" name="object 14"/>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5" name="object 15"/>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6" name="object 16"/>
          <p:cNvSpPr txBox="1"/>
          <p:nvPr/>
        </p:nvSpPr>
        <p:spPr>
          <a:xfrm>
            <a:off x="3991724" y="3176790"/>
            <a:ext cx="2345690" cy="252095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黑体"/>
                <a:cs typeface="黑体"/>
              </a:rPr>
              <a:t>掺烧方</a:t>
            </a:r>
            <a:r>
              <a:rPr sz="2000" spc="5" dirty="0">
                <a:solidFill>
                  <a:srgbClr val="FFFFFF"/>
                </a:solidFill>
                <a:latin typeface="黑体"/>
                <a:cs typeface="黑体"/>
              </a:rPr>
              <a:t>式</a:t>
            </a:r>
            <a:endParaRPr sz="2000">
              <a:latin typeface="黑体"/>
              <a:cs typeface="黑体"/>
            </a:endParaRPr>
          </a:p>
          <a:p>
            <a:pPr marL="85090" marR="5080" indent="-40005">
              <a:lnSpc>
                <a:spcPts val="5860"/>
              </a:lnSpc>
              <a:spcBef>
                <a:spcPts val="240"/>
              </a:spcBef>
            </a:pPr>
            <a:r>
              <a:rPr sz="2000" dirty="0">
                <a:solidFill>
                  <a:srgbClr val="FFFFFF"/>
                </a:solidFill>
                <a:latin typeface="黑体"/>
                <a:cs typeface="黑体"/>
              </a:rPr>
              <a:t>常见问题及调整措施 燃料掺烧典型案</a:t>
            </a:r>
            <a:r>
              <a:rPr sz="2000" spc="5" dirty="0">
                <a:solidFill>
                  <a:srgbClr val="FFFFFF"/>
                </a:solidFill>
                <a:latin typeface="黑体"/>
                <a:cs typeface="黑体"/>
              </a:rPr>
              <a:t>例</a:t>
            </a:r>
            <a:endParaRPr sz="2000">
              <a:latin typeface="黑体"/>
              <a:cs typeface="黑体"/>
            </a:endParaRPr>
          </a:p>
          <a:p>
            <a:pPr>
              <a:lnSpc>
                <a:spcPct val="100000"/>
              </a:lnSpc>
              <a:spcBef>
                <a:spcPts val="60"/>
              </a:spcBef>
            </a:pPr>
            <a:endParaRPr sz="2200">
              <a:latin typeface="黑体"/>
              <a:cs typeface="黑体"/>
            </a:endParaRPr>
          </a:p>
          <a:p>
            <a:pPr marL="45720">
              <a:lnSpc>
                <a:spcPct val="100000"/>
              </a:lnSpc>
            </a:pPr>
            <a:r>
              <a:rPr sz="2000" dirty="0">
                <a:solidFill>
                  <a:srgbClr val="FFFFFF"/>
                </a:solidFill>
                <a:latin typeface="黑体"/>
                <a:cs typeface="黑体"/>
              </a:rPr>
              <a:t>结束</a:t>
            </a:r>
            <a:r>
              <a:rPr sz="2000" spc="5" dirty="0">
                <a:solidFill>
                  <a:srgbClr val="FFFFFF"/>
                </a:solidFill>
                <a:latin typeface="黑体"/>
                <a:cs typeface="黑体"/>
              </a:rPr>
              <a:t>语</a:t>
            </a:r>
            <a:endParaRPr sz="2000">
              <a:latin typeface="黑体"/>
              <a:cs typeface="黑体"/>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728980"/>
          </a:xfrm>
          <a:custGeom>
            <a:avLst/>
            <a:gdLst/>
            <a:ahLst/>
            <a:cxnLst/>
            <a:rect l="l" t="t" r="r" b="b"/>
            <a:pathLst>
              <a:path w="9144000" h="728980">
                <a:moveTo>
                  <a:pt x="0" y="0"/>
                </a:moveTo>
                <a:lnTo>
                  <a:pt x="9144000" y="0"/>
                </a:lnTo>
                <a:lnTo>
                  <a:pt x="9144000" y="728662"/>
                </a:lnTo>
                <a:lnTo>
                  <a:pt x="0" y="72866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2882900" y="751840"/>
            <a:ext cx="3378200" cy="391160"/>
          </a:xfrm>
          <a:prstGeom prst="rect">
            <a:avLst/>
          </a:prstGeom>
        </p:spPr>
        <p:txBody>
          <a:bodyPr vert="horz" wrap="square" lIns="0" tIns="12700" rIns="0" bIns="0" rtlCol="0">
            <a:spAutoFit/>
          </a:bodyPr>
          <a:lstStyle/>
          <a:p>
            <a:pPr marL="12700">
              <a:lnSpc>
                <a:spcPct val="100000"/>
              </a:lnSpc>
              <a:spcBef>
                <a:spcPts val="100"/>
              </a:spcBef>
            </a:pPr>
            <a:r>
              <a:rPr sz="2400" dirty="0"/>
              <a:t>智能化配煤掺烧系统建设</a:t>
            </a:r>
            <a:endParaRPr sz="2400"/>
          </a:p>
        </p:txBody>
      </p:sp>
      <p:sp>
        <p:nvSpPr>
          <p:cNvPr id="4" name="object 4"/>
          <p:cNvSpPr/>
          <p:nvPr/>
        </p:nvSpPr>
        <p:spPr>
          <a:xfrm>
            <a:off x="265785" y="1237297"/>
            <a:ext cx="8540991" cy="506281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586105"/>
          </a:xfrm>
          <a:custGeom>
            <a:avLst/>
            <a:gdLst/>
            <a:ahLst/>
            <a:cxnLst/>
            <a:rect l="l" t="t" r="r" b="b"/>
            <a:pathLst>
              <a:path w="9144000" h="586105">
                <a:moveTo>
                  <a:pt x="0" y="0"/>
                </a:moveTo>
                <a:lnTo>
                  <a:pt x="9144000" y="0"/>
                </a:lnTo>
                <a:lnTo>
                  <a:pt x="9144000" y="585787"/>
                </a:lnTo>
                <a:lnTo>
                  <a:pt x="0" y="5857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035300" y="680720"/>
            <a:ext cx="3073400" cy="391160"/>
          </a:xfrm>
          <a:prstGeom prst="rect">
            <a:avLst/>
          </a:prstGeom>
        </p:spPr>
        <p:txBody>
          <a:bodyPr vert="horz" wrap="square" lIns="0" tIns="12700" rIns="0" bIns="0" rtlCol="0">
            <a:spAutoFit/>
          </a:bodyPr>
          <a:lstStyle/>
          <a:p>
            <a:pPr marL="12700">
              <a:lnSpc>
                <a:spcPct val="100000"/>
              </a:lnSpc>
              <a:spcBef>
                <a:spcPts val="100"/>
              </a:spcBef>
            </a:pPr>
            <a:r>
              <a:rPr sz="2400" dirty="0"/>
              <a:t>智能掺烧系统部分案例</a:t>
            </a:r>
            <a:endParaRPr sz="2400"/>
          </a:p>
        </p:txBody>
      </p:sp>
      <p:sp>
        <p:nvSpPr>
          <p:cNvPr id="4" name="object 4"/>
          <p:cNvSpPr/>
          <p:nvPr/>
        </p:nvSpPr>
        <p:spPr>
          <a:xfrm>
            <a:off x="539495" y="1155191"/>
            <a:ext cx="4248912" cy="24704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148071" y="1112519"/>
            <a:ext cx="3215639" cy="25085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39495" y="3796284"/>
            <a:ext cx="4248912" cy="237286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95671" y="3796284"/>
            <a:ext cx="3779520" cy="237286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51019" y="2308605"/>
            <a:ext cx="5927501" cy="5993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04365" y="3006039"/>
            <a:ext cx="5911519" cy="60594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8" name="object 8"/>
          <p:cNvSpPr/>
          <p:nvPr/>
        </p:nvSpPr>
        <p:spPr>
          <a:xfrm>
            <a:off x="1804365" y="3673081"/>
            <a:ext cx="5837593" cy="68751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789252" y="4495381"/>
            <a:ext cx="5847943" cy="601383"/>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3991724" y="1674494"/>
            <a:ext cx="2345690" cy="3255010"/>
          </a:xfrm>
          <a:prstGeom prst="rect">
            <a:avLst/>
          </a:prstGeom>
        </p:spPr>
        <p:txBody>
          <a:bodyPr vert="horz" wrap="square" lIns="0" tIns="13335" rIns="0" bIns="0" rtlCol="0">
            <a:spAutoFit/>
          </a:bodyPr>
          <a:lstStyle/>
          <a:p>
            <a:pPr marL="111125">
              <a:lnSpc>
                <a:spcPct val="100000"/>
              </a:lnSpc>
              <a:spcBef>
                <a:spcPts val="105"/>
              </a:spcBef>
            </a:pPr>
            <a:r>
              <a:rPr sz="2000" dirty="0">
                <a:solidFill>
                  <a:srgbClr val="FFFFFF"/>
                </a:solidFill>
                <a:latin typeface="黑体"/>
                <a:cs typeface="黑体"/>
              </a:rPr>
              <a:t>燃料掺烧定</a:t>
            </a:r>
            <a:r>
              <a:rPr sz="2000" spc="5" dirty="0">
                <a:solidFill>
                  <a:srgbClr val="FFFFFF"/>
                </a:solidFill>
                <a:latin typeface="黑体"/>
                <a:cs typeface="黑体"/>
              </a:rPr>
              <a:t>义</a:t>
            </a:r>
            <a:endParaRPr sz="2000">
              <a:latin typeface="黑体"/>
              <a:cs typeface="黑体"/>
            </a:endParaRPr>
          </a:p>
          <a:p>
            <a:pPr marL="12700" marR="510540" indent="34925">
              <a:lnSpc>
                <a:spcPts val="6000"/>
              </a:lnSpc>
              <a:spcBef>
                <a:spcPts val="625"/>
              </a:spcBef>
            </a:pPr>
            <a:r>
              <a:rPr sz="2000" dirty="0">
                <a:solidFill>
                  <a:srgbClr val="FFFFFF"/>
                </a:solidFill>
                <a:latin typeface="黑体"/>
                <a:cs typeface="黑体"/>
              </a:rPr>
              <a:t>燃料指标的计算 掺烧方</a:t>
            </a:r>
            <a:r>
              <a:rPr sz="2000" spc="5" dirty="0">
                <a:solidFill>
                  <a:srgbClr val="FFFFFF"/>
                </a:solidFill>
                <a:latin typeface="黑体"/>
                <a:cs typeface="黑体"/>
              </a:rPr>
              <a:t>式</a:t>
            </a:r>
            <a:endParaRPr sz="2000">
              <a:latin typeface="黑体"/>
              <a:cs typeface="黑体"/>
            </a:endParaRPr>
          </a:p>
          <a:p>
            <a:pPr>
              <a:lnSpc>
                <a:spcPct val="100000"/>
              </a:lnSpc>
              <a:spcBef>
                <a:spcPts val="20"/>
              </a:spcBef>
            </a:pPr>
            <a:endParaRPr sz="1650">
              <a:latin typeface="黑体"/>
              <a:cs typeface="黑体"/>
            </a:endParaRPr>
          </a:p>
          <a:p>
            <a:pPr marL="45720">
              <a:lnSpc>
                <a:spcPct val="100000"/>
              </a:lnSpc>
            </a:pPr>
            <a:r>
              <a:rPr sz="2000" dirty="0">
                <a:solidFill>
                  <a:srgbClr val="FFFFFF"/>
                </a:solidFill>
                <a:latin typeface="黑体"/>
                <a:cs typeface="黑体"/>
              </a:rPr>
              <a:t>常见问题及调整措</a:t>
            </a:r>
            <a:r>
              <a:rPr sz="2000" spc="5" dirty="0">
                <a:solidFill>
                  <a:srgbClr val="FFFFFF"/>
                </a:solidFill>
                <a:latin typeface="黑体"/>
                <a:cs typeface="黑体"/>
              </a:rPr>
              <a:t>施</a:t>
            </a:r>
            <a:endParaRPr sz="2000">
              <a:latin typeface="黑体"/>
              <a:cs typeface="黑体"/>
            </a:endParaRPr>
          </a:p>
          <a:p>
            <a:pPr>
              <a:lnSpc>
                <a:spcPct val="100000"/>
              </a:lnSpc>
            </a:pPr>
            <a:endParaRPr sz="2700">
              <a:latin typeface="黑体"/>
              <a:cs typeface="黑体"/>
            </a:endParaRPr>
          </a:p>
          <a:p>
            <a:pPr marL="85090">
              <a:lnSpc>
                <a:spcPct val="100000"/>
              </a:lnSpc>
            </a:pPr>
            <a:r>
              <a:rPr sz="2000" dirty="0">
                <a:solidFill>
                  <a:srgbClr val="FFFFFF"/>
                </a:solidFill>
                <a:latin typeface="黑体"/>
                <a:cs typeface="黑体"/>
              </a:rPr>
              <a:t>燃料掺烧典型案</a:t>
            </a:r>
            <a:r>
              <a:rPr sz="2000" spc="5" dirty="0">
                <a:solidFill>
                  <a:srgbClr val="FFFFFF"/>
                </a:solidFill>
                <a:latin typeface="黑体"/>
                <a:cs typeface="黑体"/>
              </a:rPr>
              <a:t>例</a:t>
            </a:r>
            <a:endParaRPr sz="2000">
              <a:latin typeface="黑体"/>
              <a:cs typeface="黑体"/>
            </a:endParaRPr>
          </a:p>
        </p:txBody>
      </p:sp>
      <p:sp>
        <p:nvSpPr>
          <p:cNvPr id="11" name="object 11"/>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2" name="object 12"/>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3" name="object 13"/>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4" name="object 14"/>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5" name="object 15"/>
          <p:cNvSpPr txBox="1"/>
          <p:nvPr/>
        </p:nvSpPr>
        <p:spPr>
          <a:xfrm>
            <a:off x="4025265" y="5366384"/>
            <a:ext cx="7880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黑体"/>
                <a:cs typeface="黑体"/>
              </a:rPr>
              <a:t>结束</a:t>
            </a:r>
            <a:r>
              <a:rPr sz="2000" spc="5" dirty="0">
                <a:solidFill>
                  <a:srgbClr val="FF0000"/>
                </a:solidFill>
                <a:latin typeface="黑体"/>
                <a:cs typeface="黑体"/>
              </a:rPr>
              <a:t>语</a:t>
            </a:r>
            <a:endParaRPr sz="2000">
              <a:latin typeface="黑体"/>
              <a:cs typeface="黑体"/>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802005"/>
          </a:xfrm>
          <a:custGeom>
            <a:avLst/>
            <a:gdLst/>
            <a:ahLst/>
            <a:cxnLst/>
            <a:rect l="l" t="t" r="r" b="b"/>
            <a:pathLst>
              <a:path w="9144000" h="802005">
                <a:moveTo>
                  <a:pt x="0" y="0"/>
                </a:moveTo>
                <a:lnTo>
                  <a:pt x="9144000" y="0"/>
                </a:lnTo>
                <a:lnTo>
                  <a:pt x="9144000" y="801687"/>
                </a:lnTo>
                <a:lnTo>
                  <a:pt x="0" y="801687"/>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xfrm>
            <a:off x="3949700" y="680085"/>
            <a:ext cx="1245235" cy="514350"/>
          </a:xfrm>
          <a:prstGeom prst="rect">
            <a:avLst/>
          </a:prstGeom>
        </p:spPr>
        <p:txBody>
          <a:bodyPr vert="horz" wrap="square" lIns="0" tIns="13335" rIns="0" bIns="0" rtlCol="0">
            <a:spAutoFit/>
          </a:bodyPr>
          <a:lstStyle/>
          <a:p>
            <a:pPr marL="12700">
              <a:lnSpc>
                <a:spcPct val="100000"/>
              </a:lnSpc>
              <a:spcBef>
                <a:spcPts val="105"/>
              </a:spcBef>
            </a:pPr>
            <a:r>
              <a:rPr dirty="0"/>
              <a:t>结束</a:t>
            </a:r>
            <a:r>
              <a:rPr spc="5" dirty="0"/>
              <a:t>语</a:t>
            </a:r>
          </a:p>
        </p:txBody>
      </p:sp>
      <p:sp>
        <p:nvSpPr>
          <p:cNvPr id="4" name="object 4"/>
          <p:cNvSpPr txBox="1">
            <a:spLocks noGrp="1"/>
          </p:cNvSpPr>
          <p:nvPr>
            <p:ph type="body" idx="1"/>
          </p:nvPr>
        </p:nvSpPr>
        <p:spPr>
          <a:xfrm>
            <a:off x="685800" y="1664097"/>
            <a:ext cx="7743825" cy="3898503"/>
          </a:xfrm>
          <a:prstGeom prst="rect">
            <a:avLst/>
          </a:prstGeom>
        </p:spPr>
        <p:txBody>
          <a:bodyPr vert="horz" wrap="square" lIns="0" tIns="12700" rIns="0" bIns="0" rtlCol="0">
            <a:spAutoFit/>
          </a:bodyPr>
          <a:lstStyle/>
          <a:p>
            <a:pPr marL="364490" marR="132080" indent="-342900">
              <a:lnSpc>
                <a:spcPct val="150000"/>
              </a:lnSpc>
              <a:spcBef>
                <a:spcPts val="100"/>
              </a:spcBef>
              <a:buClr>
                <a:srgbClr val="C00000"/>
              </a:buClr>
              <a:buFont typeface="Wingdings"/>
              <a:buChar char=""/>
              <a:tabLst>
                <a:tab pos="490855" algn="l"/>
                <a:tab pos="491490" algn="l"/>
              </a:tabLst>
            </a:pPr>
            <a:r>
              <a:rPr dirty="0" err="1" smtClean="0"/>
              <a:t>燃煤锅炉开展燃料耦合掺烧</a:t>
            </a:r>
            <a:r>
              <a:rPr dirty="0" err="1"/>
              <a:t>，既是当前经营状况所逼，也是大势</a:t>
            </a:r>
            <a:r>
              <a:rPr dirty="0"/>
              <a:t> 所趋，更是时代大背景下煤电二次发展的内在需求</a:t>
            </a:r>
            <a:r>
              <a:rPr spc="5" dirty="0"/>
              <a:t>；</a:t>
            </a:r>
          </a:p>
          <a:p>
            <a:pPr marL="364490" marR="132080" indent="-342900">
              <a:lnSpc>
                <a:spcPct val="150000"/>
              </a:lnSpc>
              <a:spcBef>
                <a:spcPts val="475"/>
              </a:spcBef>
              <a:buClr>
                <a:srgbClr val="C00000"/>
              </a:buClr>
              <a:buFont typeface="Wingdings"/>
              <a:buChar char=""/>
              <a:tabLst>
                <a:tab pos="490855" algn="l"/>
                <a:tab pos="491490" algn="l"/>
              </a:tabLst>
            </a:pPr>
            <a:r>
              <a:rPr dirty="0" err="1" smtClean="0"/>
              <a:t>电站锅炉的燃煤掺烧技术已经相当成熟</a:t>
            </a:r>
            <a:r>
              <a:rPr dirty="0" err="1"/>
              <a:t>，</a:t>
            </a:r>
            <a:r>
              <a:rPr dirty="0" err="1" smtClean="0"/>
              <a:t>目前仅高碱煤等个别特</a:t>
            </a:r>
            <a:r>
              <a:rPr dirty="0" smtClean="0"/>
              <a:t> </a:t>
            </a:r>
            <a:r>
              <a:rPr dirty="0" err="1" smtClean="0"/>
              <a:t>殊煤种的掺烧尚待突破</a:t>
            </a:r>
            <a:r>
              <a:rPr spc="5" dirty="0"/>
              <a:t>；</a:t>
            </a:r>
          </a:p>
          <a:p>
            <a:pPr marL="364490" indent="-342900">
              <a:lnSpc>
                <a:spcPct val="100000"/>
              </a:lnSpc>
              <a:spcBef>
                <a:spcPts val="1685"/>
              </a:spcBef>
              <a:buClr>
                <a:srgbClr val="C00000"/>
              </a:buClr>
              <a:buFont typeface="Wingdings"/>
              <a:buChar char=""/>
              <a:tabLst>
                <a:tab pos="364490" algn="l"/>
              </a:tabLst>
            </a:pPr>
            <a:r>
              <a:rPr dirty="0"/>
              <a:t>生物质掺烧已经进入工程应用阶段，污泥的掺烧已经完成工业示</a:t>
            </a:r>
            <a:r>
              <a:rPr spc="5" dirty="0"/>
              <a:t>范</a:t>
            </a:r>
          </a:p>
          <a:p>
            <a:pPr marL="364490" marR="5080">
              <a:lnSpc>
                <a:spcPct val="150000"/>
              </a:lnSpc>
            </a:pPr>
            <a:r>
              <a:rPr dirty="0"/>
              <a:t>，</a:t>
            </a:r>
            <a:r>
              <a:rPr dirty="0" err="1"/>
              <a:t>垃圾、</a:t>
            </a:r>
            <a:r>
              <a:rPr dirty="0" err="1" smtClean="0"/>
              <a:t>油泥等固废的掺烧还需在技术及政策方面取得突破</a:t>
            </a:r>
            <a:r>
              <a:rPr spc="5" dirty="0"/>
              <a:t>；</a:t>
            </a:r>
          </a:p>
          <a:p>
            <a:pPr marL="364490" marR="132080" indent="-342900">
              <a:lnSpc>
                <a:spcPct val="150000"/>
              </a:lnSpc>
              <a:spcBef>
                <a:spcPts val="475"/>
              </a:spcBef>
              <a:buClr>
                <a:srgbClr val="C00000"/>
              </a:buClr>
              <a:buFont typeface="Wingdings"/>
              <a:buChar char=""/>
              <a:tabLst>
                <a:tab pos="490855" algn="l"/>
                <a:tab pos="491490" algn="l"/>
              </a:tabLst>
            </a:pPr>
            <a:r>
              <a:rPr dirty="0" err="1" smtClean="0"/>
              <a:t>智能化</a:t>
            </a:r>
            <a:r>
              <a:rPr dirty="0" err="1"/>
              <a:t>、智慧化是整个社会的发展趋势，电站锅炉燃料掺烧的智</a:t>
            </a:r>
            <a:r>
              <a:rPr dirty="0"/>
              <a:t> 能化、智慧化也是全行业未来的发展热点</a:t>
            </a:r>
            <a:r>
              <a:rPr spc="5"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94715" y="1341119"/>
          <a:ext cx="8211184" cy="4283962"/>
        </p:xfrm>
        <a:graphic>
          <a:graphicData uri="http://schemas.openxmlformats.org/drawingml/2006/table">
            <a:tbl>
              <a:tblPr firstRow="1" bandRow="1">
                <a:tableStyleId>{2D5ABB26-0587-4C30-8999-92F81FD0307C}</a:tableStyleId>
              </a:tblPr>
              <a:tblGrid>
                <a:gridCol w="1278890"/>
                <a:gridCol w="2375535"/>
                <a:gridCol w="4556759"/>
              </a:tblGrid>
              <a:tr h="537527">
                <a:tc>
                  <a:txBody>
                    <a:bodyPr/>
                    <a:lstStyle/>
                    <a:p>
                      <a:pPr algn="ctr">
                        <a:lnSpc>
                          <a:spcPct val="100000"/>
                        </a:lnSpc>
                        <a:spcBef>
                          <a:spcPts val="265"/>
                        </a:spcBef>
                      </a:pPr>
                      <a:r>
                        <a:rPr sz="1800" dirty="0">
                          <a:solidFill>
                            <a:srgbClr val="FFFFFF"/>
                          </a:solidFill>
                          <a:latin typeface="黑体"/>
                          <a:cs typeface="黑体"/>
                        </a:rPr>
                        <a:t>可加性</a:t>
                      </a:r>
                      <a:endParaRPr sz="1800">
                        <a:latin typeface="黑体"/>
                        <a:cs typeface="黑体"/>
                      </a:endParaRPr>
                    </a:p>
                  </a:txBody>
                  <a:tcPr marL="0" marR="0" marT="33655" marB="0">
                    <a:lnB w="12700">
                      <a:solidFill>
                        <a:srgbClr val="000000"/>
                      </a:solidFill>
                      <a:prstDash val="solid"/>
                    </a:lnB>
                    <a:solidFill>
                      <a:srgbClr val="4F81BC"/>
                    </a:solidFill>
                  </a:tcPr>
                </a:tc>
                <a:tc>
                  <a:txBody>
                    <a:bodyPr/>
                    <a:lstStyle/>
                    <a:p>
                      <a:pPr marL="302260" algn="ctr">
                        <a:lnSpc>
                          <a:spcPct val="100000"/>
                        </a:lnSpc>
                        <a:spcBef>
                          <a:spcPts val="265"/>
                        </a:spcBef>
                      </a:pPr>
                      <a:r>
                        <a:rPr sz="1800" dirty="0">
                          <a:solidFill>
                            <a:srgbClr val="FFFFFF"/>
                          </a:solidFill>
                          <a:latin typeface="黑体"/>
                          <a:cs typeface="黑体"/>
                        </a:rPr>
                        <a:t>指标</a:t>
                      </a:r>
                      <a:endParaRPr sz="1800">
                        <a:latin typeface="黑体"/>
                        <a:cs typeface="黑体"/>
                      </a:endParaRPr>
                    </a:p>
                  </a:txBody>
                  <a:tcPr marL="0" marR="0" marT="33655" marB="0">
                    <a:lnB w="12700">
                      <a:solidFill>
                        <a:srgbClr val="000000"/>
                      </a:solidFill>
                      <a:prstDash val="solid"/>
                    </a:lnB>
                    <a:solidFill>
                      <a:srgbClr val="4F81BC"/>
                    </a:solidFill>
                  </a:tcPr>
                </a:tc>
                <a:tc>
                  <a:txBody>
                    <a:bodyPr/>
                    <a:lstStyle/>
                    <a:p>
                      <a:pPr marL="302895" algn="ctr">
                        <a:lnSpc>
                          <a:spcPct val="100000"/>
                        </a:lnSpc>
                        <a:spcBef>
                          <a:spcPts val="265"/>
                        </a:spcBef>
                      </a:pPr>
                      <a:r>
                        <a:rPr sz="1800" dirty="0">
                          <a:solidFill>
                            <a:srgbClr val="FFFFFF"/>
                          </a:solidFill>
                          <a:latin typeface="黑体"/>
                          <a:cs typeface="黑体"/>
                        </a:rPr>
                        <a:t>计算方法或趋势</a:t>
                      </a:r>
                      <a:endParaRPr sz="1800">
                        <a:latin typeface="黑体"/>
                        <a:cs typeface="黑体"/>
                      </a:endParaRPr>
                    </a:p>
                  </a:txBody>
                  <a:tcPr marL="0" marR="0" marT="33655" marB="0">
                    <a:lnB w="12700">
                      <a:solidFill>
                        <a:srgbClr val="000000"/>
                      </a:solidFill>
                      <a:prstDash val="solid"/>
                    </a:lnB>
                    <a:solidFill>
                      <a:srgbClr val="4F81BC"/>
                    </a:solidFill>
                  </a:tcPr>
                </a:tc>
              </a:tr>
              <a:tr h="536575">
                <a:tc>
                  <a:txBody>
                    <a:bodyPr/>
                    <a:lstStyle/>
                    <a:p>
                      <a:pPr>
                        <a:lnSpc>
                          <a:spcPct val="100000"/>
                        </a:lnSpc>
                      </a:pPr>
                      <a:endParaRPr sz="1800">
                        <a:latin typeface="Times New Roman"/>
                        <a:cs typeface="Times New Roman"/>
                      </a:endParaRPr>
                    </a:p>
                  </a:txBody>
                  <a:tcPr marL="0" marR="0" marT="0" marB="0">
                    <a:lnT w="12700">
                      <a:solidFill>
                        <a:srgbClr val="000000"/>
                      </a:solidFill>
                      <a:prstDash val="solid"/>
                    </a:lnT>
                    <a:solidFill>
                      <a:srgbClr val="CFD7E7"/>
                    </a:solidFill>
                  </a:tcPr>
                </a:tc>
                <a:tc>
                  <a:txBody>
                    <a:bodyPr/>
                    <a:lstStyle/>
                    <a:p>
                      <a:pPr marL="79375">
                        <a:lnSpc>
                          <a:spcPct val="100000"/>
                        </a:lnSpc>
                        <a:spcBef>
                          <a:spcPts val="875"/>
                        </a:spcBef>
                      </a:pPr>
                      <a:r>
                        <a:rPr sz="1850" i="1" spc="-520" dirty="0">
                          <a:latin typeface="黑体"/>
                          <a:cs typeface="黑体"/>
                        </a:rPr>
                        <a:t>M</a:t>
                      </a:r>
                      <a:r>
                        <a:rPr sz="1800" spc="-85" dirty="0">
                          <a:latin typeface="黑体"/>
                          <a:cs typeface="黑体"/>
                        </a:rPr>
                        <a:t>、</a:t>
                      </a:r>
                      <a:r>
                        <a:rPr sz="1850" i="1" spc="-520" dirty="0">
                          <a:latin typeface="黑体"/>
                          <a:cs typeface="黑体"/>
                        </a:rPr>
                        <a:t>A</a:t>
                      </a:r>
                      <a:r>
                        <a:rPr sz="1800" spc="-85" dirty="0">
                          <a:latin typeface="黑体"/>
                          <a:cs typeface="黑体"/>
                        </a:rPr>
                        <a:t>、</a:t>
                      </a:r>
                      <a:r>
                        <a:rPr sz="1850" i="1" spc="-520" dirty="0">
                          <a:latin typeface="黑体"/>
                          <a:cs typeface="黑体"/>
                        </a:rPr>
                        <a:t>Q</a:t>
                      </a:r>
                      <a:r>
                        <a:rPr sz="1800" spc="-85" dirty="0">
                          <a:latin typeface="黑体"/>
                          <a:cs typeface="黑体"/>
                        </a:rPr>
                        <a:t>、</a:t>
                      </a:r>
                      <a:r>
                        <a:rPr sz="1850" i="1" spc="-520" dirty="0">
                          <a:latin typeface="黑体"/>
                          <a:cs typeface="黑体"/>
                        </a:rPr>
                        <a:t>V</a:t>
                      </a:r>
                      <a:r>
                        <a:rPr sz="1800" spc="-85" dirty="0">
                          <a:latin typeface="黑体"/>
                          <a:cs typeface="黑体"/>
                        </a:rPr>
                        <a:t>、</a:t>
                      </a:r>
                      <a:r>
                        <a:rPr sz="1850" i="1" spc="-520" dirty="0">
                          <a:latin typeface="黑体"/>
                          <a:cs typeface="黑体"/>
                        </a:rPr>
                        <a:t>S</a:t>
                      </a:r>
                      <a:r>
                        <a:rPr sz="1800" spc="-85" dirty="0">
                          <a:latin typeface="黑体"/>
                          <a:cs typeface="黑体"/>
                        </a:rPr>
                        <a:t>、</a:t>
                      </a:r>
                      <a:r>
                        <a:rPr sz="1850" i="1" spc="-25" dirty="0">
                          <a:latin typeface="黑体"/>
                          <a:cs typeface="黑体"/>
                        </a:rPr>
                        <a:t>N</a:t>
                      </a:r>
                      <a:endParaRPr sz="1850">
                        <a:latin typeface="黑体"/>
                        <a:cs typeface="黑体"/>
                      </a:endParaRPr>
                    </a:p>
                  </a:txBody>
                  <a:tcPr marL="0" marR="0" marT="111125" marB="0">
                    <a:lnT w="12700">
                      <a:solidFill>
                        <a:srgbClr val="000000"/>
                      </a:solidFill>
                      <a:prstDash val="solid"/>
                    </a:lnT>
                    <a:lnB w="12700">
                      <a:solidFill>
                        <a:srgbClr val="000000"/>
                      </a:solidFill>
                      <a:prstDash val="solid"/>
                    </a:lnB>
                    <a:solidFill>
                      <a:srgbClr val="CFD7E7"/>
                    </a:solidFill>
                  </a:tcPr>
                </a:tc>
                <a:tc>
                  <a:txBody>
                    <a:bodyPr/>
                    <a:lstStyle/>
                    <a:p>
                      <a:pPr marL="393065">
                        <a:lnSpc>
                          <a:spcPct val="100000"/>
                        </a:lnSpc>
                        <a:spcBef>
                          <a:spcPts val="925"/>
                        </a:spcBef>
                      </a:pPr>
                      <a:r>
                        <a:rPr sz="1800" dirty="0">
                          <a:latin typeface="黑体"/>
                          <a:cs typeface="黑体"/>
                        </a:rPr>
                        <a:t>单样参数按重量比例加权平均</a:t>
                      </a:r>
                      <a:endParaRPr sz="1800">
                        <a:latin typeface="黑体"/>
                        <a:cs typeface="黑体"/>
                      </a:endParaRPr>
                    </a:p>
                  </a:txBody>
                  <a:tcPr marL="0" marR="0" marT="117475" marB="0">
                    <a:lnT w="12700">
                      <a:solidFill>
                        <a:srgbClr val="000000"/>
                      </a:solidFill>
                      <a:prstDash val="solid"/>
                    </a:lnT>
                    <a:lnB w="12700">
                      <a:solidFill>
                        <a:srgbClr val="000000"/>
                      </a:solidFill>
                      <a:prstDash val="solid"/>
                    </a:lnB>
                    <a:solidFill>
                      <a:srgbClr val="CFD7E7"/>
                    </a:solidFill>
                  </a:tcPr>
                </a:tc>
              </a:tr>
              <a:tr h="539114">
                <a:tc>
                  <a:txBody>
                    <a:bodyPr/>
                    <a:lstStyle/>
                    <a:p>
                      <a:pPr>
                        <a:lnSpc>
                          <a:spcPct val="100000"/>
                        </a:lnSpc>
                      </a:pPr>
                      <a:endParaRPr sz="1800">
                        <a:latin typeface="Times New Roman"/>
                        <a:cs typeface="Times New Roman"/>
                      </a:endParaRPr>
                    </a:p>
                  </a:txBody>
                  <a:tcPr marL="0" marR="0" marT="0" marB="0">
                    <a:lnB w="12700">
                      <a:solidFill>
                        <a:srgbClr val="000000"/>
                      </a:solidFill>
                      <a:prstDash val="solid"/>
                    </a:lnB>
                    <a:solidFill>
                      <a:srgbClr val="CFD7E7"/>
                    </a:solidFill>
                  </a:tcPr>
                </a:tc>
                <a:tc>
                  <a:txBody>
                    <a:bodyPr/>
                    <a:lstStyle/>
                    <a:p>
                      <a:pPr marL="89535">
                        <a:lnSpc>
                          <a:spcPct val="100000"/>
                        </a:lnSpc>
                        <a:spcBef>
                          <a:spcPts val="935"/>
                        </a:spcBef>
                      </a:pPr>
                      <a:r>
                        <a:rPr sz="1800" dirty="0">
                          <a:latin typeface="黑体"/>
                          <a:cs typeface="黑体"/>
                        </a:rPr>
                        <a:t>灰成分</a:t>
                      </a:r>
                      <a:endParaRPr sz="1800">
                        <a:latin typeface="黑体"/>
                        <a:cs typeface="黑体"/>
                      </a:endParaRPr>
                    </a:p>
                  </a:txBody>
                  <a:tcPr marL="0" marR="0" marT="118745" marB="0">
                    <a:lnT w="12700">
                      <a:solidFill>
                        <a:srgbClr val="000000"/>
                      </a:solidFill>
                      <a:prstDash val="solid"/>
                    </a:lnT>
                    <a:lnB w="12700">
                      <a:solidFill>
                        <a:srgbClr val="000000"/>
                      </a:solidFill>
                      <a:prstDash val="solid"/>
                    </a:lnB>
                    <a:solidFill>
                      <a:srgbClr val="E9EBF4"/>
                    </a:solidFill>
                  </a:tcPr>
                </a:tc>
                <a:tc>
                  <a:txBody>
                    <a:bodyPr/>
                    <a:lstStyle/>
                    <a:p>
                      <a:pPr marL="393065">
                        <a:lnSpc>
                          <a:spcPct val="100000"/>
                        </a:lnSpc>
                        <a:spcBef>
                          <a:spcPts val="935"/>
                        </a:spcBef>
                      </a:pPr>
                      <a:r>
                        <a:rPr sz="1800" dirty="0">
                          <a:latin typeface="黑体"/>
                          <a:cs typeface="黑体"/>
                        </a:rPr>
                        <a:t>单样参数按灰分重量比例加权平均</a:t>
                      </a:r>
                      <a:endParaRPr sz="1800">
                        <a:latin typeface="黑体"/>
                        <a:cs typeface="黑体"/>
                      </a:endParaRPr>
                    </a:p>
                  </a:txBody>
                  <a:tcPr marL="0" marR="0" marT="118745" marB="0">
                    <a:lnT w="12700">
                      <a:solidFill>
                        <a:srgbClr val="000000"/>
                      </a:solidFill>
                      <a:prstDash val="solid"/>
                    </a:lnT>
                    <a:lnB w="12700">
                      <a:solidFill>
                        <a:srgbClr val="000000"/>
                      </a:solidFill>
                      <a:prstDash val="solid"/>
                    </a:lnB>
                    <a:solidFill>
                      <a:srgbClr val="E9EBF4"/>
                    </a:solidFill>
                  </a:tcPr>
                </a:tc>
              </a:tr>
              <a:tr h="536575">
                <a:tc>
                  <a:txBody>
                    <a:bodyPr/>
                    <a:lstStyle/>
                    <a:p>
                      <a:pPr>
                        <a:lnSpc>
                          <a:spcPct val="100000"/>
                        </a:lnSpc>
                      </a:pPr>
                      <a:endParaRPr sz="1800">
                        <a:latin typeface="Times New Roman"/>
                        <a:cs typeface="Times New Roman"/>
                      </a:endParaRPr>
                    </a:p>
                  </a:txBody>
                  <a:tcPr marL="0" marR="0" marT="0" marB="0">
                    <a:lnT w="12700">
                      <a:solidFill>
                        <a:srgbClr val="000000"/>
                      </a:solidFill>
                      <a:prstDash val="solid"/>
                    </a:lnT>
                    <a:solidFill>
                      <a:srgbClr val="CFD7E7"/>
                    </a:solidFill>
                  </a:tcPr>
                </a:tc>
                <a:tc>
                  <a:txBody>
                    <a:bodyPr/>
                    <a:lstStyle/>
                    <a:p>
                      <a:pPr marL="79375">
                        <a:lnSpc>
                          <a:spcPct val="100000"/>
                        </a:lnSpc>
                        <a:spcBef>
                          <a:spcPts val="875"/>
                        </a:spcBef>
                      </a:pPr>
                      <a:r>
                        <a:rPr sz="1850" i="1" spc="-415" dirty="0">
                          <a:latin typeface="黑体"/>
                          <a:cs typeface="黑体"/>
                        </a:rPr>
                        <a:t>HGI</a:t>
                      </a:r>
                      <a:endParaRPr sz="1850">
                        <a:latin typeface="黑体"/>
                        <a:cs typeface="黑体"/>
                      </a:endParaRPr>
                    </a:p>
                  </a:txBody>
                  <a:tcPr marL="0" marR="0" marT="111125" marB="0">
                    <a:lnT w="12700">
                      <a:solidFill>
                        <a:srgbClr val="000000"/>
                      </a:solidFill>
                      <a:prstDash val="solid"/>
                    </a:lnT>
                    <a:lnB w="12700">
                      <a:solidFill>
                        <a:srgbClr val="000000"/>
                      </a:solidFill>
                      <a:prstDash val="solid"/>
                    </a:lnB>
                    <a:solidFill>
                      <a:srgbClr val="CFD7E7"/>
                    </a:solidFill>
                  </a:tcPr>
                </a:tc>
                <a:tc>
                  <a:txBody>
                    <a:bodyPr/>
                    <a:lstStyle/>
                    <a:p>
                      <a:pPr marL="393065">
                        <a:lnSpc>
                          <a:spcPct val="100000"/>
                        </a:lnSpc>
                        <a:spcBef>
                          <a:spcPts val="925"/>
                        </a:spcBef>
                      </a:pPr>
                      <a:r>
                        <a:rPr sz="1800" dirty="0">
                          <a:latin typeface="黑体"/>
                          <a:cs typeface="黑体"/>
                        </a:rPr>
                        <a:t>单样参数按重量比例加权平均+1</a:t>
                      </a:r>
                      <a:endParaRPr sz="1800">
                        <a:latin typeface="黑体"/>
                        <a:cs typeface="黑体"/>
                      </a:endParaRPr>
                    </a:p>
                  </a:txBody>
                  <a:tcPr marL="0" marR="0" marT="117475" marB="0">
                    <a:lnT w="12700">
                      <a:solidFill>
                        <a:srgbClr val="000000"/>
                      </a:solidFill>
                      <a:prstDash val="solid"/>
                    </a:lnT>
                    <a:lnB w="12700">
                      <a:solidFill>
                        <a:srgbClr val="000000"/>
                      </a:solidFill>
                      <a:prstDash val="solid"/>
                    </a:lnB>
                    <a:solidFill>
                      <a:srgbClr val="CFD7E7"/>
                    </a:solidFill>
                  </a:tcPr>
                </a:tc>
              </a:tr>
              <a:tr h="537210">
                <a:tc>
                  <a:txBody>
                    <a:bodyPr/>
                    <a:lstStyle/>
                    <a:p>
                      <a:pPr>
                        <a:lnSpc>
                          <a:spcPct val="100000"/>
                        </a:lnSpc>
                      </a:pPr>
                      <a:endParaRPr sz="1800">
                        <a:latin typeface="Times New Roman"/>
                        <a:cs typeface="Times New Roman"/>
                      </a:endParaRPr>
                    </a:p>
                  </a:txBody>
                  <a:tcPr marL="0" marR="0" marT="0" marB="0">
                    <a:lnB w="12700">
                      <a:solidFill>
                        <a:srgbClr val="000000"/>
                      </a:solidFill>
                      <a:prstDash val="solid"/>
                    </a:lnB>
                    <a:solidFill>
                      <a:srgbClr val="CFD7E7"/>
                    </a:solidFill>
                  </a:tcPr>
                </a:tc>
                <a:tc>
                  <a:txBody>
                    <a:bodyPr/>
                    <a:lstStyle/>
                    <a:p>
                      <a:pPr marL="89535">
                        <a:lnSpc>
                          <a:spcPct val="100000"/>
                        </a:lnSpc>
                        <a:spcBef>
                          <a:spcPts val="930"/>
                        </a:spcBef>
                      </a:pPr>
                      <a:r>
                        <a:rPr sz="1800" dirty="0">
                          <a:latin typeface="黑体"/>
                          <a:cs typeface="黑体"/>
                        </a:rPr>
                        <a:t>灰熔点</a:t>
                      </a:r>
                      <a:endParaRPr sz="1800">
                        <a:latin typeface="黑体"/>
                        <a:cs typeface="黑体"/>
                      </a:endParaRPr>
                    </a:p>
                  </a:txBody>
                  <a:tcPr marL="0" marR="0" marT="118110" marB="0">
                    <a:lnT w="12700">
                      <a:solidFill>
                        <a:srgbClr val="000000"/>
                      </a:solidFill>
                      <a:prstDash val="solid"/>
                    </a:lnT>
                    <a:lnB w="12700">
                      <a:solidFill>
                        <a:srgbClr val="000000"/>
                      </a:solidFill>
                      <a:prstDash val="solid"/>
                    </a:lnB>
                    <a:solidFill>
                      <a:srgbClr val="E9EBF4"/>
                    </a:solidFill>
                  </a:tcPr>
                </a:tc>
                <a:tc>
                  <a:txBody>
                    <a:bodyPr/>
                    <a:lstStyle/>
                    <a:p>
                      <a:pPr marL="393065">
                        <a:lnSpc>
                          <a:spcPct val="100000"/>
                        </a:lnSpc>
                        <a:spcBef>
                          <a:spcPts val="930"/>
                        </a:spcBef>
                      </a:pPr>
                      <a:r>
                        <a:rPr sz="1800" dirty="0">
                          <a:latin typeface="黑体"/>
                          <a:cs typeface="黑体"/>
                        </a:rPr>
                        <a:t>单样参数按灰分重量比例加权平均</a:t>
                      </a:r>
                      <a:endParaRPr sz="1800">
                        <a:latin typeface="黑体"/>
                        <a:cs typeface="黑体"/>
                      </a:endParaRPr>
                    </a:p>
                  </a:txBody>
                  <a:tcPr marL="0" marR="0" marT="118110" marB="0">
                    <a:lnT w="12700">
                      <a:solidFill>
                        <a:srgbClr val="000000"/>
                      </a:solidFill>
                      <a:prstDash val="solid"/>
                    </a:lnT>
                    <a:lnB w="12700">
                      <a:solidFill>
                        <a:srgbClr val="000000"/>
                      </a:solidFill>
                      <a:prstDash val="solid"/>
                    </a:lnB>
                    <a:solidFill>
                      <a:srgbClr val="E9EBF4"/>
                    </a:solidFill>
                  </a:tcPr>
                </a:tc>
              </a:tr>
              <a:tr h="537210">
                <a:tc>
                  <a:txBody>
                    <a:bodyPr/>
                    <a:lstStyle/>
                    <a:p>
                      <a:pPr>
                        <a:lnSpc>
                          <a:spcPct val="100000"/>
                        </a:lnSpc>
                      </a:pPr>
                      <a:endParaRPr sz="1800">
                        <a:latin typeface="Times New Roman"/>
                        <a:cs typeface="Times New Roman"/>
                      </a:endParaRPr>
                    </a:p>
                  </a:txBody>
                  <a:tcPr marL="0" marR="0" marT="0" marB="0">
                    <a:lnT w="12700">
                      <a:solidFill>
                        <a:srgbClr val="000000"/>
                      </a:solidFill>
                      <a:prstDash val="solid"/>
                    </a:lnT>
                    <a:solidFill>
                      <a:srgbClr val="CFD7E7"/>
                    </a:solidFill>
                  </a:tcPr>
                </a:tc>
                <a:tc>
                  <a:txBody>
                    <a:bodyPr/>
                    <a:lstStyle/>
                    <a:p>
                      <a:pPr marL="89535">
                        <a:lnSpc>
                          <a:spcPct val="100000"/>
                        </a:lnSpc>
                        <a:spcBef>
                          <a:spcPts val="930"/>
                        </a:spcBef>
                      </a:pPr>
                      <a:r>
                        <a:rPr sz="1800" dirty="0">
                          <a:latin typeface="黑体"/>
                          <a:cs typeface="黑体"/>
                        </a:rPr>
                        <a:t>着火温度</a:t>
                      </a:r>
                      <a:endParaRPr sz="1800">
                        <a:latin typeface="黑体"/>
                        <a:cs typeface="黑体"/>
                      </a:endParaRPr>
                    </a:p>
                  </a:txBody>
                  <a:tcPr marL="0" marR="0" marT="118110" marB="0">
                    <a:lnT w="12700">
                      <a:solidFill>
                        <a:srgbClr val="000000"/>
                      </a:solidFill>
                      <a:prstDash val="solid"/>
                    </a:lnT>
                    <a:lnB w="12700">
                      <a:solidFill>
                        <a:srgbClr val="000000"/>
                      </a:solidFill>
                      <a:prstDash val="solid"/>
                    </a:lnB>
                    <a:solidFill>
                      <a:srgbClr val="CFD7E7"/>
                    </a:solidFill>
                  </a:tcPr>
                </a:tc>
                <a:tc>
                  <a:txBody>
                    <a:bodyPr/>
                    <a:lstStyle/>
                    <a:p>
                      <a:pPr marL="393065">
                        <a:lnSpc>
                          <a:spcPct val="100000"/>
                        </a:lnSpc>
                        <a:spcBef>
                          <a:spcPts val="930"/>
                        </a:spcBef>
                      </a:pPr>
                      <a:r>
                        <a:rPr sz="1800" dirty="0">
                          <a:latin typeface="黑体"/>
                          <a:cs typeface="黑体"/>
                        </a:rPr>
                        <a:t>通常混煤介于各单一煤种之间</a:t>
                      </a:r>
                      <a:endParaRPr sz="1800">
                        <a:latin typeface="黑体"/>
                        <a:cs typeface="黑体"/>
                      </a:endParaRPr>
                    </a:p>
                  </a:txBody>
                  <a:tcPr marL="0" marR="0" marT="118110" marB="0">
                    <a:lnT w="12700">
                      <a:solidFill>
                        <a:srgbClr val="000000"/>
                      </a:solidFill>
                      <a:prstDash val="solid"/>
                    </a:lnT>
                    <a:lnB w="12700">
                      <a:solidFill>
                        <a:srgbClr val="000000"/>
                      </a:solidFill>
                      <a:prstDash val="solid"/>
                    </a:lnB>
                    <a:solidFill>
                      <a:srgbClr val="CFD7E7"/>
                    </a:solidFill>
                  </a:tcPr>
                </a:tc>
              </a:tr>
              <a:tr h="1059751">
                <a:tc>
                  <a:txBody>
                    <a:bodyPr/>
                    <a:lstStyle/>
                    <a:p>
                      <a:pPr algn="ctr">
                        <a:lnSpc>
                          <a:spcPct val="100000"/>
                        </a:lnSpc>
                        <a:spcBef>
                          <a:spcPts val="869"/>
                        </a:spcBef>
                      </a:pPr>
                      <a:r>
                        <a:rPr sz="1800" dirty="0">
                          <a:latin typeface="黑体"/>
                          <a:cs typeface="黑体"/>
                        </a:rPr>
                        <a:t>较差</a:t>
                      </a:r>
                      <a:endParaRPr sz="1800">
                        <a:latin typeface="黑体"/>
                        <a:cs typeface="黑体"/>
                      </a:endParaRPr>
                    </a:p>
                  </a:txBody>
                  <a:tcPr marL="0" marR="0" marT="110489" marB="0">
                    <a:solidFill>
                      <a:srgbClr val="CFD7E7"/>
                    </a:solidFill>
                  </a:tcPr>
                </a:tc>
                <a:tc>
                  <a:txBody>
                    <a:bodyPr/>
                    <a:lstStyle/>
                    <a:p>
                      <a:pPr>
                        <a:lnSpc>
                          <a:spcPct val="100000"/>
                        </a:lnSpc>
                        <a:spcBef>
                          <a:spcPts val="50"/>
                        </a:spcBef>
                      </a:pPr>
                      <a:endParaRPr sz="2550">
                        <a:latin typeface="Times New Roman"/>
                        <a:cs typeface="Times New Roman"/>
                      </a:endParaRPr>
                    </a:p>
                    <a:p>
                      <a:pPr marL="89535">
                        <a:lnSpc>
                          <a:spcPct val="100000"/>
                        </a:lnSpc>
                      </a:pPr>
                      <a:r>
                        <a:rPr sz="1800" dirty="0">
                          <a:latin typeface="黑体"/>
                          <a:cs typeface="黑体"/>
                        </a:rPr>
                        <a:t>燃尽性能</a:t>
                      </a:r>
                      <a:endParaRPr sz="1800">
                        <a:latin typeface="黑体"/>
                        <a:cs typeface="黑体"/>
                      </a:endParaRPr>
                    </a:p>
                  </a:txBody>
                  <a:tcPr marL="0" marR="0" marT="6350" marB="0">
                    <a:lnT w="12700">
                      <a:solidFill>
                        <a:srgbClr val="000000"/>
                      </a:solidFill>
                      <a:prstDash val="solid"/>
                    </a:lnT>
                    <a:solidFill>
                      <a:srgbClr val="E9EBF4"/>
                    </a:solidFill>
                  </a:tcPr>
                </a:tc>
                <a:tc>
                  <a:txBody>
                    <a:bodyPr/>
                    <a:lstStyle/>
                    <a:p>
                      <a:pPr marL="393065" marR="267970" algn="just">
                        <a:lnSpc>
                          <a:spcPct val="100000"/>
                        </a:lnSpc>
                        <a:spcBef>
                          <a:spcPts val="825"/>
                        </a:spcBef>
                      </a:pPr>
                      <a:r>
                        <a:rPr sz="1800" dirty="0">
                          <a:latin typeface="黑体"/>
                          <a:cs typeface="黑体"/>
                        </a:rPr>
                        <a:t>各单一煤种性能差别过大时，由于易燃 煤种“抢风”，使难燃煤种燃尽更加困 难，导致混煤燃尽性能急剧下降</a:t>
                      </a:r>
                      <a:endParaRPr sz="1800">
                        <a:latin typeface="黑体"/>
                        <a:cs typeface="黑体"/>
                      </a:endParaRPr>
                    </a:p>
                  </a:txBody>
                  <a:tcPr marL="0" marR="0" marT="104775" marB="0">
                    <a:lnT w="12700">
                      <a:solidFill>
                        <a:srgbClr val="000000"/>
                      </a:solidFill>
                      <a:prstDash val="solid"/>
                    </a:lnT>
                    <a:solidFill>
                      <a:srgbClr val="E9EBF4"/>
                    </a:solidFill>
                  </a:tcPr>
                </a:tc>
              </a:tr>
            </a:tbl>
          </a:graphicData>
        </a:graphic>
      </p:graphicFrame>
      <p:sp>
        <p:nvSpPr>
          <p:cNvPr id="3" name="object 3"/>
          <p:cNvSpPr txBox="1"/>
          <p:nvPr/>
        </p:nvSpPr>
        <p:spPr>
          <a:xfrm>
            <a:off x="792797" y="2253297"/>
            <a:ext cx="4826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黑体"/>
                <a:cs typeface="黑体"/>
              </a:rPr>
              <a:t>较好</a:t>
            </a:r>
            <a:endParaRPr sz="1800">
              <a:latin typeface="黑体"/>
              <a:cs typeface="黑体"/>
            </a:endParaRPr>
          </a:p>
        </p:txBody>
      </p:sp>
      <p:sp>
        <p:nvSpPr>
          <p:cNvPr id="4" name="object 4"/>
          <p:cNvSpPr txBox="1"/>
          <p:nvPr/>
        </p:nvSpPr>
        <p:spPr>
          <a:xfrm>
            <a:off x="792797" y="3327717"/>
            <a:ext cx="4826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黑体"/>
                <a:cs typeface="黑体"/>
              </a:rPr>
              <a:t>一般</a:t>
            </a:r>
            <a:endParaRPr sz="1800">
              <a:latin typeface="黑体"/>
              <a:cs typeface="黑体"/>
            </a:endParaRPr>
          </a:p>
        </p:txBody>
      </p:sp>
      <p:sp>
        <p:nvSpPr>
          <p:cNvPr id="5" name="object 5"/>
          <p:cNvSpPr txBox="1"/>
          <p:nvPr/>
        </p:nvSpPr>
        <p:spPr>
          <a:xfrm>
            <a:off x="1771014" y="5620067"/>
            <a:ext cx="52070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E30D07"/>
                </a:solidFill>
                <a:latin typeface="华文彩云"/>
                <a:cs typeface="华文彩云"/>
              </a:rPr>
              <a:t>主要参数可加性是动力配煤的理论基础</a:t>
            </a:r>
            <a:endParaRPr sz="2400">
              <a:latin typeface="华文彩云"/>
              <a:cs typeface="华文彩云"/>
            </a:endParaRPr>
          </a:p>
        </p:txBody>
      </p:sp>
      <p:sp>
        <p:nvSpPr>
          <p:cNvPr id="6" name="object 6"/>
          <p:cNvSpPr/>
          <p:nvPr/>
        </p:nvSpPr>
        <p:spPr>
          <a:xfrm>
            <a:off x="0" y="539750"/>
            <a:ext cx="9144000" cy="728980"/>
          </a:xfrm>
          <a:custGeom>
            <a:avLst/>
            <a:gdLst/>
            <a:ahLst/>
            <a:cxnLst/>
            <a:rect l="l" t="t" r="r" b="b"/>
            <a:pathLst>
              <a:path w="9144000" h="728980">
                <a:moveTo>
                  <a:pt x="0" y="0"/>
                </a:moveTo>
                <a:lnTo>
                  <a:pt x="9144000" y="0"/>
                </a:lnTo>
                <a:lnTo>
                  <a:pt x="9144000" y="728662"/>
                </a:lnTo>
                <a:lnTo>
                  <a:pt x="0" y="728662"/>
                </a:lnTo>
                <a:lnTo>
                  <a:pt x="0" y="0"/>
                </a:lnTo>
                <a:close/>
              </a:path>
            </a:pathLst>
          </a:custGeom>
          <a:solidFill>
            <a:srgbClr val="4F81BC"/>
          </a:solidFill>
        </p:spPr>
        <p:txBody>
          <a:bodyPr wrap="square" lIns="0" tIns="0" rIns="0" bIns="0" rtlCol="0"/>
          <a:lstStyle/>
          <a:p>
            <a:endParaRPr/>
          </a:p>
        </p:txBody>
      </p:sp>
      <p:sp>
        <p:nvSpPr>
          <p:cNvPr id="7" name="object 7"/>
          <p:cNvSpPr txBox="1">
            <a:spLocks noGrp="1"/>
          </p:cNvSpPr>
          <p:nvPr>
            <p:ph type="title"/>
          </p:nvPr>
        </p:nvSpPr>
        <p:spPr>
          <a:xfrm>
            <a:off x="2425700" y="751840"/>
            <a:ext cx="4292600" cy="391160"/>
          </a:xfrm>
          <a:prstGeom prst="rect">
            <a:avLst/>
          </a:prstGeom>
        </p:spPr>
        <p:txBody>
          <a:bodyPr vert="horz" wrap="square" lIns="0" tIns="12700" rIns="0" bIns="0" rtlCol="0">
            <a:spAutoFit/>
          </a:bodyPr>
          <a:lstStyle/>
          <a:p>
            <a:pPr marL="12700">
              <a:lnSpc>
                <a:spcPct val="100000"/>
              </a:lnSpc>
              <a:spcBef>
                <a:spcPts val="100"/>
              </a:spcBef>
            </a:pPr>
            <a:r>
              <a:rPr sz="2400" dirty="0"/>
              <a:t>混煤煤质指标的计算方法或趋势</a:t>
            </a:r>
            <a:endParaRPr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8937" y="1262062"/>
          <a:ext cx="8064499" cy="4681853"/>
        </p:xfrm>
        <a:graphic>
          <a:graphicData uri="http://schemas.openxmlformats.org/drawingml/2006/table">
            <a:tbl>
              <a:tblPr firstRow="1" bandRow="1">
                <a:tableStyleId>{2D5ABB26-0587-4C30-8999-92F81FD0307C}</a:tableStyleId>
              </a:tblPr>
              <a:tblGrid>
                <a:gridCol w="1255395"/>
                <a:gridCol w="2631439"/>
                <a:gridCol w="4177665"/>
              </a:tblGrid>
              <a:tr h="575310">
                <a:tc>
                  <a:txBody>
                    <a:bodyPr/>
                    <a:lstStyle/>
                    <a:p>
                      <a:pPr marL="283845">
                        <a:lnSpc>
                          <a:spcPct val="100000"/>
                        </a:lnSpc>
                        <a:spcBef>
                          <a:spcPts val="260"/>
                        </a:spcBef>
                      </a:pPr>
                      <a:r>
                        <a:rPr sz="1800" dirty="0">
                          <a:solidFill>
                            <a:srgbClr val="FFFFFF"/>
                          </a:solidFill>
                          <a:latin typeface="黑体"/>
                          <a:cs typeface="黑体"/>
                        </a:rPr>
                        <a:t>可加性</a:t>
                      </a:r>
                      <a:endParaRPr sz="1800">
                        <a:latin typeface="黑体"/>
                        <a:cs typeface="黑体"/>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ct val="100000"/>
                        </a:lnSpc>
                        <a:spcBef>
                          <a:spcPts val="260"/>
                        </a:spcBef>
                      </a:pPr>
                      <a:r>
                        <a:rPr sz="1800" dirty="0">
                          <a:solidFill>
                            <a:srgbClr val="FFFFFF"/>
                          </a:solidFill>
                          <a:latin typeface="黑体"/>
                          <a:cs typeface="黑体"/>
                        </a:rPr>
                        <a:t>指标</a:t>
                      </a:r>
                      <a:endParaRPr sz="1800">
                        <a:latin typeface="黑体"/>
                        <a:cs typeface="黑体"/>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ct val="100000"/>
                        </a:lnSpc>
                        <a:spcBef>
                          <a:spcPts val="260"/>
                        </a:spcBef>
                      </a:pPr>
                      <a:r>
                        <a:rPr sz="1800" dirty="0">
                          <a:solidFill>
                            <a:srgbClr val="FFFFFF"/>
                          </a:solidFill>
                          <a:latin typeface="黑体"/>
                          <a:cs typeface="黑体"/>
                        </a:rPr>
                        <a:t>计算方法或趋势</a:t>
                      </a:r>
                      <a:endParaRPr sz="1800">
                        <a:latin typeface="黑体"/>
                        <a:cs typeface="黑体"/>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r>
              <a:tr h="1160779">
                <a:tc rowSpan="5">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35"/>
                        </a:spcBef>
                      </a:pPr>
                      <a:endParaRPr sz="2200">
                        <a:latin typeface="Times New Roman"/>
                        <a:cs typeface="Times New Roman"/>
                      </a:endParaRPr>
                    </a:p>
                    <a:p>
                      <a:pPr marL="398145">
                        <a:lnSpc>
                          <a:spcPct val="100000"/>
                        </a:lnSpc>
                      </a:pPr>
                      <a:r>
                        <a:rPr sz="1800" dirty="0">
                          <a:latin typeface="黑体"/>
                          <a:cs typeface="黑体"/>
                        </a:rPr>
                        <a:t>较差</a:t>
                      </a:r>
                      <a:endParaRPr sz="1800">
                        <a:latin typeface="黑体"/>
                        <a:cs typeface="黑体"/>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a:lnSpc>
                          <a:spcPct val="100000"/>
                        </a:lnSpc>
                      </a:pPr>
                      <a:endParaRPr sz="1800">
                        <a:latin typeface="Times New Roman"/>
                        <a:cs typeface="Times New Roman"/>
                      </a:endParaRPr>
                    </a:p>
                    <a:p>
                      <a:pPr marL="90805">
                        <a:lnSpc>
                          <a:spcPct val="100000"/>
                        </a:lnSpc>
                        <a:spcBef>
                          <a:spcPts val="1320"/>
                        </a:spcBef>
                      </a:pPr>
                      <a:r>
                        <a:rPr sz="1800" dirty="0">
                          <a:latin typeface="黑体"/>
                          <a:cs typeface="黑体"/>
                        </a:rPr>
                        <a:t>结渣性能</a:t>
                      </a:r>
                      <a:endParaRPr sz="1800">
                        <a:latin typeface="黑体"/>
                        <a:cs typeface="黑体"/>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a:lnSpc>
                          <a:spcPct val="100000"/>
                        </a:lnSpc>
                        <a:spcBef>
                          <a:spcPts val="10"/>
                        </a:spcBef>
                      </a:pPr>
                      <a:endParaRPr sz="2000">
                        <a:latin typeface="Times New Roman"/>
                        <a:cs typeface="Times New Roman"/>
                      </a:endParaRPr>
                    </a:p>
                    <a:p>
                      <a:pPr marL="90170" marR="193675">
                        <a:lnSpc>
                          <a:spcPct val="100000"/>
                        </a:lnSpc>
                      </a:pPr>
                      <a:r>
                        <a:rPr sz="1800" dirty="0">
                          <a:latin typeface="黑体"/>
                          <a:cs typeface="黑体"/>
                        </a:rPr>
                        <a:t>由于各煤灰成分不同，一但形成共熔体 混煤的结渣性可能高于所有单一煤种。</a:t>
                      </a:r>
                      <a:endParaRPr sz="1800">
                        <a:latin typeface="黑体"/>
                        <a:cs typeface="黑体"/>
                      </a:endParaRPr>
                    </a:p>
                  </a:txBody>
                  <a:tcPr marL="0" marR="0" marT="1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r>
              <a:tr h="79057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marL="90805" marR="247650">
                        <a:lnSpc>
                          <a:spcPct val="100000"/>
                        </a:lnSpc>
                        <a:spcBef>
                          <a:spcPts val="850"/>
                        </a:spcBef>
                      </a:pPr>
                      <a:r>
                        <a:rPr sz="1800" dirty="0">
                          <a:latin typeface="黑体"/>
                          <a:cs typeface="黑体"/>
                        </a:rPr>
                        <a:t>原煤磨损指数、自燃特 性、流动特性</a:t>
                      </a:r>
                      <a:endParaRPr sz="1800">
                        <a:latin typeface="黑体"/>
                        <a:cs typeface="黑体"/>
                      </a:endParaRPr>
                    </a:p>
                  </a:txBody>
                  <a:tcPr marL="0" marR="0" marT="1079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nSpc>
                          <a:spcPct val="100000"/>
                        </a:lnSpc>
                        <a:spcBef>
                          <a:spcPts val="30"/>
                        </a:spcBef>
                      </a:pPr>
                      <a:endParaRPr sz="1650">
                        <a:latin typeface="Times New Roman"/>
                        <a:cs typeface="Times New Roman"/>
                      </a:endParaRPr>
                    </a:p>
                    <a:p>
                      <a:pPr marL="90170">
                        <a:lnSpc>
                          <a:spcPct val="100000"/>
                        </a:lnSpc>
                      </a:pPr>
                      <a:r>
                        <a:rPr sz="1800" dirty="0">
                          <a:latin typeface="黑体"/>
                          <a:cs typeface="黑体"/>
                        </a:rPr>
                        <a:t>非线性参数</a:t>
                      </a:r>
                      <a:endParaRPr sz="1800">
                        <a:latin typeface="黑体"/>
                        <a:cs typeface="黑体"/>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r>
              <a:tr h="57531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marL="90805">
                        <a:lnSpc>
                          <a:spcPct val="100000"/>
                        </a:lnSpc>
                        <a:spcBef>
                          <a:spcPts val="1085"/>
                        </a:spcBef>
                      </a:pPr>
                      <a:r>
                        <a:rPr sz="1800" dirty="0">
                          <a:latin typeface="黑体"/>
                          <a:cs typeface="黑体"/>
                        </a:rPr>
                        <a:t>飞灰比电阻</a:t>
                      </a:r>
                      <a:endParaRPr sz="1800">
                        <a:latin typeface="黑体"/>
                        <a:cs typeface="黑体"/>
                      </a:endParaRPr>
                    </a:p>
                  </a:txBody>
                  <a:tcPr marL="0" marR="0" marT="1377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marL="90170">
                        <a:lnSpc>
                          <a:spcPct val="100000"/>
                        </a:lnSpc>
                        <a:spcBef>
                          <a:spcPts val="1085"/>
                        </a:spcBef>
                      </a:pPr>
                      <a:r>
                        <a:rPr sz="1800" dirty="0">
                          <a:latin typeface="黑体"/>
                          <a:cs typeface="黑体"/>
                        </a:rPr>
                        <a:t>非线性参数</a:t>
                      </a:r>
                      <a:endParaRPr sz="1800">
                        <a:latin typeface="黑体"/>
                        <a:cs typeface="黑体"/>
                      </a:endParaRPr>
                    </a:p>
                  </a:txBody>
                  <a:tcPr marL="0" marR="0" marT="1377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r>
              <a:tr h="79057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marL="90805" marR="247650">
                        <a:lnSpc>
                          <a:spcPct val="100000"/>
                        </a:lnSpc>
                        <a:spcBef>
                          <a:spcPts val="850"/>
                        </a:spcBef>
                      </a:pPr>
                      <a:r>
                        <a:rPr sz="1800" dirty="0">
                          <a:latin typeface="黑体"/>
                          <a:cs typeface="黑体"/>
                        </a:rPr>
                        <a:t>煤粉爆炸特性、沾污特 性、煤的腐蚀特性</a:t>
                      </a:r>
                      <a:endParaRPr sz="1800">
                        <a:latin typeface="黑体"/>
                        <a:cs typeface="黑体"/>
                      </a:endParaRPr>
                    </a:p>
                  </a:txBody>
                  <a:tcPr marL="0" marR="0" marT="1079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c>
                  <a:txBody>
                    <a:bodyPr/>
                    <a:lstStyle/>
                    <a:p>
                      <a:pPr>
                        <a:lnSpc>
                          <a:spcPct val="100000"/>
                        </a:lnSpc>
                        <a:spcBef>
                          <a:spcPts val="30"/>
                        </a:spcBef>
                      </a:pPr>
                      <a:endParaRPr sz="1650">
                        <a:latin typeface="Times New Roman"/>
                        <a:cs typeface="Times New Roman"/>
                      </a:endParaRPr>
                    </a:p>
                    <a:p>
                      <a:pPr marL="90170">
                        <a:lnSpc>
                          <a:spcPct val="100000"/>
                        </a:lnSpc>
                      </a:pPr>
                      <a:r>
                        <a:rPr sz="1800" dirty="0">
                          <a:latin typeface="黑体"/>
                          <a:cs typeface="黑体"/>
                        </a:rPr>
                        <a:t>非线性参数</a:t>
                      </a:r>
                      <a:endParaRPr sz="1800">
                        <a:latin typeface="黑体"/>
                        <a:cs typeface="黑体"/>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4"/>
                    </a:solidFill>
                  </a:tcPr>
                </a:tc>
              </a:tr>
              <a:tr h="78930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7E7"/>
                    </a:solidFill>
                  </a:tcPr>
                </a:tc>
                <a:tc>
                  <a:txBody>
                    <a:bodyPr/>
                    <a:lstStyle/>
                    <a:p>
                      <a:pPr marL="90805" marR="133350">
                        <a:lnSpc>
                          <a:spcPct val="100000"/>
                        </a:lnSpc>
                        <a:spcBef>
                          <a:spcPts val="845"/>
                        </a:spcBef>
                      </a:pPr>
                      <a:r>
                        <a:rPr sz="1800" dirty="0">
                          <a:latin typeface="黑体"/>
                          <a:cs typeface="黑体"/>
                        </a:rPr>
                        <a:t>污染物NOx生成特性、煤 自脱硫特性</a:t>
                      </a:r>
                      <a:endParaRPr sz="1800">
                        <a:latin typeface="黑体"/>
                        <a:cs typeface="黑体"/>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c>
                  <a:txBody>
                    <a:bodyPr/>
                    <a:lstStyle/>
                    <a:p>
                      <a:pPr>
                        <a:lnSpc>
                          <a:spcPct val="100000"/>
                        </a:lnSpc>
                        <a:spcBef>
                          <a:spcPts val="25"/>
                        </a:spcBef>
                      </a:pPr>
                      <a:endParaRPr sz="1650">
                        <a:latin typeface="Times New Roman"/>
                        <a:cs typeface="Times New Roman"/>
                      </a:endParaRPr>
                    </a:p>
                    <a:p>
                      <a:pPr marL="90170">
                        <a:lnSpc>
                          <a:spcPct val="100000"/>
                        </a:lnSpc>
                      </a:pPr>
                      <a:r>
                        <a:rPr sz="1800" dirty="0">
                          <a:latin typeface="黑体"/>
                          <a:cs typeface="黑体"/>
                        </a:rPr>
                        <a:t>非线性参数</a:t>
                      </a:r>
                      <a:endParaRPr sz="1800">
                        <a:latin typeface="黑体"/>
                        <a:cs typeface="黑体"/>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7E7"/>
                    </a:solidFill>
                  </a:tcPr>
                </a:tc>
              </a:tr>
            </a:tbl>
          </a:graphicData>
        </a:graphic>
      </p:graphicFrame>
      <p:sp>
        <p:nvSpPr>
          <p:cNvPr id="3" name="object 3"/>
          <p:cNvSpPr txBox="1"/>
          <p:nvPr/>
        </p:nvSpPr>
        <p:spPr>
          <a:xfrm>
            <a:off x="8246427" y="2124392"/>
            <a:ext cx="254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黑体"/>
                <a:cs typeface="黑体"/>
              </a:rPr>
              <a:t>，</a:t>
            </a:r>
            <a:endParaRPr sz="1800">
              <a:latin typeface="黑体"/>
              <a:cs typeface="黑体"/>
            </a:endParaRPr>
          </a:p>
        </p:txBody>
      </p:sp>
      <p:sp>
        <p:nvSpPr>
          <p:cNvPr id="4" name="object 4"/>
          <p:cNvSpPr/>
          <p:nvPr/>
        </p:nvSpPr>
        <p:spPr>
          <a:xfrm>
            <a:off x="0" y="539750"/>
            <a:ext cx="9144000" cy="657225"/>
          </a:xfrm>
          <a:custGeom>
            <a:avLst/>
            <a:gdLst/>
            <a:ahLst/>
            <a:cxnLst/>
            <a:rect l="l" t="t" r="r" b="b"/>
            <a:pathLst>
              <a:path w="9144000" h="657225">
                <a:moveTo>
                  <a:pt x="0" y="0"/>
                </a:moveTo>
                <a:lnTo>
                  <a:pt x="9144000" y="0"/>
                </a:lnTo>
                <a:lnTo>
                  <a:pt x="9144000" y="657225"/>
                </a:lnTo>
                <a:lnTo>
                  <a:pt x="0" y="657225"/>
                </a:lnTo>
                <a:lnTo>
                  <a:pt x="0" y="0"/>
                </a:lnTo>
                <a:close/>
              </a:path>
            </a:pathLst>
          </a:custGeom>
          <a:solidFill>
            <a:srgbClr val="4F81BC"/>
          </a:solidFill>
        </p:spPr>
        <p:txBody>
          <a:bodyPr wrap="square" lIns="0" tIns="0" rIns="0" bIns="0" rtlCol="0"/>
          <a:lstStyle/>
          <a:p>
            <a:endParaRPr/>
          </a:p>
        </p:txBody>
      </p:sp>
      <p:sp>
        <p:nvSpPr>
          <p:cNvPr id="5" name="object 5"/>
          <p:cNvSpPr txBox="1">
            <a:spLocks noGrp="1"/>
          </p:cNvSpPr>
          <p:nvPr>
            <p:ph type="title"/>
          </p:nvPr>
        </p:nvSpPr>
        <p:spPr>
          <a:xfrm>
            <a:off x="2425700" y="716279"/>
            <a:ext cx="4292600" cy="391160"/>
          </a:xfrm>
          <a:prstGeom prst="rect">
            <a:avLst/>
          </a:prstGeom>
        </p:spPr>
        <p:txBody>
          <a:bodyPr vert="horz" wrap="square" lIns="0" tIns="12700" rIns="0" bIns="0" rtlCol="0">
            <a:spAutoFit/>
          </a:bodyPr>
          <a:lstStyle/>
          <a:p>
            <a:pPr marL="12700">
              <a:lnSpc>
                <a:spcPct val="100000"/>
              </a:lnSpc>
              <a:spcBef>
                <a:spcPts val="100"/>
              </a:spcBef>
            </a:pPr>
            <a:r>
              <a:rPr sz="2400" dirty="0"/>
              <a:t>混煤煤质指标的计算方法或趋势</a:t>
            </a:r>
            <a:endParaRPr sz="2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9750"/>
            <a:ext cx="9144000" cy="900430"/>
          </a:xfrm>
          <a:custGeom>
            <a:avLst/>
            <a:gdLst/>
            <a:ahLst/>
            <a:cxnLst/>
            <a:rect l="l" t="t" r="r" b="b"/>
            <a:pathLst>
              <a:path w="9144000" h="900430">
                <a:moveTo>
                  <a:pt x="0" y="0"/>
                </a:moveTo>
                <a:lnTo>
                  <a:pt x="9144000" y="0"/>
                </a:lnTo>
                <a:lnTo>
                  <a:pt x="9144000" y="900112"/>
                </a:lnTo>
                <a:lnTo>
                  <a:pt x="0" y="900112"/>
                </a:lnTo>
                <a:lnTo>
                  <a:pt x="0" y="0"/>
                </a:lnTo>
                <a:close/>
              </a:path>
            </a:pathLst>
          </a:custGeom>
          <a:solidFill>
            <a:srgbClr val="4F81BC"/>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335">
              <a:lnSpc>
                <a:spcPct val="100000"/>
              </a:lnSpc>
              <a:spcBef>
                <a:spcPts val="105"/>
              </a:spcBef>
            </a:pPr>
            <a:r>
              <a:rPr dirty="0"/>
              <a:t>主要内</a:t>
            </a:r>
            <a:r>
              <a:rPr spc="5" dirty="0"/>
              <a:t>容</a:t>
            </a:r>
          </a:p>
        </p:txBody>
      </p:sp>
      <p:sp>
        <p:nvSpPr>
          <p:cNvPr id="4" name="object 4"/>
          <p:cNvSpPr/>
          <p:nvPr/>
        </p:nvSpPr>
        <p:spPr>
          <a:xfrm>
            <a:off x="1751019" y="1568450"/>
            <a:ext cx="5927501" cy="59715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51019" y="2308605"/>
            <a:ext cx="5927501" cy="599363"/>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027080" y="1674494"/>
            <a:ext cx="1804035" cy="1071245"/>
          </a:xfrm>
          <a:prstGeom prst="rect">
            <a:avLst/>
          </a:prstGeom>
        </p:spPr>
        <p:txBody>
          <a:bodyPr vert="horz" wrap="square" lIns="0" tIns="13335" rIns="0" bIns="0" rtlCol="0">
            <a:spAutoFit/>
          </a:bodyPr>
          <a:lstStyle/>
          <a:p>
            <a:pPr marL="76200">
              <a:lnSpc>
                <a:spcPct val="100000"/>
              </a:lnSpc>
              <a:spcBef>
                <a:spcPts val="105"/>
              </a:spcBef>
            </a:pPr>
            <a:r>
              <a:rPr sz="2000" dirty="0">
                <a:solidFill>
                  <a:srgbClr val="FFFFFF"/>
                </a:solidFill>
                <a:latin typeface="黑体"/>
                <a:cs typeface="黑体"/>
              </a:rPr>
              <a:t>燃料掺烧定</a:t>
            </a:r>
            <a:r>
              <a:rPr sz="2000" spc="5" dirty="0">
                <a:solidFill>
                  <a:srgbClr val="FFFFFF"/>
                </a:solidFill>
                <a:latin typeface="黑体"/>
                <a:cs typeface="黑体"/>
              </a:rPr>
              <a:t>义</a:t>
            </a:r>
            <a:endParaRPr sz="2000">
              <a:latin typeface="黑体"/>
              <a:cs typeface="黑体"/>
            </a:endParaRPr>
          </a:p>
          <a:p>
            <a:pPr>
              <a:lnSpc>
                <a:spcPct val="100000"/>
              </a:lnSpc>
              <a:spcBef>
                <a:spcPts val="30"/>
              </a:spcBef>
            </a:pPr>
            <a:endParaRPr sz="2650">
              <a:latin typeface="黑体"/>
              <a:cs typeface="黑体"/>
            </a:endParaRPr>
          </a:p>
          <a:p>
            <a:pPr marL="12700">
              <a:lnSpc>
                <a:spcPct val="100000"/>
              </a:lnSpc>
            </a:pPr>
            <a:r>
              <a:rPr sz="2000" dirty="0">
                <a:solidFill>
                  <a:srgbClr val="FFFFFF"/>
                </a:solidFill>
                <a:latin typeface="黑体"/>
                <a:cs typeface="黑体"/>
              </a:rPr>
              <a:t>燃料指标的计</a:t>
            </a:r>
            <a:r>
              <a:rPr sz="2000" spc="5" dirty="0">
                <a:solidFill>
                  <a:srgbClr val="FFFFFF"/>
                </a:solidFill>
                <a:latin typeface="黑体"/>
                <a:cs typeface="黑体"/>
              </a:rPr>
              <a:t>算</a:t>
            </a:r>
            <a:endParaRPr sz="2000">
              <a:latin typeface="黑体"/>
              <a:cs typeface="黑体"/>
            </a:endParaRPr>
          </a:p>
        </p:txBody>
      </p:sp>
      <p:sp>
        <p:nvSpPr>
          <p:cNvPr id="7" name="object 7"/>
          <p:cNvSpPr/>
          <p:nvPr/>
        </p:nvSpPr>
        <p:spPr>
          <a:xfrm>
            <a:off x="1804365" y="3006039"/>
            <a:ext cx="5911519" cy="60594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993392" y="3776471"/>
            <a:ext cx="5636260" cy="571500"/>
          </a:xfrm>
          <a:custGeom>
            <a:avLst/>
            <a:gdLst/>
            <a:ahLst/>
            <a:cxnLst/>
            <a:rect l="l" t="t" r="r" b="b"/>
            <a:pathLst>
              <a:path w="5636259" h="571500">
                <a:moveTo>
                  <a:pt x="5635752" y="571500"/>
                </a:moveTo>
                <a:lnTo>
                  <a:pt x="1455420" y="571500"/>
                </a:lnTo>
                <a:lnTo>
                  <a:pt x="0" y="284988"/>
                </a:lnTo>
                <a:lnTo>
                  <a:pt x="1455420" y="0"/>
                </a:lnTo>
                <a:lnTo>
                  <a:pt x="5635752" y="0"/>
                </a:lnTo>
                <a:lnTo>
                  <a:pt x="5635752" y="571500"/>
                </a:lnTo>
                <a:close/>
              </a:path>
            </a:pathLst>
          </a:custGeom>
          <a:solidFill>
            <a:srgbClr val="4F81BC"/>
          </a:solidFill>
        </p:spPr>
        <p:txBody>
          <a:bodyPr wrap="square" lIns="0" tIns="0" rIns="0" bIns="0" rtlCol="0"/>
          <a:lstStyle/>
          <a:p>
            <a:endParaRPr/>
          </a:p>
        </p:txBody>
      </p:sp>
      <p:sp>
        <p:nvSpPr>
          <p:cNvPr id="9" name="object 9"/>
          <p:cNvSpPr/>
          <p:nvPr/>
        </p:nvSpPr>
        <p:spPr>
          <a:xfrm>
            <a:off x="1804365" y="3673081"/>
            <a:ext cx="5837593" cy="68751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789252" y="4495381"/>
            <a:ext cx="5847943" cy="60138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176272" y="5294376"/>
            <a:ext cx="5453380" cy="504825"/>
          </a:xfrm>
          <a:custGeom>
            <a:avLst/>
            <a:gdLst/>
            <a:ahLst/>
            <a:cxnLst/>
            <a:rect l="l" t="t" r="r" b="b"/>
            <a:pathLst>
              <a:path w="5453380" h="504825">
                <a:moveTo>
                  <a:pt x="5452872" y="504444"/>
                </a:moveTo>
                <a:lnTo>
                  <a:pt x="1284731" y="504444"/>
                </a:lnTo>
                <a:lnTo>
                  <a:pt x="0" y="252984"/>
                </a:lnTo>
                <a:lnTo>
                  <a:pt x="1284731" y="0"/>
                </a:lnTo>
                <a:lnTo>
                  <a:pt x="5452872" y="0"/>
                </a:lnTo>
                <a:lnTo>
                  <a:pt x="5452872" y="504444"/>
                </a:lnTo>
                <a:close/>
              </a:path>
            </a:pathLst>
          </a:custGeom>
          <a:solidFill>
            <a:srgbClr val="4F81BC"/>
          </a:solidFill>
        </p:spPr>
        <p:txBody>
          <a:bodyPr wrap="square" lIns="0" tIns="0" rIns="0" bIns="0" rtlCol="0"/>
          <a:lstStyle/>
          <a:p>
            <a:endParaRPr/>
          </a:p>
        </p:txBody>
      </p:sp>
      <p:sp>
        <p:nvSpPr>
          <p:cNvPr id="12" name="object 12"/>
          <p:cNvSpPr/>
          <p:nvPr/>
        </p:nvSpPr>
        <p:spPr>
          <a:xfrm>
            <a:off x="2110562" y="5281612"/>
            <a:ext cx="5532120" cy="530225"/>
          </a:xfrm>
          <a:custGeom>
            <a:avLst/>
            <a:gdLst/>
            <a:ahLst/>
            <a:cxnLst/>
            <a:rect l="l" t="t" r="r" b="b"/>
            <a:pathLst>
              <a:path w="5532120" h="530225">
                <a:moveTo>
                  <a:pt x="5531662" y="530225"/>
                </a:moveTo>
                <a:lnTo>
                  <a:pt x="1349921" y="530225"/>
                </a:lnTo>
                <a:lnTo>
                  <a:pt x="0" y="265112"/>
                </a:lnTo>
                <a:lnTo>
                  <a:pt x="1349921" y="0"/>
                </a:lnTo>
                <a:lnTo>
                  <a:pt x="5531662" y="0"/>
                </a:lnTo>
                <a:lnTo>
                  <a:pt x="5531662" y="12700"/>
                </a:lnTo>
                <a:lnTo>
                  <a:pt x="5506262" y="12700"/>
                </a:lnTo>
                <a:lnTo>
                  <a:pt x="5506262" y="25158"/>
                </a:lnTo>
                <a:lnTo>
                  <a:pt x="1353604" y="25158"/>
                </a:lnTo>
                <a:lnTo>
                  <a:pt x="1351153" y="25400"/>
                </a:lnTo>
                <a:lnTo>
                  <a:pt x="1352375" y="25400"/>
                </a:lnTo>
                <a:lnTo>
                  <a:pt x="195227" y="252653"/>
                </a:lnTo>
                <a:lnTo>
                  <a:pt x="68351" y="252653"/>
                </a:lnTo>
                <a:lnTo>
                  <a:pt x="68351" y="277571"/>
                </a:lnTo>
                <a:lnTo>
                  <a:pt x="195227" y="277571"/>
                </a:lnTo>
                <a:lnTo>
                  <a:pt x="1352375" y="504825"/>
                </a:lnTo>
                <a:lnTo>
                  <a:pt x="1351153" y="504825"/>
                </a:lnTo>
                <a:lnTo>
                  <a:pt x="1353604" y="505066"/>
                </a:lnTo>
                <a:lnTo>
                  <a:pt x="5506262" y="505066"/>
                </a:lnTo>
                <a:lnTo>
                  <a:pt x="5506262" y="517525"/>
                </a:lnTo>
                <a:lnTo>
                  <a:pt x="5531662" y="517525"/>
                </a:lnTo>
                <a:lnTo>
                  <a:pt x="5531662" y="530225"/>
                </a:lnTo>
                <a:close/>
              </a:path>
              <a:path w="5532120" h="530225">
                <a:moveTo>
                  <a:pt x="5506262" y="517525"/>
                </a:moveTo>
                <a:lnTo>
                  <a:pt x="5506262" y="12700"/>
                </a:lnTo>
                <a:lnTo>
                  <a:pt x="5518962" y="25400"/>
                </a:lnTo>
                <a:lnTo>
                  <a:pt x="5531662" y="25400"/>
                </a:lnTo>
                <a:lnTo>
                  <a:pt x="5531662" y="504825"/>
                </a:lnTo>
                <a:lnTo>
                  <a:pt x="5518962" y="504825"/>
                </a:lnTo>
                <a:lnTo>
                  <a:pt x="5506262" y="517525"/>
                </a:lnTo>
                <a:close/>
              </a:path>
              <a:path w="5532120" h="530225">
                <a:moveTo>
                  <a:pt x="5531662" y="25400"/>
                </a:moveTo>
                <a:lnTo>
                  <a:pt x="5518962" y="25400"/>
                </a:lnTo>
                <a:lnTo>
                  <a:pt x="5506262" y="12700"/>
                </a:lnTo>
                <a:lnTo>
                  <a:pt x="5531662" y="12700"/>
                </a:lnTo>
                <a:lnTo>
                  <a:pt x="5531662" y="25400"/>
                </a:lnTo>
                <a:close/>
              </a:path>
              <a:path w="5532120" h="530225">
                <a:moveTo>
                  <a:pt x="1352375" y="25400"/>
                </a:moveTo>
                <a:lnTo>
                  <a:pt x="1351153" y="25400"/>
                </a:lnTo>
                <a:lnTo>
                  <a:pt x="1353604" y="25158"/>
                </a:lnTo>
                <a:lnTo>
                  <a:pt x="1352375" y="25400"/>
                </a:lnTo>
                <a:close/>
              </a:path>
              <a:path w="5532120" h="530225">
                <a:moveTo>
                  <a:pt x="5506262" y="25400"/>
                </a:moveTo>
                <a:lnTo>
                  <a:pt x="1352375" y="25400"/>
                </a:lnTo>
                <a:lnTo>
                  <a:pt x="1353604" y="25158"/>
                </a:lnTo>
                <a:lnTo>
                  <a:pt x="5506262" y="25158"/>
                </a:lnTo>
                <a:lnTo>
                  <a:pt x="5506262" y="25400"/>
                </a:lnTo>
                <a:close/>
              </a:path>
              <a:path w="5532120" h="530225">
                <a:moveTo>
                  <a:pt x="68351" y="277571"/>
                </a:moveTo>
                <a:lnTo>
                  <a:pt x="68351" y="252653"/>
                </a:lnTo>
                <a:lnTo>
                  <a:pt x="131789" y="265112"/>
                </a:lnTo>
                <a:lnTo>
                  <a:pt x="68351" y="277571"/>
                </a:lnTo>
                <a:close/>
              </a:path>
              <a:path w="5532120" h="530225">
                <a:moveTo>
                  <a:pt x="131789" y="265112"/>
                </a:moveTo>
                <a:lnTo>
                  <a:pt x="68351" y="252653"/>
                </a:lnTo>
                <a:lnTo>
                  <a:pt x="195227" y="252653"/>
                </a:lnTo>
                <a:lnTo>
                  <a:pt x="131789" y="265112"/>
                </a:lnTo>
                <a:close/>
              </a:path>
              <a:path w="5532120" h="530225">
                <a:moveTo>
                  <a:pt x="195227" y="277571"/>
                </a:moveTo>
                <a:lnTo>
                  <a:pt x="68351" y="277571"/>
                </a:lnTo>
                <a:lnTo>
                  <a:pt x="131789" y="265112"/>
                </a:lnTo>
                <a:lnTo>
                  <a:pt x="195227" y="277571"/>
                </a:lnTo>
                <a:close/>
              </a:path>
              <a:path w="5532120" h="530225">
                <a:moveTo>
                  <a:pt x="1353604" y="505066"/>
                </a:moveTo>
                <a:lnTo>
                  <a:pt x="1351153" y="504825"/>
                </a:lnTo>
                <a:lnTo>
                  <a:pt x="1352375" y="504825"/>
                </a:lnTo>
                <a:lnTo>
                  <a:pt x="1353604" y="505066"/>
                </a:lnTo>
                <a:close/>
              </a:path>
              <a:path w="5532120" h="530225">
                <a:moveTo>
                  <a:pt x="5506262" y="505066"/>
                </a:moveTo>
                <a:lnTo>
                  <a:pt x="1353604" y="505066"/>
                </a:lnTo>
                <a:lnTo>
                  <a:pt x="1352375" y="504825"/>
                </a:lnTo>
                <a:lnTo>
                  <a:pt x="5506262" y="504825"/>
                </a:lnTo>
                <a:lnTo>
                  <a:pt x="5506262" y="505066"/>
                </a:lnTo>
                <a:close/>
              </a:path>
              <a:path w="5532120" h="530225">
                <a:moveTo>
                  <a:pt x="5531662" y="517525"/>
                </a:moveTo>
                <a:lnTo>
                  <a:pt x="5506262" y="517525"/>
                </a:lnTo>
                <a:lnTo>
                  <a:pt x="5518962" y="504825"/>
                </a:lnTo>
                <a:lnTo>
                  <a:pt x="5531662" y="504825"/>
                </a:lnTo>
                <a:lnTo>
                  <a:pt x="5531662" y="517525"/>
                </a:lnTo>
                <a:close/>
              </a:path>
            </a:pathLst>
          </a:custGeom>
          <a:solidFill>
            <a:srgbClr val="FFFFFF"/>
          </a:solidFill>
        </p:spPr>
        <p:txBody>
          <a:bodyPr wrap="square" lIns="0" tIns="0" rIns="0" bIns="0" rtlCol="0"/>
          <a:lstStyle/>
          <a:p>
            <a:endParaRPr/>
          </a:p>
        </p:txBody>
      </p:sp>
      <p:sp>
        <p:nvSpPr>
          <p:cNvPr id="13" name="object 13"/>
          <p:cNvSpPr/>
          <p:nvPr/>
        </p:nvSpPr>
        <p:spPr>
          <a:xfrm>
            <a:off x="1818132" y="5235575"/>
            <a:ext cx="531495" cy="539750"/>
          </a:xfrm>
          <a:custGeom>
            <a:avLst/>
            <a:gdLst/>
            <a:ahLst/>
            <a:cxnLst/>
            <a:rect l="l" t="t" r="r" b="b"/>
            <a:pathLst>
              <a:path w="531494" h="539750">
                <a:moveTo>
                  <a:pt x="265468" y="539750"/>
                </a:moveTo>
                <a:lnTo>
                  <a:pt x="217665" y="535401"/>
                </a:lnTo>
                <a:lnTo>
                  <a:pt x="172668" y="522865"/>
                </a:lnTo>
                <a:lnTo>
                  <a:pt x="131232" y="502904"/>
                </a:lnTo>
                <a:lnTo>
                  <a:pt x="94181" y="476345"/>
                </a:lnTo>
                <a:lnTo>
                  <a:pt x="62169" y="443882"/>
                </a:lnTo>
                <a:lnTo>
                  <a:pt x="35991" y="406311"/>
                </a:lnTo>
                <a:lnTo>
                  <a:pt x="16400" y="364401"/>
                </a:lnTo>
                <a:lnTo>
                  <a:pt x="4151" y="318920"/>
                </a:lnTo>
                <a:lnTo>
                  <a:pt x="0" y="270637"/>
                </a:lnTo>
                <a:lnTo>
                  <a:pt x="4151" y="221899"/>
                </a:lnTo>
                <a:lnTo>
                  <a:pt x="16400" y="176065"/>
                </a:lnTo>
                <a:lnTo>
                  <a:pt x="35991" y="133889"/>
                </a:lnTo>
                <a:lnTo>
                  <a:pt x="62169" y="96128"/>
                </a:lnTo>
                <a:lnTo>
                  <a:pt x="94181" y="63538"/>
                </a:lnTo>
                <a:lnTo>
                  <a:pt x="131330" y="36845"/>
                </a:lnTo>
                <a:lnTo>
                  <a:pt x="172716" y="16884"/>
                </a:lnTo>
                <a:lnTo>
                  <a:pt x="217681" y="4348"/>
                </a:lnTo>
                <a:lnTo>
                  <a:pt x="265468" y="0"/>
                </a:lnTo>
                <a:lnTo>
                  <a:pt x="313267" y="4349"/>
                </a:lnTo>
                <a:lnTo>
                  <a:pt x="358265" y="16892"/>
                </a:lnTo>
                <a:lnTo>
                  <a:pt x="399711" y="36874"/>
                </a:lnTo>
                <a:lnTo>
                  <a:pt x="436783" y="63471"/>
                </a:lnTo>
                <a:lnTo>
                  <a:pt x="468830" y="95998"/>
                </a:lnTo>
                <a:lnTo>
                  <a:pt x="495064" y="133664"/>
                </a:lnTo>
                <a:lnTo>
                  <a:pt x="514732" y="175707"/>
                </a:lnTo>
                <a:lnTo>
                  <a:pt x="527083" y="221364"/>
                </a:lnTo>
                <a:lnTo>
                  <a:pt x="531368" y="269875"/>
                </a:lnTo>
                <a:lnTo>
                  <a:pt x="527083" y="318385"/>
                </a:lnTo>
                <a:lnTo>
                  <a:pt x="514732" y="364042"/>
                </a:lnTo>
                <a:lnTo>
                  <a:pt x="495064" y="406085"/>
                </a:lnTo>
                <a:lnTo>
                  <a:pt x="468830" y="443751"/>
                </a:lnTo>
                <a:lnTo>
                  <a:pt x="436783" y="476278"/>
                </a:lnTo>
                <a:lnTo>
                  <a:pt x="399613" y="502932"/>
                </a:lnTo>
                <a:lnTo>
                  <a:pt x="358218" y="522874"/>
                </a:lnTo>
                <a:lnTo>
                  <a:pt x="313251" y="535402"/>
                </a:lnTo>
                <a:lnTo>
                  <a:pt x="265468" y="539750"/>
                </a:lnTo>
                <a:close/>
              </a:path>
            </a:pathLst>
          </a:custGeom>
          <a:solidFill>
            <a:srgbClr val="C1CCE0"/>
          </a:solidFill>
        </p:spPr>
        <p:txBody>
          <a:bodyPr wrap="square" lIns="0" tIns="0" rIns="0" bIns="0" rtlCol="0"/>
          <a:lstStyle/>
          <a:p>
            <a:endParaRPr/>
          </a:p>
        </p:txBody>
      </p:sp>
      <p:sp>
        <p:nvSpPr>
          <p:cNvPr id="14" name="object 14"/>
          <p:cNvSpPr/>
          <p:nvPr/>
        </p:nvSpPr>
        <p:spPr>
          <a:xfrm>
            <a:off x="1805076" y="5222875"/>
            <a:ext cx="557530" cy="565150"/>
          </a:xfrm>
          <a:custGeom>
            <a:avLst/>
            <a:gdLst/>
            <a:ahLst/>
            <a:cxnLst/>
            <a:rect l="l" t="t" r="r" b="b"/>
            <a:pathLst>
              <a:path w="557530" h="565150">
                <a:moveTo>
                  <a:pt x="307162" y="1270"/>
                </a:moveTo>
                <a:lnTo>
                  <a:pt x="250189" y="1270"/>
                </a:lnTo>
                <a:lnTo>
                  <a:pt x="257238" y="0"/>
                </a:lnTo>
                <a:lnTo>
                  <a:pt x="300113" y="0"/>
                </a:lnTo>
                <a:lnTo>
                  <a:pt x="307162" y="1270"/>
                </a:lnTo>
                <a:close/>
              </a:path>
              <a:path w="557530" h="565150">
                <a:moveTo>
                  <a:pt x="313842" y="562610"/>
                </a:moveTo>
                <a:lnTo>
                  <a:pt x="242862" y="562610"/>
                </a:lnTo>
                <a:lnTo>
                  <a:pt x="215417" y="557529"/>
                </a:lnTo>
                <a:lnTo>
                  <a:pt x="208699" y="554989"/>
                </a:lnTo>
                <a:lnTo>
                  <a:pt x="202056" y="553720"/>
                </a:lnTo>
                <a:lnTo>
                  <a:pt x="195465" y="551179"/>
                </a:lnTo>
                <a:lnTo>
                  <a:pt x="188963" y="549910"/>
                </a:lnTo>
                <a:lnTo>
                  <a:pt x="176149" y="544829"/>
                </a:lnTo>
                <a:lnTo>
                  <a:pt x="163603" y="539720"/>
                </a:lnTo>
                <a:lnTo>
                  <a:pt x="157378" y="535939"/>
                </a:lnTo>
                <a:lnTo>
                  <a:pt x="145910" y="530860"/>
                </a:lnTo>
                <a:lnTo>
                  <a:pt x="133705" y="523239"/>
                </a:lnTo>
                <a:lnTo>
                  <a:pt x="122415" y="515620"/>
                </a:lnTo>
                <a:lnTo>
                  <a:pt x="111988" y="508000"/>
                </a:lnTo>
                <a:lnTo>
                  <a:pt x="100990" y="499110"/>
                </a:lnTo>
                <a:lnTo>
                  <a:pt x="91338" y="491489"/>
                </a:lnTo>
                <a:lnTo>
                  <a:pt x="81661" y="481329"/>
                </a:lnTo>
                <a:lnTo>
                  <a:pt x="72428" y="472439"/>
                </a:lnTo>
                <a:lnTo>
                  <a:pt x="63284" y="461010"/>
                </a:lnTo>
                <a:lnTo>
                  <a:pt x="55397" y="450850"/>
                </a:lnTo>
                <a:lnTo>
                  <a:pt x="55041" y="450850"/>
                </a:lnTo>
                <a:lnTo>
                  <a:pt x="47282" y="439420"/>
                </a:lnTo>
                <a:lnTo>
                  <a:pt x="27292" y="403860"/>
                </a:lnTo>
                <a:lnTo>
                  <a:pt x="12382" y="365760"/>
                </a:lnTo>
                <a:lnTo>
                  <a:pt x="8636" y="351789"/>
                </a:lnTo>
                <a:lnTo>
                  <a:pt x="6997" y="345439"/>
                </a:lnTo>
                <a:lnTo>
                  <a:pt x="5537" y="339089"/>
                </a:lnTo>
                <a:lnTo>
                  <a:pt x="4229" y="331470"/>
                </a:lnTo>
                <a:lnTo>
                  <a:pt x="3098" y="325120"/>
                </a:lnTo>
                <a:lnTo>
                  <a:pt x="1333" y="311150"/>
                </a:lnTo>
                <a:lnTo>
                  <a:pt x="711" y="303529"/>
                </a:lnTo>
                <a:lnTo>
                  <a:pt x="266" y="295910"/>
                </a:lnTo>
                <a:lnTo>
                  <a:pt x="0" y="289560"/>
                </a:lnTo>
                <a:lnTo>
                  <a:pt x="0" y="274320"/>
                </a:lnTo>
                <a:lnTo>
                  <a:pt x="4279" y="232410"/>
                </a:lnTo>
                <a:lnTo>
                  <a:pt x="5600" y="224789"/>
                </a:lnTo>
                <a:lnTo>
                  <a:pt x="7073" y="218439"/>
                </a:lnTo>
                <a:lnTo>
                  <a:pt x="8712" y="210820"/>
                </a:lnTo>
                <a:lnTo>
                  <a:pt x="10515" y="204470"/>
                </a:lnTo>
                <a:lnTo>
                  <a:pt x="12471" y="198120"/>
                </a:lnTo>
                <a:lnTo>
                  <a:pt x="14579" y="191770"/>
                </a:lnTo>
                <a:lnTo>
                  <a:pt x="16852" y="184150"/>
                </a:lnTo>
                <a:lnTo>
                  <a:pt x="19278" y="177800"/>
                </a:lnTo>
                <a:lnTo>
                  <a:pt x="21843" y="171450"/>
                </a:lnTo>
                <a:lnTo>
                  <a:pt x="24561" y="165100"/>
                </a:lnTo>
                <a:lnTo>
                  <a:pt x="27292" y="160020"/>
                </a:lnTo>
                <a:lnTo>
                  <a:pt x="33362" y="147320"/>
                </a:lnTo>
                <a:lnTo>
                  <a:pt x="40055" y="135889"/>
                </a:lnTo>
                <a:lnTo>
                  <a:pt x="47282" y="124460"/>
                </a:lnTo>
                <a:lnTo>
                  <a:pt x="55041" y="113029"/>
                </a:lnTo>
                <a:lnTo>
                  <a:pt x="55397" y="113029"/>
                </a:lnTo>
                <a:lnTo>
                  <a:pt x="63284" y="102870"/>
                </a:lnTo>
                <a:lnTo>
                  <a:pt x="72428" y="91439"/>
                </a:lnTo>
                <a:lnTo>
                  <a:pt x="81661" y="82550"/>
                </a:lnTo>
                <a:lnTo>
                  <a:pt x="91338" y="72389"/>
                </a:lnTo>
                <a:lnTo>
                  <a:pt x="100990" y="64770"/>
                </a:lnTo>
                <a:lnTo>
                  <a:pt x="111988" y="55879"/>
                </a:lnTo>
                <a:lnTo>
                  <a:pt x="122415" y="48260"/>
                </a:lnTo>
                <a:lnTo>
                  <a:pt x="157797" y="26670"/>
                </a:lnTo>
                <a:lnTo>
                  <a:pt x="195770" y="11429"/>
                </a:lnTo>
                <a:lnTo>
                  <a:pt x="202361" y="10160"/>
                </a:lnTo>
                <a:lnTo>
                  <a:pt x="209016" y="7620"/>
                </a:lnTo>
                <a:lnTo>
                  <a:pt x="243192" y="1270"/>
                </a:lnTo>
                <a:lnTo>
                  <a:pt x="314172" y="1270"/>
                </a:lnTo>
                <a:lnTo>
                  <a:pt x="341617" y="6350"/>
                </a:lnTo>
                <a:lnTo>
                  <a:pt x="348335" y="8889"/>
                </a:lnTo>
                <a:lnTo>
                  <a:pt x="354977" y="10160"/>
                </a:lnTo>
                <a:lnTo>
                  <a:pt x="361569" y="12700"/>
                </a:lnTo>
                <a:lnTo>
                  <a:pt x="368071" y="13970"/>
                </a:lnTo>
                <a:lnTo>
                  <a:pt x="387172" y="21589"/>
                </a:lnTo>
                <a:lnTo>
                  <a:pt x="393382" y="24129"/>
                </a:lnTo>
                <a:lnTo>
                  <a:pt x="395473" y="25400"/>
                </a:lnTo>
                <a:lnTo>
                  <a:pt x="259194" y="25400"/>
                </a:lnTo>
                <a:lnTo>
                  <a:pt x="252475" y="26670"/>
                </a:lnTo>
                <a:lnTo>
                  <a:pt x="246430" y="26670"/>
                </a:lnTo>
                <a:lnTo>
                  <a:pt x="239814" y="27939"/>
                </a:lnTo>
                <a:lnTo>
                  <a:pt x="240131" y="27939"/>
                </a:lnTo>
                <a:lnTo>
                  <a:pt x="233552" y="29210"/>
                </a:lnTo>
                <a:lnTo>
                  <a:pt x="233870" y="29210"/>
                </a:lnTo>
                <a:lnTo>
                  <a:pt x="227355" y="30479"/>
                </a:lnTo>
                <a:lnTo>
                  <a:pt x="227672" y="30479"/>
                </a:lnTo>
                <a:lnTo>
                  <a:pt x="221208" y="31750"/>
                </a:lnTo>
                <a:lnTo>
                  <a:pt x="221513" y="31750"/>
                </a:lnTo>
                <a:lnTo>
                  <a:pt x="215112" y="33020"/>
                </a:lnTo>
                <a:lnTo>
                  <a:pt x="215430" y="33020"/>
                </a:lnTo>
                <a:lnTo>
                  <a:pt x="209080" y="34289"/>
                </a:lnTo>
                <a:lnTo>
                  <a:pt x="209397" y="34289"/>
                </a:lnTo>
                <a:lnTo>
                  <a:pt x="203111" y="36829"/>
                </a:lnTo>
                <a:lnTo>
                  <a:pt x="203415" y="36829"/>
                </a:lnTo>
                <a:lnTo>
                  <a:pt x="197205" y="38100"/>
                </a:lnTo>
                <a:lnTo>
                  <a:pt x="197510" y="38100"/>
                </a:lnTo>
                <a:lnTo>
                  <a:pt x="191363" y="40639"/>
                </a:lnTo>
                <a:lnTo>
                  <a:pt x="191655" y="40639"/>
                </a:lnTo>
                <a:lnTo>
                  <a:pt x="188620" y="41910"/>
                </a:lnTo>
                <a:lnTo>
                  <a:pt x="185877" y="41910"/>
                </a:lnTo>
                <a:lnTo>
                  <a:pt x="179882" y="44450"/>
                </a:lnTo>
                <a:lnTo>
                  <a:pt x="180162" y="44450"/>
                </a:lnTo>
                <a:lnTo>
                  <a:pt x="174244" y="46989"/>
                </a:lnTo>
                <a:lnTo>
                  <a:pt x="174523" y="46989"/>
                </a:lnTo>
                <a:lnTo>
                  <a:pt x="168668" y="49529"/>
                </a:lnTo>
                <a:lnTo>
                  <a:pt x="169087" y="49529"/>
                </a:lnTo>
                <a:lnTo>
                  <a:pt x="157632" y="55879"/>
                </a:lnTo>
                <a:lnTo>
                  <a:pt x="158165" y="55879"/>
                </a:lnTo>
                <a:lnTo>
                  <a:pt x="147040" y="62229"/>
                </a:lnTo>
                <a:lnTo>
                  <a:pt x="147561" y="62229"/>
                </a:lnTo>
                <a:lnTo>
                  <a:pt x="136778" y="68579"/>
                </a:lnTo>
                <a:lnTo>
                  <a:pt x="137274" y="68579"/>
                </a:lnTo>
                <a:lnTo>
                  <a:pt x="126860" y="76200"/>
                </a:lnTo>
                <a:lnTo>
                  <a:pt x="127342" y="76200"/>
                </a:lnTo>
                <a:lnTo>
                  <a:pt x="117297" y="83820"/>
                </a:lnTo>
                <a:lnTo>
                  <a:pt x="117767" y="83820"/>
                </a:lnTo>
                <a:lnTo>
                  <a:pt x="108115" y="91439"/>
                </a:lnTo>
                <a:lnTo>
                  <a:pt x="108559" y="91439"/>
                </a:lnTo>
                <a:lnTo>
                  <a:pt x="99326" y="100329"/>
                </a:lnTo>
                <a:lnTo>
                  <a:pt x="99745" y="100329"/>
                </a:lnTo>
                <a:lnTo>
                  <a:pt x="90944" y="109220"/>
                </a:lnTo>
                <a:lnTo>
                  <a:pt x="91351" y="109220"/>
                </a:lnTo>
                <a:lnTo>
                  <a:pt x="82994" y="118110"/>
                </a:lnTo>
                <a:lnTo>
                  <a:pt x="83375" y="118110"/>
                </a:lnTo>
                <a:lnTo>
                  <a:pt x="75476" y="128270"/>
                </a:lnTo>
                <a:lnTo>
                  <a:pt x="75844" y="128270"/>
                </a:lnTo>
                <a:lnTo>
                  <a:pt x="68427" y="138429"/>
                </a:lnTo>
                <a:lnTo>
                  <a:pt x="68757" y="138429"/>
                </a:lnTo>
                <a:lnTo>
                  <a:pt x="61849" y="148589"/>
                </a:lnTo>
                <a:lnTo>
                  <a:pt x="62153" y="148589"/>
                </a:lnTo>
                <a:lnTo>
                  <a:pt x="56464" y="158750"/>
                </a:lnTo>
                <a:lnTo>
                  <a:pt x="56045" y="158750"/>
                </a:lnTo>
                <a:lnTo>
                  <a:pt x="50164" y="170179"/>
                </a:lnTo>
                <a:lnTo>
                  <a:pt x="50368" y="170179"/>
                </a:lnTo>
                <a:lnTo>
                  <a:pt x="47637" y="176529"/>
                </a:lnTo>
                <a:lnTo>
                  <a:pt x="45173" y="181610"/>
                </a:lnTo>
                <a:lnTo>
                  <a:pt x="42837" y="187960"/>
                </a:lnTo>
                <a:lnTo>
                  <a:pt x="40639" y="193039"/>
                </a:lnTo>
                <a:lnTo>
                  <a:pt x="38582" y="199389"/>
                </a:lnTo>
                <a:lnTo>
                  <a:pt x="36664" y="205739"/>
                </a:lnTo>
                <a:lnTo>
                  <a:pt x="35260" y="210820"/>
                </a:lnTo>
                <a:lnTo>
                  <a:pt x="34975" y="210820"/>
                </a:lnTo>
                <a:lnTo>
                  <a:pt x="33248" y="217170"/>
                </a:lnTo>
                <a:lnTo>
                  <a:pt x="31762" y="223520"/>
                </a:lnTo>
                <a:lnTo>
                  <a:pt x="30429" y="229870"/>
                </a:lnTo>
                <a:lnTo>
                  <a:pt x="29248" y="236220"/>
                </a:lnTo>
                <a:lnTo>
                  <a:pt x="28206" y="242570"/>
                </a:lnTo>
                <a:lnTo>
                  <a:pt x="27330" y="248920"/>
                </a:lnTo>
                <a:lnTo>
                  <a:pt x="26606" y="255270"/>
                </a:lnTo>
                <a:lnTo>
                  <a:pt x="26134" y="261620"/>
                </a:lnTo>
                <a:lnTo>
                  <a:pt x="25772" y="266700"/>
                </a:lnTo>
                <a:lnTo>
                  <a:pt x="25653" y="267970"/>
                </a:lnTo>
                <a:lnTo>
                  <a:pt x="25400" y="275589"/>
                </a:lnTo>
                <a:lnTo>
                  <a:pt x="25387" y="288289"/>
                </a:lnTo>
                <a:lnTo>
                  <a:pt x="25609" y="294639"/>
                </a:lnTo>
                <a:lnTo>
                  <a:pt x="26060" y="302260"/>
                </a:lnTo>
                <a:lnTo>
                  <a:pt x="26631" y="308610"/>
                </a:lnTo>
                <a:lnTo>
                  <a:pt x="27368" y="314960"/>
                </a:lnTo>
                <a:lnTo>
                  <a:pt x="28257" y="321310"/>
                </a:lnTo>
                <a:lnTo>
                  <a:pt x="29298" y="327660"/>
                </a:lnTo>
                <a:lnTo>
                  <a:pt x="30492" y="334010"/>
                </a:lnTo>
                <a:lnTo>
                  <a:pt x="31838" y="340360"/>
                </a:lnTo>
                <a:lnTo>
                  <a:pt x="33324" y="346710"/>
                </a:lnTo>
                <a:lnTo>
                  <a:pt x="34975" y="353060"/>
                </a:lnTo>
                <a:lnTo>
                  <a:pt x="35260" y="353060"/>
                </a:lnTo>
                <a:lnTo>
                  <a:pt x="36753" y="358139"/>
                </a:lnTo>
                <a:lnTo>
                  <a:pt x="38684" y="364489"/>
                </a:lnTo>
                <a:lnTo>
                  <a:pt x="40741" y="370839"/>
                </a:lnTo>
                <a:lnTo>
                  <a:pt x="42951" y="375920"/>
                </a:lnTo>
                <a:lnTo>
                  <a:pt x="45288" y="382270"/>
                </a:lnTo>
                <a:lnTo>
                  <a:pt x="47764" y="387350"/>
                </a:lnTo>
                <a:lnTo>
                  <a:pt x="50368" y="393700"/>
                </a:lnTo>
                <a:lnTo>
                  <a:pt x="50164" y="393700"/>
                </a:lnTo>
                <a:lnTo>
                  <a:pt x="56045" y="405129"/>
                </a:lnTo>
                <a:lnTo>
                  <a:pt x="56464" y="405129"/>
                </a:lnTo>
                <a:lnTo>
                  <a:pt x="62153" y="415289"/>
                </a:lnTo>
                <a:lnTo>
                  <a:pt x="61849" y="415289"/>
                </a:lnTo>
                <a:lnTo>
                  <a:pt x="68757" y="425450"/>
                </a:lnTo>
                <a:lnTo>
                  <a:pt x="68427" y="425450"/>
                </a:lnTo>
                <a:lnTo>
                  <a:pt x="75844" y="435610"/>
                </a:lnTo>
                <a:lnTo>
                  <a:pt x="75476" y="435610"/>
                </a:lnTo>
                <a:lnTo>
                  <a:pt x="83375" y="445770"/>
                </a:lnTo>
                <a:lnTo>
                  <a:pt x="82994" y="445770"/>
                </a:lnTo>
                <a:lnTo>
                  <a:pt x="91351" y="454660"/>
                </a:lnTo>
                <a:lnTo>
                  <a:pt x="90944" y="454660"/>
                </a:lnTo>
                <a:lnTo>
                  <a:pt x="99745" y="463550"/>
                </a:lnTo>
                <a:lnTo>
                  <a:pt x="99326" y="463550"/>
                </a:lnTo>
                <a:lnTo>
                  <a:pt x="108559" y="472439"/>
                </a:lnTo>
                <a:lnTo>
                  <a:pt x="108115" y="472439"/>
                </a:lnTo>
                <a:lnTo>
                  <a:pt x="117767" y="480060"/>
                </a:lnTo>
                <a:lnTo>
                  <a:pt x="117297" y="480060"/>
                </a:lnTo>
                <a:lnTo>
                  <a:pt x="127342" y="487679"/>
                </a:lnTo>
                <a:lnTo>
                  <a:pt x="126860" y="487679"/>
                </a:lnTo>
                <a:lnTo>
                  <a:pt x="137274" y="495300"/>
                </a:lnTo>
                <a:lnTo>
                  <a:pt x="136778" y="495300"/>
                </a:lnTo>
                <a:lnTo>
                  <a:pt x="147561" y="501650"/>
                </a:lnTo>
                <a:lnTo>
                  <a:pt x="147040" y="501650"/>
                </a:lnTo>
                <a:lnTo>
                  <a:pt x="158165" y="508000"/>
                </a:lnTo>
                <a:lnTo>
                  <a:pt x="157632" y="508000"/>
                </a:lnTo>
                <a:lnTo>
                  <a:pt x="169087" y="514350"/>
                </a:lnTo>
                <a:lnTo>
                  <a:pt x="168668" y="514350"/>
                </a:lnTo>
                <a:lnTo>
                  <a:pt x="174523" y="516889"/>
                </a:lnTo>
                <a:lnTo>
                  <a:pt x="174244" y="516889"/>
                </a:lnTo>
                <a:lnTo>
                  <a:pt x="180162" y="519429"/>
                </a:lnTo>
                <a:lnTo>
                  <a:pt x="179882" y="519429"/>
                </a:lnTo>
                <a:lnTo>
                  <a:pt x="185877" y="521970"/>
                </a:lnTo>
                <a:lnTo>
                  <a:pt x="188620" y="521970"/>
                </a:lnTo>
                <a:lnTo>
                  <a:pt x="191655" y="523239"/>
                </a:lnTo>
                <a:lnTo>
                  <a:pt x="191363" y="523239"/>
                </a:lnTo>
                <a:lnTo>
                  <a:pt x="197510" y="525779"/>
                </a:lnTo>
                <a:lnTo>
                  <a:pt x="197205" y="525779"/>
                </a:lnTo>
                <a:lnTo>
                  <a:pt x="203415" y="527050"/>
                </a:lnTo>
                <a:lnTo>
                  <a:pt x="203111" y="527050"/>
                </a:lnTo>
                <a:lnTo>
                  <a:pt x="209397" y="529589"/>
                </a:lnTo>
                <a:lnTo>
                  <a:pt x="209080" y="529589"/>
                </a:lnTo>
                <a:lnTo>
                  <a:pt x="215430" y="530860"/>
                </a:lnTo>
                <a:lnTo>
                  <a:pt x="215112" y="530860"/>
                </a:lnTo>
                <a:lnTo>
                  <a:pt x="221513" y="532129"/>
                </a:lnTo>
                <a:lnTo>
                  <a:pt x="221208" y="532129"/>
                </a:lnTo>
                <a:lnTo>
                  <a:pt x="227672" y="533400"/>
                </a:lnTo>
                <a:lnTo>
                  <a:pt x="227355" y="533400"/>
                </a:lnTo>
                <a:lnTo>
                  <a:pt x="233870" y="534670"/>
                </a:lnTo>
                <a:lnTo>
                  <a:pt x="233552" y="534670"/>
                </a:lnTo>
                <a:lnTo>
                  <a:pt x="240131" y="535939"/>
                </a:lnTo>
                <a:lnTo>
                  <a:pt x="239814" y="535939"/>
                </a:lnTo>
                <a:lnTo>
                  <a:pt x="246430" y="537210"/>
                </a:lnTo>
                <a:lnTo>
                  <a:pt x="252475" y="537210"/>
                </a:lnTo>
                <a:lnTo>
                  <a:pt x="259194" y="538479"/>
                </a:lnTo>
                <a:lnTo>
                  <a:pt x="271818" y="538479"/>
                </a:lnTo>
                <a:lnTo>
                  <a:pt x="278517" y="539720"/>
                </a:lnTo>
                <a:lnTo>
                  <a:pt x="278358" y="539750"/>
                </a:lnTo>
                <a:lnTo>
                  <a:pt x="393103" y="539750"/>
                </a:lnTo>
                <a:lnTo>
                  <a:pt x="367779" y="549910"/>
                </a:lnTo>
                <a:lnTo>
                  <a:pt x="361264" y="552450"/>
                </a:lnTo>
                <a:lnTo>
                  <a:pt x="354672" y="553720"/>
                </a:lnTo>
                <a:lnTo>
                  <a:pt x="348030" y="556260"/>
                </a:lnTo>
                <a:lnTo>
                  <a:pt x="313842" y="562610"/>
                </a:lnTo>
                <a:close/>
              </a:path>
              <a:path w="557530" h="565150">
                <a:moveTo>
                  <a:pt x="371449" y="43179"/>
                </a:moveTo>
                <a:lnTo>
                  <a:pt x="365378" y="40639"/>
                </a:lnTo>
                <a:lnTo>
                  <a:pt x="365671" y="40639"/>
                </a:lnTo>
                <a:lnTo>
                  <a:pt x="359524" y="38100"/>
                </a:lnTo>
                <a:lnTo>
                  <a:pt x="359829" y="38100"/>
                </a:lnTo>
                <a:lnTo>
                  <a:pt x="353618" y="36829"/>
                </a:lnTo>
                <a:lnTo>
                  <a:pt x="353923" y="36829"/>
                </a:lnTo>
                <a:lnTo>
                  <a:pt x="347637" y="34289"/>
                </a:lnTo>
                <a:lnTo>
                  <a:pt x="347954" y="34289"/>
                </a:lnTo>
                <a:lnTo>
                  <a:pt x="341604" y="33020"/>
                </a:lnTo>
                <a:lnTo>
                  <a:pt x="341922" y="33020"/>
                </a:lnTo>
                <a:lnTo>
                  <a:pt x="335521" y="31750"/>
                </a:lnTo>
                <a:lnTo>
                  <a:pt x="335826" y="31750"/>
                </a:lnTo>
                <a:lnTo>
                  <a:pt x="329361" y="30479"/>
                </a:lnTo>
                <a:lnTo>
                  <a:pt x="329679" y="30479"/>
                </a:lnTo>
                <a:lnTo>
                  <a:pt x="323164" y="29210"/>
                </a:lnTo>
                <a:lnTo>
                  <a:pt x="323481" y="29210"/>
                </a:lnTo>
                <a:lnTo>
                  <a:pt x="316903" y="27939"/>
                </a:lnTo>
                <a:lnTo>
                  <a:pt x="317220" y="27939"/>
                </a:lnTo>
                <a:lnTo>
                  <a:pt x="310603" y="26670"/>
                </a:lnTo>
                <a:lnTo>
                  <a:pt x="304558" y="26670"/>
                </a:lnTo>
                <a:lnTo>
                  <a:pt x="297840" y="25400"/>
                </a:lnTo>
                <a:lnTo>
                  <a:pt x="395473" y="25400"/>
                </a:lnTo>
                <a:lnTo>
                  <a:pt x="399656" y="27939"/>
                </a:lnTo>
                <a:lnTo>
                  <a:pt x="411124" y="33020"/>
                </a:lnTo>
                <a:lnTo>
                  <a:pt x="423329" y="40639"/>
                </a:lnTo>
                <a:lnTo>
                  <a:pt x="425210" y="41910"/>
                </a:lnTo>
                <a:lnTo>
                  <a:pt x="371157" y="41910"/>
                </a:lnTo>
                <a:lnTo>
                  <a:pt x="371449" y="43179"/>
                </a:lnTo>
                <a:close/>
              </a:path>
              <a:path w="557530" h="565150">
                <a:moveTo>
                  <a:pt x="185585" y="43179"/>
                </a:moveTo>
                <a:lnTo>
                  <a:pt x="185877" y="41910"/>
                </a:lnTo>
                <a:lnTo>
                  <a:pt x="188620" y="41910"/>
                </a:lnTo>
                <a:lnTo>
                  <a:pt x="185585" y="43179"/>
                </a:lnTo>
                <a:close/>
              </a:path>
              <a:path w="557530" h="565150">
                <a:moveTo>
                  <a:pt x="501281" y="160020"/>
                </a:moveTo>
                <a:lnTo>
                  <a:pt x="494880" y="148589"/>
                </a:lnTo>
                <a:lnTo>
                  <a:pt x="495185" y="148589"/>
                </a:lnTo>
                <a:lnTo>
                  <a:pt x="488276" y="138429"/>
                </a:lnTo>
                <a:lnTo>
                  <a:pt x="488607" y="138429"/>
                </a:lnTo>
                <a:lnTo>
                  <a:pt x="481190" y="128270"/>
                </a:lnTo>
                <a:lnTo>
                  <a:pt x="481558" y="128270"/>
                </a:lnTo>
                <a:lnTo>
                  <a:pt x="473659" y="118110"/>
                </a:lnTo>
                <a:lnTo>
                  <a:pt x="474040" y="118110"/>
                </a:lnTo>
                <a:lnTo>
                  <a:pt x="465683" y="109220"/>
                </a:lnTo>
                <a:lnTo>
                  <a:pt x="466089" y="109220"/>
                </a:lnTo>
                <a:lnTo>
                  <a:pt x="457288" y="100329"/>
                </a:lnTo>
                <a:lnTo>
                  <a:pt x="457707" y="100329"/>
                </a:lnTo>
                <a:lnTo>
                  <a:pt x="448475" y="91439"/>
                </a:lnTo>
                <a:lnTo>
                  <a:pt x="448919" y="91439"/>
                </a:lnTo>
                <a:lnTo>
                  <a:pt x="439267" y="83820"/>
                </a:lnTo>
                <a:lnTo>
                  <a:pt x="439737" y="83820"/>
                </a:lnTo>
                <a:lnTo>
                  <a:pt x="429691" y="76200"/>
                </a:lnTo>
                <a:lnTo>
                  <a:pt x="430187" y="76200"/>
                </a:lnTo>
                <a:lnTo>
                  <a:pt x="419760" y="68579"/>
                </a:lnTo>
                <a:lnTo>
                  <a:pt x="420255" y="68579"/>
                </a:lnTo>
                <a:lnTo>
                  <a:pt x="409473" y="62229"/>
                </a:lnTo>
                <a:lnTo>
                  <a:pt x="409994" y="62229"/>
                </a:lnTo>
                <a:lnTo>
                  <a:pt x="398868" y="55879"/>
                </a:lnTo>
                <a:lnTo>
                  <a:pt x="399402" y="55879"/>
                </a:lnTo>
                <a:lnTo>
                  <a:pt x="387946" y="49529"/>
                </a:lnTo>
                <a:lnTo>
                  <a:pt x="388365" y="49529"/>
                </a:lnTo>
                <a:lnTo>
                  <a:pt x="382511" y="46989"/>
                </a:lnTo>
                <a:lnTo>
                  <a:pt x="382790" y="46989"/>
                </a:lnTo>
                <a:lnTo>
                  <a:pt x="376872" y="44450"/>
                </a:lnTo>
                <a:lnTo>
                  <a:pt x="377151" y="44450"/>
                </a:lnTo>
                <a:lnTo>
                  <a:pt x="371157" y="41910"/>
                </a:lnTo>
                <a:lnTo>
                  <a:pt x="425210" y="41910"/>
                </a:lnTo>
                <a:lnTo>
                  <a:pt x="434619" y="48260"/>
                </a:lnTo>
                <a:lnTo>
                  <a:pt x="445046" y="55879"/>
                </a:lnTo>
                <a:lnTo>
                  <a:pt x="456044" y="64770"/>
                </a:lnTo>
                <a:lnTo>
                  <a:pt x="465696" y="72389"/>
                </a:lnTo>
                <a:lnTo>
                  <a:pt x="475373" y="82550"/>
                </a:lnTo>
                <a:lnTo>
                  <a:pt x="484606" y="91439"/>
                </a:lnTo>
                <a:lnTo>
                  <a:pt x="493369" y="101600"/>
                </a:lnTo>
                <a:lnTo>
                  <a:pt x="493750" y="102870"/>
                </a:lnTo>
                <a:lnTo>
                  <a:pt x="501637" y="113029"/>
                </a:lnTo>
                <a:lnTo>
                  <a:pt x="501992" y="113029"/>
                </a:lnTo>
                <a:lnTo>
                  <a:pt x="509752" y="124460"/>
                </a:lnTo>
                <a:lnTo>
                  <a:pt x="516978" y="135889"/>
                </a:lnTo>
                <a:lnTo>
                  <a:pt x="523671" y="147320"/>
                </a:lnTo>
                <a:lnTo>
                  <a:pt x="529135" y="158750"/>
                </a:lnTo>
                <a:lnTo>
                  <a:pt x="500989" y="158750"/>
                </a:lnTo>
                <a:lnTo>
                  <a:pt x="501281" y="160020"/>
                </a:lnTo>
                <a:close/>
              </a:path>
              <a:path w="557530" h="565150">
                <a:moveTo>
                  <a:pt x="55752" y="160020"/>
                </a:moveTo>
                <a:lnTo>
                  <a:pt x="56045" y="158750"/>
                </a:lnTo>
                <a:lnTo>
                  <a:pt x="56464" y="158750"/>
                </a:lnTo>
                <a:lnTo>
                  <a:pt x="55752" y="160020"/>
                </a:lnTo>
                <a:close/>
              </a:path>
              <a:path w="557530" h="565150">
                <a:moveTo>
                  <a:pt x="522147" y="212089"/>
                </a:moveTo>
                <a:lnTo>
                  <a:pt x="520280" y="205739"/>
                </a:lnTo>
                <a:lnTo>
                  <a:pt x="518350" y="199389"/>
                </a:lnTo>
                <a:lnTo>
                  <a:pt x="516293" y="193039"/>
                </a:lnTo>
                <a:lnTo>
                  <a:pt x="514083" y="187960"/>
                </a:lnTo>
                <a:lnTo>
                  <a:pt x="511746" y="181610"/>
                </a:lnTo>
                <a:lnTo>
                  <a:pt x="509269" y="176529"/>
                </a:lnTo>
                <a:lnTo>
                  <a:pt x="506666" y="170179"/>
                </a:lnTo>
                <a:lnTo>
                  <a:pt x="506869" y="170179"/>
                </a:lnTo>
                <a:lnTo>
                  <a:pt x="500989" y="158750"/>
                </a:lnTo>
                <a:lnTo>
                  <a:pt x="529135" y="158750"/>
                </a:lnTo>
                <a:lnTo>
                  <a:pt x="529742" y="160020"/>
                </a:lnTo>
                <a:lnTo>
                  <a:pt x="544652" y="198120"/>
                </a:lnTo>
                <a:lnTo>
                  <a:pt x="548100" y="210820"/>
                </a:lnTo>
                <a:lnTo>
                  <a:pt x="522058" y="210820"/>
                </a:lnTo>
                <a:lnTo>
                  <a:pt x="522147" y="212089"/>
                </a:lnTo>
                <a:close/>
              </a:path>
              <a:path w="557530" h="565150">
                <a:moveTo>
                  <a:pt x="34886" y="212089"/>
                </a:moveTo>
                <a:lnTo>
                  <a:pt x="34975" y="210820"/>
                </a:lnTo>
                <a:lnTo>
                  <a:pt x="35260" y="210820"/>
                </a:lnTo>
                <a:lnTo>
                  <a:pt x="34886" y="212089"/>
                </a:lnTo>
                <a:close/>
              </a:path>
              <a:path w="557530" h="565150">
                <a:moveTo>
                  <a:pt x="556799" y="295910"/>
                </a:moveTo>
                <a:lnTo>
                  <a:pt x="531380" y="295910"/>
                </a:lnTo>
                <a:lnTo>
                  <a:pt x="531647" y="288289"/>
                </a:lnTo>
                <a:lnTo>
                  <a:pt x="531634" y="275589"/>
                </a:lnTo>
                <a:lnTo>
                  <a:pt x="531380" y="267970"/>
                </a:lnTo>
                <a:lnTo>
                  <a:pt x="531262" y="266700"/>
                </a:lnTo>
                <a:lnTo>
                  <a:pt x="530974" y="261620"/>
                </a:lnTo>
                <a:lnTo>
                  <a:pt x="530402" y="255270"/>
                </a:lnTo>
                <a:lnTo>
                  <a:pt x="529666" y="248920"/>
                </a:lnTo>
                <a:lnTo>
                  <a:pt x="528777" y="242570"/>
                </a:lnTo>
                <a:lnTo>
                  <a:pt x="527735" y="236220"/>
                </a:lnTo>
                <a:lnTo>
                  <a:pt x="526542" y="229870"/>
                </a:lnTo>
                <a:lnTo>
                  <a:pt x="525195" y="223520"/>
                </a:lnTo>
                <a:lnTo>
                  <a:pt x="523709" y="217170"/>
                </a:lnTo>
                <a:lnTo>
                  <a:pt x="522058" y="210820"/>
                </a:lnTo>
                <a:lnTo>
                  <a:pt x="548100" y="210820"/>
                </a:lnTo>
                <a:lnTo>
                  <a:pt x="548398" y="212089"/>
                </a:lnTo>
                <a:lnTo>
                  <a:pt x="550037" y="218439"/>
                </a:lnTo>
                <a:lnTo>
                  <a:pt x="551497" y="224789"/>
                </a:lnTo>
                <a:lnTo>
                  <a:pt x="552805" y="232410"/>
                </a:lnTo>
                <a:lnTo>
                  <a:pt x="553935" y="238760"/>
                </a:lnTo>
                <a:lnTo>
                  <a:pt x="555701" y="252729"/>
                </a:lnTo>
                <a:lnTo>
                  <a:pt x="556323" y="260350"/>
                </a:lnTo>
                <a:lnTo>
                  <a:pt x="556768" y="267970"/>
                </a:lnTo>
                <a:lnTo>
                  <a:pt x="557034" y="274320"/>
                </a:lnTo>
                <a:lnTo>
                  <a:pt x="557021" y="289560"/>
                </a:lnTo>
                <a:lnTo>
                  <a:pt x="556799" y="295910"/>
                </a:lnTo>
                <a:close/>
              </a:path>
              <a:path w="557530" h="565150">
                <a:moveTo>
                  <a:pt x="26034" y="262889"/>
                </a:moveTo>
                <a:lnTo>
                  <a:pt x="26060" y="261620"/>
                </a:lnTo>
                <a:lnTo>
                  <a:pt x="26034" y="262889"/>
                </a:lnTo>
                <a:close/>
              </a:path>
              <a:path w="557530" h="565150">
                <a:moveTo>
                  <a:pt x="530999" y="262889"/>
                </a:moveTo>
                <a:lnTo>
                  <a:pt x="530900" y="261620"/>
                </a:lnTo>
                <a:lnTo>
                  <a:pt x="530999" y="262889"/>
                </a:lnTo>
                <a:close/>
              </a:path>
              <a:path w="557530" h="565150">
                <a:moveTo>
                  <a:pt x="25628" y="269239"/>
                </a:moveTo>
                <a:lnTo>
                  <a:pt x="25653" y="267970"/>
                </a:lnTo>
                <a:lnTo>
                  <a:pt x="25628" y="269239"/>
                </a:lnTo>
                <a:close/>
              </a:path>
              <a:path w="557530" h="565150">
                <a:moveTo>
                  <a:pt x="531406" y="269239"/>
                </a:moveTo>
                <a:lnTo>
                  <a:pt x="531334" y="267970"/>
                </a:lnTo>
                <a:lnTo>
                  <a:pt x="531406" y="269239"/>
                </a:lnTo>
                <a:close/>
              </a:path>
              <a:path w="557530" h="565150">
                <a:moveTo>
                  <a:pt x="25700" y="295910"/>
                </a:moveTo>
                <a:lnTo>
                  <a:pt x="25628" y="294639"/>
                </a:lnTo>
                <a:lnTo>
                  <a:pt x="25700" y="295910"/>
                </a:lnTo>
                <a:close/>
              </a:path>
              <a:path w="557530" h="565150">
                <a:moveTo>
                  <a:pt x="556389" y="302260"/>
                </a:moveTo>
                <a:lnTo>
                  <a:pt x="530974" y="302260"/>
                </a:lnTo>
                <a:lnTo>
                  <a:pt x="531406" y="294639"/>
                </a:lnTo>
                <a:lnTo>
                  <a:pt x="531380" y="295910"/>
                </a:lnTo>
                <a:lnTo>
                  <a:pt x="556799" y="295910"/>
                </a:lnTo>
                <a:lnTo>
                  <a:pt x="556755" y="297179"/>
                </a:lnTo>
                <a:lnTo>
                  <a:pt x="556389" y="302260"/>
                </a:lnTo>
                <a:close/>
              </a:path>
              <a:path w="557530" h="565150">
                <a:moveTo>
                  <a:pt x="26134" y="302260"/>
                </a:moveTo>
                <a:lnTo>
                  <a:pt x="26034" y="300989"/>
                </a:lnTo>
                <a:lnTo>
                  <a:pt x="26134" y="302260"/>
                </a:lnTo>
                <a:close/>
              </a:path>
              <a:path w="557530" h="565150">
                <a:moveTo>
                  <a:pt x="548322" y="353060"/>
                </a:moveTo>
                <a:lnTo>
                  <a:pt x="522058" y="353060"/>
                </a:lnTo>
                <a:lnTo>
                  <a:pt x="523786" y="346710"/>
                </a:lnTo>
                <a:lnTo>
                  <a:pt x="525271" y="340360"/>
                </a:lnTo>
                <a:lnTo>
                  <a:pt x="526605" y="334010"/>
                </a:lnTo>
                <a:lnTo>
                  <a:pt x="527786" y="327660"/>
                </a:lnTo>
                <a:lnTo>
                  <a:pt x="528827" y="321310"/>
                </a:lnTo>
                <a:lnTo>
                  <a:pt x="529704" y="314960"/>
                </a:lnTo>
                <a:lnTo>
                  <a:pt x="530428" y="308610"/>
                </a:lnTo>
                <a:lnTo>
                  <a:pt x="530999" y="300989"/>
                </a:lnTo>
                <a:lnTo>
                  <a:pt x="530974" y="302260"/>
                </a:lnTo>
                <a:lnTo>
                  <a:pt x="556389" y="302260"/>
                </a:lnTo>
                <a:lnTo>
                  <a:pt x="555675" y="311150"/>
                </a:lnTo>
                <a:lnTo>
                  <a:pt x="553897" y="325120"/>
                </a:lnTo>
                <a:lnTo>
                  <a:pt x="552754" y="331470"/>
                </a:lnTo>
                <a:lnTo>
                  <a:pt x="551433" y="339089"/>
                </a:lnTo>
                <a:lnTo>
                  <a:pt x="549960" y="345439"/>
                </a:lnTo>
                <a:lnTo>
                  <a:pt x="548322" y="353060"/>
                </a:lnTo>
                <a:close/>
              </a:path>
              <a:path w="557530" h="565150">
                <a:moveTo>
                  <a:pt x="35260" y="353060"/>
                </a:moveTo>
                <a:lnTo>
                  <a:pt x="34975" y="353060"/>
                </a:lnTo>
                <a:lnTo>
                  <a:pt x="34886" y="351789"/>
                </a:lnTo>
                <a:lnTo>
                  <a:pt x="35260" y="353060"/>
                </a:lnTo>
                <a:close/>
              </a:path>
              <a:path w="557530" h="565150">
                <a:moveTo>
                  <a:pt x="529135" y="405129"/>
                </a:moveTo>
                <a:lnTo>
                  <a:pt x="500989" y="405129"/>
                </a:lnTo>
                <a:lnTo>
                  <a:pt x="506869" y="393700"/>
                </a:lnTo>
                <a:lnTo>
                  <a:pt x="506666" y="393700"/>
                </a:lnTo>
                <a:lnTo>
                  <a:pt x="509396" y="387350"/>
                </a:lnTo>
                <a:lnTo>
                  <a:pt x="511860" y="382270"/>
                </a:lnTo>
                <a:lnTo>
                  <a:pt x="514197" y="375920"/>
                </a:lnTo>
                <a:lnTo>
                  <a:pt x="516394" y="370839"/>
                </a:lnTo>
                <a:lnTo>
                  <a:pt x="518452" y="364489"/>
                </a:lnTo>
                <a:lnTo>
                  <a:pt x="520369" y="358139"/>
                </a:lnTo>
                <a:lnTo>
                  <a:pt x="522147" y="351789"/>
                </a:lnTo>
                <a:lnTo>
                  <a:pt x="522058" y="353060"/>
                </a:lnTo>
                <a:lnTo>
                  <a:pt x="548322" y="353060"/>
                </a:lnTo>
                <a:lnTo>
                  <a:pt x="546519" y="359410"/>
                </a:lnTo>
                <a:lnTo>
                  <a:pt x="544563" y="365760"/>
                </a:lnTo>
                <a:lnTo>
                  <a:pt x="542455" y="372110"/>
                </a:lnTo>
                <a:lnTo>
                  <a:pt x="540181" y="379729"/>
                </a:lnTo>
                <a:lnTo>
                  <a:pt x="537756" y="386079"/>
                </a:lnTo>
                <a:lnTo>
                  <a:pt x="535190" y="392429"/>
                </a:lnTo>
                <a:lnTo>
                  <a:pt x="532472" y="398779"/>
                </a:lnTo>
                <a:lnTo>
                  <a:pt x="529742" y="403860"/>
                </a:lnTo>
                <a:lnTo>
                  <a:pt x="529135" y="405129"/>
                </a:lnTo>
                <a:close/>
              </a:path>
              <a:path w="557530" h="565150">
                <a:moveTo>
                  <a:pt x="56464" y="405129"/>
                </a:moveTo>
                <a:lnTo>
                  <a:pt x="56045" y="405129"/>
                </a:lnTo>
                <a:lnTo>
                  <a:pt x="55752" y="403860"/>
                </a:lnTo>
                <a:lnTo>
                  <a:pt x="56464" y="405129"/>
                </a:lnTo>
                <a:close/>
              </a:path>
              <a:path w="557530" h="565150">
                <a:moveTo>
                  <a:pt x="425210" y="521970"/>
                </a:moveTo>
                <a:lnTo>
                  <a:pt x="371157" y="521970"/>
                </a:lnTo>
                <a:lnTo>
                  <a:pt x="377151" y="519429"/>
                </a:lnTo>
                <a:lnTo>
                  <a:pt x="376872" y="519429"/>
                </a:lnTo>
                <a:lnTo>
                  <a:pt x="382790" y="516889"/>
                </a:lnTo>
                <a:lnTo>
                  <a:pt x="382511" y="516889"/>
                </a:lnTo>
                <a:lnTo>
                  <a:pt x="388365" y="514350"/>
                </a:lnTo>
                <a:lnTo>
                  <a:pt x="387946" y="514350"/>
                </a:lnTo>
                <a:lnTo>
                  <a:pt x="399402" y="508000"/>
                </a:lnTo>
                <a:lnTo>
                  <a:pt x="398868" y="508000"/>
                </a:lnTo>
                <a:lnTo>
                  <a:pt x="409994" y="501650"/>
                </a:lnTo>
                <a:lnTo>
                  <a:pt x="409473" y="501650"/>
                </a:lnTo>
                <a:lnTo>
                  <a:pt x="420255" y="495300"/>
                </a:lnTo>
                <a:lnTo>
                  <a:pt x="419760" y="495300"/>
                </a:lnTo>
                <a:lnTo>
                  <a:pt x="430187" y="487679"/>
                </a:lnTo>
                <a:lnTo>
                  <a:pt x="429691" y="487679"/>
                </a:lnTo>
                <a:lnTo>
                  <a:pt x="439737" y="480060"/>
                </a:lnTo>
                <a:lnTo>
                  <a:pt x="439267" y="480060"/>
                </a:lnTo>
                <a:lnTo>
                  <a:pt x="448919" y="472439"/>
                </a:lnTo>
                <a:lnTo>
                  <a:pt x="448475" y="472439"/>
                </a:lnTo>
                <a:lnTo>
                  <a:pt x="457707" y="463550"/>
                </a:lnTo>
                <a:lnTo>
                  <a:pt x="457288" y="463550"/>
                </a:lnTo>
                <a:lnTo>
                  <a:pt x="466089" y="454660"/>
                </a:lnTo>
                <a:lnTo>
                  <a:pt x="465683" y="454660"/>
                </a:lnTo>
                <a:lnTo>
                  <a:pt x="474040" y="445770"/>
                </a:lnTo>
                <a:lnTo>
                  <a:pt x="473659" y="445770"/>
                </a:lnTo>
                <a:lnTo>
                  <a:pt x="481558" y="435610"/>
                </a:lnTo>
                <a:lnTo>
                  <a:pt x="481190" y="435610"/>
                </a:lnTo>
                <a:lnTo>
                  <a:pt x="488607" y="425450"/>
                </a:lnTo>
                <a:lnTo>
                  <a:pt x="488276" y="425450"/>
                </a:lnTo>
                <a:lnTo>
                  <a:pt x="495185" y="415289"/>
                </a:lnTo>
                <a:lnTo>
                  <a:pt x="494880" y="415289"/>
                </a:lnTo>
                <a:lnTo>
                  <a:pt x="501281" y="403860"/>
                </a:lnTo>
                <a:lnTo>
                  <a:pt x="500989" y="405129"/>
                </a:lnTo>
                <a:lnTo>
                  <a:pt x="529135" y="405129"/>
                </a:lnTo>
                <a:lnTo>
                  <a:pt x="523671" y="416560"/>
                </a:lnTo>
                <a:lnTo>
                  <a:pt x="516978" y="427989"/>
                </a:lnTo>
                <a:lnTo>
                  <a:pt x="509752" y="439420"/>
                </a:lnTo>
                <a:lnTo>
                  <a:pt x="501992" y="450850"/>
                </a:lnTo>
                <a:lnTo>
                  <a:pt x="501637" y="450850"/>
                </a:lnTo>
                <a:lnTo>
                  <a:pt x="493750" y="461010"/>
                </a:lnTo>
                <a:lnTo>
                  <a:pt x="493369" y="462279"/>
                </a:lnTo>
                <a:lnTo>
                  <a:pt x="484606" y="472439"/>
                </a:lnTo>
                <a:lnTo>
                  <a:pt x="475373" y="481329"/>
                </a:lnTo>
                <a:lnTo>
                  <a:pt x="465696" y="491489"/>
                </a:lnTo>
                <a:lnTo>
                  <a:pt x="456044" y="499110"/>
                </a:lnTo>
                <a:lnTo>
                  <a:pt x="445046" y="508000"/>
                </a:lnTo>
                <a:lnTo>
                  <a:pt x="434619" y="515620"/>
                </a:lnTo>
                <a:lnTo>
                  <a:pt x="425210" y="521970"/>
                </a:lnTo>
                <a:close/>
              </a:path>
              <a:path w="557530" h="565150">
                <a:moveTo>
                  <a:pt x="188620" y="521970"/>
                </a:moveTo>
                <a:lnTo>
                  <a:pt x="185877" y="521970"/>
                </a:lnTo>
                <a:lnTo>
                  <a:pt x="185585" y="520700"/>
                </a:lnTo>
                <a:lnTo>
                  <a:pt x="188620" y="521970"/>
                </a:lnTo>
                <a:close/>
              </a:path>
              <a:path w="557530" h="565150">
                <a:moveTo>
                  <a:pt x="393103" y="539750"/>
                </a:moveTo>
                <a:lnTo>
                  <a:pt x="278676" y="539750"/>
                </a:lnTo>
                <a:lnTo>
                  <a:pt x="278517" y="539720"/>
                </a:lnTo>
                <a:lnTo>
                  <a:pt x="285216" y="538479"/>
                </a:lnTo>
                <a:lnTo>
                  <a:pt x="297840" y="538479"/>
                </a:lnTo>
                <a:lnTo>
                  <a:pt x="304558" y="537210"/>
                </a:lnTo>
                <a:lnTo>
                  <a:pt x="310603" y="537210"/>
                </a:lnTo>
                <a:lnTo>
                  <a:pt x="317220" y="535939"/>
                </a:lnTo>
                <a:lnTo>
                  <a:pt x="316903" y="535939"/>
                </a:lnTo>
                <a:lnTo>
                  <a:pt x="323481" y="534670"/>
                </a:lnTo>
                <a:lnTo>
                  <a:pt x="323164" y="534670"/>
                </a:lnTo>
                <a:lnTo>
                  <a:pt x="329679" y="533400"/>
                </a:lnTo>
                <a:lnTo>
                  <a:pt x="329361" y="533400"/>
                </a:lnTo>
                <a:lnTo>
                  <a:pt x="335826" y="532129"/>
                </a:lnTo>
                <a:lnTo>
                  <a:pt x="335521" y="532129"/>
                </a:lnTo>
                <a:lnTo>
                  <a:pt x="341922" y="530860"/>
                </a:lnTo>
                <a:lnTo>
                  <a:pt x="341604" y="530860"/>
                </a:lnTo>
                <a:lnTo>
                  <a:pt x="347954" y="529589"/>
                </a:lnTo>
                <a:lnTo>
                  <a:pt x="347637" y="529589"/>
                </a:lnTo>
                <a:lnTo>
                  <a:pt x="353923" y="527050"/>
                </a:lnTo>
                <a:lnTo>
                  <a:pt x="353618" y="527050"/>
                </a:lnTo>
                <a:lnTo>
                  <a:pt x="359829" y="525779"/>
                </a:lnTo>
                <a:lnTo>
                  <a:pt x="359524" y="525779"/>
                </a:lnTo>
                <a:lnTo>
                  <a:pt x="365671" y="523239"/>
                </a:lnTo>
                <a:lnTo>
                  <a:pt x="365378" y="523239"/>
                </a:lnTo>
                <a:lnTo>
                  <a:pt x="371449" y="520700"/>
                </a:lnTo>
                <a:lnTo>
                  <a:pt x="371157" y="521970"/>
                </a:lnTo>
                <a:lnTo>
                  <a:pt x="425210" y="521970"/>
                </a:lnTo>
                <a:lnTo>
                  <a:pt x="423329" y="523239"/>
                </a:lnTo>
                <a:lnTo>
                  <a:pt x="411124" y="530860"/>
                </a:lnTo>
                <a:lnTo>
                  <a:pt x="399237" y="537210"/>
                </a:lnTo>
                <a:lnTo>
                  <a:pt x="393103" y="539750"/>
                </a:lnTo>
                <a:close/>
              </a:path>
              <a:path w="557530" h="565150">
                <a:moveTo>
                  <a:pt x="278676" y="539750"/>
                </a:moveTo>
                <a:lnTo>
                  <a:pt x="278358" y="539750"/>
                </a:lnTo>
                <a:lnTo>
                  <a:pt x="278517" y="539720"/>
                </a:lnTo>
                <a:lnTo>
                  <a:pt x="278676" y="539750"/>
                </a:lnTo>
                <a:close/>
              </a:path>
              <a:path w="557530" h="565150">
                <a:moveTo>
                  <a:pt x="299796" y="563879"/>
                </a:moveTo>
                <a:lnTo>
                  <a:pt x="256920" y="563879"/>
                </a:lnTo>
                <a:lnTo>
                  <a:pt x="249872" y="562610"/>
                </a:lnTo>
                <a:lnTo>
                  <a:pt x="306844" y="562610"/>
                </a:lnTo>
                <a:lnTo>
                  <a:pt x="299796" y="563879"/>
                </a:lnTo>
                <a:close/>
              </a:path>
              <a:path w="557530" h="565150">
                <a:moveTo>
                  <a:pt x="278676" y="565150"/>
                </a:moveTo>
                <a:lnTo>
                  <a:pt x="271170" y="563879"/>
                </a:lnTo>
                <a:lnTo>
                  <a:pt x="285546" y="563879"/>
                </a:lnTo>
                <a:lnTo>
                  <a:pt x="278676" y="565150"/>
                </a:lnTo>
                <a:close/>
              </a:path>
            </a:pathLst>
          </a:custGeom>
          <a:solidFill>
            <a:srgbClr val="FFFFFF"/>
          </a:solidFill>
        </p:spPr>
        <p:txBody>
          <a:bodyPr wrap="square" lIns="0" tIns="0" rIns="0" bIns="0" rtlCol="0"/>
          <a:lstStyle/>
          <a:p>
            <a:endParaRPr/>
          </a:p>
        </p:txBody>
      </p:sp>
      <p:sp>
        <p:nvSpPr>
          <p:cNvPr id="15" name="object 15"/>
          <p:cNvSpPr txBox="1"/>
          <p:nvPr/>
        </p:nvSpPr>
        <p:spPr>
          <a:xfrm>
            <a:off x="3991724" y="3176790"/>
            <a:ext cx="2345690" cy="252095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黑体"/>
                <a:cs typeface="黑体"/>
              </a:rPr>
              <a:t>掺烧方</a:t>
            </a:r>
            <a:r>
              <a:rPr sz="2000" spc="5" dirty="0">
                <a:solidFill>
                  <a:srgbClr val="FF0000"/>
                </a:solidFill>
                <a:latin typeface="黑体"/>
                <a:cs typeface="黑体"/>
              </a:rPr>
              <a:t>式</a:t>
            </a:r>
            <a:endParaRPr sz="2000">
              <a:latin typeface="黑体"/>
              <a:cs typeface="黑体"/>
            </a:endParaRPr>
          </a:p>
          <a:p>
            <a:pPr marL="85090" marR="5080" indent="-40005">
              <a:lnSpc>
                <a:spcPts val="5860"/>
              </a:lnSpc>
              <a:spcBef>
                <a:spcPts val="240"/>
              </a:spcBef>
            </a:pPr>
            <a:r>
              <a:rPr sz="2000" dirty="0">
                <a:solidFill>
                  <a:srgbClr val="FFFFFF"/>
                </a:solidFill>
                <a:latin typeface="黑体"/>
                <a:cs typeface="黑体"/>
              </a:rPr>
              <a:t>常见问题及调整措施 燃料掺烧典型案</a:t>
            </a:r>
            <a:r>
              <a:rPr sz="2000" spc="5" dirty="0">
                <a:solidFill>
                  <a:srgbClr val="FFFFFF"/>
                </a:solidFill>
                <a:latin typeface="黑体"/>
                <a:cs typeface="黑体"/>
              </a:rPr>
              <a:t>例</a:t>
            </a:r>
            <a:endParaRPr sz="2000">
              <a:latin typeface="黑体"/>
              <a:cs typeface="黑体"/>
            </a:endParaRPr>
          </a:p>
          <a:p>
            <a:pPr>
              <a:lnSpc>
                <a:spcPct val="100000"/>
              </a:lnSpc>
              <a:spcBef>
                <a:spcPts val="60"/>
              </a:spcBef>
            </a:pPr>
            <a:endParaRPr sz="2200">
              <a:latin typeface="黑体"/>
              <a:cs typeface="黑体"/>
            </a:endParaRPr>
          </a:p>
          <a:p>
            <a:pPr marL="45720">
              <a:lnSpc>
                <a:spcPct val="100000"/>
              </a:lnSpc>
            </a:pPr>
            <a:r>
              <a:rPr sz="2000" dirty="0">
                <a:solidFill>
                  <a:srgbClr val="FFFFFF"/>
                </a:solidFill>
                <a:latin typeface="黑体"/>
                <a:cs typeface="黑体"/>
              </a:rPr>
              <a:t>结束</a:t>
            </a:r>
            <a:r>
              <a:rPr sz="2000" spc="5" dirty="0">
                <a:solidFill>
                  <a:srgbClr val="FFFFFF"/>
                </a:solidFill>
                <a:latin typeface="黑体"/>
                <a:cs typeface="黑体"/>
              </a:rPr>
              <a:t>语</a:t>
            </a:r>
            <a:endParaRPr sz="2000">
              <a:latin typeface="黑体"/>
              <a:cs typeface="黑体"/>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1117</TotalTime>
  <Words>2861</Words>
  <Application>Microsoft Office PowerPoint</Application>
  <PresentationFormat>全屏显示(4:3)</PresentationFormat>
  <Paragraphs>726</Paragraphs>
  <Slides>63</Slides>
  <Notes>3</Notes>
  <HiddenSlides>0</HiddenSlides>
  <MMClips>0</MMClips>
  <ScaleCrop>false</ScaleCrop>
  <HeadingPairs>
    <vt:vector size="4" baseType="variant">
      <vt:variant>
        <vt:lpstr>主题</vt:lpstr>
      </vt:variant>
      <vt:variant>
        <vt:i4>1</vt:i4>
      </vt:variant>
      <vt:variant>
        <vt:lpstr>幻灯片标题</vt:lpstr>
      </vt:variant>
      <vt:variant>
        <vt:i4>63</vt:i4>
      </vt:variant>
    </vt:vector>
  </HeadingPairs>
  <TitlesOfParts>
    <vt:vector size="64" baseType="lpstr">
      <vt:lpstr>Office Theme</vt:lpstr>
      <vt:lpstr>电站锅炉耦合燃料发电及配煤掺烧技术</vt:lpstr>
      <vt:lpstr>主要内容</vt:lpstr>
      <vt:lpstr>电站锅炉燃料耦合掺烧定义</vt:lpstr>
      <vt:lpstr>电站锅炉燃料耦合掺烧定义</vt:lpstr>
      <vt:lpstr>电站锅炉燃料掺烧相关技术规范</vt:lpstr>
      <vt:lpstr>主要内容</vt:lpstr>
      <vt:lpstr>混煤煤质指标的计算方法或趋势</vt:lpstr>
      <vt:lpstr>混煤煤质指标的计算方法或趋势</vt:lpstr>
      <vt:lpstr>主要内容</vt:lpstr>
      <vt:lpstr>三种主要掺烧方式</vt:lpstr>
      <vt:lpstr>间断性掺烧方式</vt:lpstr>
      <vt:lpstr>炉外预混掺烧方式</vt:lpstr>
      <vt:lpstr>分磨掺烧方式</vt:lpstr>
      <vt:lpstr>分磨掺烧方式特点</vt:lpstr>
      <vt:lpstr>幻灯片 15</vt:lpstr>
      <vt:lpstr>掺烧方式的选取</vt:lpstr>
      <vt:lpstr>掺烧方式的选取</vt:lpstr>
      <vt:lpstr>主要内容</vt:lpstr>
      <vt:lpstr>常见问题及调整措施——炉膛灭火</vt:lpstr>
      <vt:lpstr>常见问题及调整措施——结渣、积灰</vt:lpstr>
      <vt:lpstr>常见问题及调整措施——受热面腐蚀、超温和爆管</vt:lpstr>
      <vt:lpstr>常见问题及调整措施——制粉系统爆炸</vt:lpstr>
      <vt:lpstr>常见问题及调整措施——汽温参数异常、影响机组效率</vt:lpstr>
      <vt:lpstr>常见问题及调整措施——锅炉出力不足</vt:lpstr>
      <vt:lpstr>常见问题及调整措施——辅机设备寿命缩短</vt:lpstr>
      <vt:lpstr>常见问题及调整措施——辅机经济性差</vt:lpstr>
      <vt:lpstr>常见问题及调整措施——污染物排放量增加</vt:lpstr>
      <vt:lpstr>主要内容</vt:lpstr>
      <vt:lpstr>燃煤锅炉掺烧高硫煤</vt:lpstr>
      <vt:lpstr>案例1——燃烧调整优化</vt:lpstr>
      <vt:lpstr>案例2——燃烧优化+防腐蚀喷涂</vt:lpstr>
      <vt:lpstr>案例3——设备优化改造</vt:lpstr>
      <vt:lpstr>防治锅炉高温腐蚀防治的非对称高速贴壁风技术</vt:lpstr>
      <vt:lpstr>高速贴壁风技术应用</vt:lpstr>
      <vt:lpstr>高速贴壁风技术应用</vt:lpstr>
      <vt:lpstr>燃煤锅炉掺烧高热值煤</vt:lpstr>
      <vt:lpstr>燃煤锅炉掺烧高热值煤-燃烧调整</vt:lpstr>
      <vt:lpstr>燃煤锅炉掺烧高热值煤-燃烧调整</vt:lpstr>
      <vt:lpstr>烟煤锅炉掺烧褐煤</vt:lpstr>
      <vt:lpstr>燃煤锅炉掺烧褐煤案例</vt:lpstr>
      <vt:lpstr>新疆准东强结渣高碱煤掺烧技术</vt:lpstr>
      <vt:lpstr>解决方案（技术路线）</vt:lpstr>
      <vt:lpstr>新疆准东高碱煤掺烧技术案例</vt:lpstr>
      <vt:lpstr>智能吹灰技术</vt:lpstr>
      <vt:lpstr>智能吹灰技术</vt:lpstr>
      <vt:lpstr>智能吹灰技术</vt:lpstr>
      <vt:lpstr>污泥掺烧</vt:lpstr>
      <vt:lpstr>污泥掺烧</vt:lpstr>
      <vt:lpstr>污泥掺烧</vt:lpstr>
      <vt:lpstr>污泥掺烧</vt:lpstr>
      <vt:lpstr>生物质掺烧</vt:lpstr>
      <vt:lpstr>生物质掺烧</vt:lpstr>
      <vt:lpstr>生物质掺烧</vt:lpstr>
      <vt:lpstr>生物质掺烧</vt:lpstr>
      <vt:lpstr>煤泥掺烧</vt:lpstr>
      <vt:lpstr>煤泥掺烧</vt:lpstr>
      <vt:lpstr>煤泥掺烧</vt:lpstr>
      <vt:lpstr>油泥掺烧</vt:lpstr>
      <vt:lpstr>工业废气掺烧</vt:lpstr>
      <vt:lpstr>智能化配煤掺烧系统建设</vt:lpstr>
      <vt:lpstr>智能掺烧系统部分案例</vt:lpstr>
      <vt:lpstr>主要内容</vt:lpstr>
      <vt:lpstr>结束语</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耦合燃料发电和配煤掺烧技术</dc:title>
  <dc:creator>Lenovo</dc:creator>
  <cp:lastModifiedBy>lenovo</cp:lastModifiedBy>
  <cp:revision>12</cp:revision>
  <dcterms:created xsi:type="dcterms:W3CDTF">2023-12-08T02:11:04Z</dcterms:created>
  <dcterms:modified xsi:type="dcterms:W3CDTF">2023-12-18T00:09:58Z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2023-12-08T00:00:00Z</vt:filetime>
  </property>
  <property fmtid="{D5CDD505-2E9C-101B-9397-08002B2CF9AE}" pid="3" name="Creator">
    <vt:lpwstr>WPS 演示</vt:lpwstr>
  </property>
  <property fmtid="{D5CDD505-2E9C-101B-9397-08002B2CF9AE}" pid="4" name="LastSaved">
    <vt:filetime>2023-12-08T00:00:00Z</vt:filetime>
  </property>
</Properties>
</file>