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ommentAuthors.xml" ContentType="application/vnd.openxmlformats-officedocument.presentationml.commentAuthors+xml"/>
  <Override PartName="/ppt/media/image17.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777" r:id="rId3"/>
    <p:sldId id="4407" r:id="rId5"/>
    <p:sldId id="4572" r:id="rId6"/>
    <p:sldId id="4577" r:id="rId7"/>
    <p:sldId id="4430" r:id="rId8"/>
    <p:sldId id="4500" r:id="rId9"/>
    <p:sldId id="4568" r:id="rId10"/>
    <p:sldId id="4432" r:id="rId11"/>
    <p:sldId id="4576" r:id="rId12"/>
    <p:sldId id="4498" r:id="rId13"/>
    <p:sldId id="4507" r:id="rId14"/>
    <p:sldId id="4569" r:id="rId15"/>
    <p:sldId id="4508" r:id="rId16"/>
    <p:sldId id="4509" r:id="rId17"/>
    <p:sldId id="4431" r:id="rId18"/>
    <p:sldId id="4433" r:id="rId19"/>
    <p:sldId id="4514" r:id="rId20"/>
    <p:sldId id="4578" r:id="rId21"/>
    <p:sldId id="4579" r:id="rId22"/>
    <p:sldId id="4510" r:id="rId23"/>
    <p:sldId id="4512" r:id="rId24"/>
    <p:sldId id="4513" r:id="rId25"/>
    <p:sldId id="4511" r:id="rId26"/>
    <p:sldId id="4580" r:id="rId27"/>
  </p:sldIdLst>
  <p:sldSz cx="12192000" cy="6858000"/>
  <p:notesSz cx="6858000" cy="9144000"/>
  <p:custDataLst>
    <p:tags r:id="rId32"/>
  </p:custDataLst>
  <p:defaultTextStyle>
    <a:defPPr>
      <a:defRPr lang="en-US"/>
    </a:defPPr>
    <a:lvl1pPr marL="0" lvl="0" indent="0" algn="l" defTabSz="457200" rtl="0" eaLnBrk="1" fontAlgn="base" latinLnBrk="0" hangingPunct="1">
      <a:lnSpc>
        <a:spcPct val="100000"/>
      </a:lnSpc>
      <a:spcBef>
        <a:spcPct val="0"/>
      </a:spcBef>
      <a:spcAft>
        <a:spcPct val="0"/>
      </a:spcAft>
      <a:buNone/>
      <a:defRPr kern="1200">
        <a:solidFill>
          <a:schemeClr val="tx1"/>
        </a:solidFill>
        <a:latin typeface="Noto Sans CJK Light" charset="0"/>
        <a:ea typeface="Noto Sans CJK Regular" pitchFamily="34" charset="-122"/>
        <a:cs typeface="+mn-cs"/>
      </a:defRPr>
    </a:lvl1pPr>
    <a:lvl2pPr marL="457200" lvl="1" indent="0" algn="l" defTabSz="457200" rtl="0" eaLnBrk="1" fontAlgn="base" latinLnBrk="0" hangingPunct="1">
      <a:lnSpc>
        <a:spcPct val="100000"/>
      </a:lnSpc>
      <a:spcBef>
        <a:spcPct val="0"/>
      </a:spcBef>
      <a:spcAft>
        <a:spcPct val="0"/>
      </a:spcAft>
      <a:buNone/>
      <a:defRPr kern="1200">
        <a:solidFill>
          <a:schemeClr val="tx1"/>
        </a:solidFill>
        <a:latin typeface="Noto Sans CJK Light" charset="0"/>
        <a:ea typeface="Noto Sans CJK Regular" pitchFamily="34" charset="-122"/>
        <a:cs typeface="+mn-cs"/>
      </a:defRPr>
    </a:lvl2pPr>
    <a:lvl3pPr marL="914400" lvl="2" indent="0" algn="l" defTabSz="457200" rtl="0" eaLnBrk="1" fontAlgn="base" latinLnBrk="0" hangingPunct="1">
      <a:lnSpc>
        <a:spcPct val="100000"/>
      </a:lnSpc>
      <a:spcBef>
        <a:spcPct val="0"/>
      </a:spcBef>
      <a:spcAft>
        <a:spcPct val="0"/>
      </a:spcAft>
      <a:buNone/>
      <a:defRPr kern="1200">
        <a:solidFill>
          <a:schemeClr val="tx1"/>
        </a:solidFill>
        <a:latin typeface="Noto Sans CJK Light" charset="0"/>
        <a:ea typeface="Noto Sans CJK Regular" pitchFamily="34" charset="-122"/>
        <a:cs typeface="+mn-cs"/>
      </a:defRPr>
    </a:lvl3pPr>
    <a:lvl4pPr marL="1371600" lvl="3" indent="0" algn="l" defTabSz="457200" rtl="0" eaLnBrk="1" fontAlgn="base" latinLnBrk="0" hangingPunct="1">
      <a:lnSpc>
        <a:spcPct val="100000"/>
      </a:lnSpc>
      <a:spcBef>
        <a:spcPct val="0"/>
      </a:spcBef>
      <a:spcAft>
        <a:spcPct val="0"/>
      </a:spcAft>
      <a:buNone/>
      <a:defRPr kern="1200">
        <a:solidFill>
          <a:schemeClr val="tx1"/>
        </a:solidFill>
        <a:latin typeface="Noto Sans CJK Light" charset="0"/>
        <a:ea typeface="Noto Sans CJK Regular" pitchFamily="34" charset="-122"/>
        <a:cs typeface="+mn-cs"/>
      </a:defRPr>
    </a:lvl4pPr>
    <a:lvl5pPr marL="1828800" lvl="4" indent="0" algn="l" defTabSz="457200" rtl="0" eaLnBrk="1" fontAlgn="base" latinLnBrk="0" hangingPunct="1">
      <a:lnSpc>
        <a:spcPct val="100000"/>
      </a:lnSpc>
      <a:spcBef>
        <a:spcPct val="0"/>
      </a:spcBef>
      <a:spcAft>
        <a:spcPct val="0"/>
      </a:spcAft>
      <a:buNone/>
      <a:defRPr kern="1200">
        <a:solidFill>
          <a:schemeClr val="tx1"/>
        </a:solidFill>
        <a:latin typeface="Noto Sans CJK Light" charset="0"/>
        <a:ea typeface="Noto Sans CJK Regular" pitchFamily="34" charset="-122"/>
        <a:cs typeface="+mn-cs"/>
      </a:defRPr>
    </a:lvl5pPr>
    <a:lvl6pPr marL="2286000" lvl="5" indent="0" algn="l" defTabSz="457200" rtl="0" eaLnBrk="1" fontAlgn="base" latinLnBrk="0" hangingPunct="1">
      <a:lnSpc>
        <a:spcPct val="100000"/>
      </a:lnSpc>
      <a:spcBef>
        <a:spcPct val="0"/>
      </a:spcBef>
      <a:spcAft>
        <a:spcPct val="0"/>
      </a:spcAft>
      <a:buNone/>
      <a:defRPr kern="1200">
        <a:solidFill>
          <a:schemeClr val="tx1"/>
        </a:solidFill>
        <a:latin typeface="Noto Sans CJK Light" charset="0"/>
        <a:ea typeface="Noto Sans CJK Regular" pitchFamily="34" charset="-122"/>
        <a:cs typeface="+mn-cs"/>
      </a:defRPr>
    </a:lvl6pPr>
    <a:lvl7pPr marL="2743200" lvl="6" indent="0" algn="l" defTabSz="457200" rtl="0" eaLnBrk="1" fontAlgn="base" latinLnBrk="0" hangingPunct="1">
      <a:lnSpc>
        <a:spcPct val="100000"/>
      </a:lnSpc>
      <a:spcBef>
        <a:spcPct val="0"/>
      </a:spcBef>
      <a:spcAft>
        <a:spcPct val="0"/>
      </a:spcAft>
      <a:buNone/>
      <a:defRPr kern="1200">
        <a:solidFill>
          <a:schemeClr val="tx1"/>
        </a:solidFill>
        <a:latin typeface="Noto Sans CJK Light" charset="0"/>
        <a:ea typeface="Noto Sans CJK Regular" pitchFamily="34" charset="-122"/>
        <a:cs typeface="+mn-cs"/>
      </a:defRPr>
    </a:lvl7pPr>
    <a:lvl8pPr marL="3200400" lvl="7" indent="0" algn="l" defTabSz="457200" rtl="0" eaLnBrk="1" fontAlgn="base" latinLnBrk="0" hangingPunct="1">
      <a:lnSpc>
        <a:spcPct val="100000"/>
      </a:lnSpc>
      <a:spcBef>
        <a:spcPct val="0"/>
      </a:spcBef>
      <a:spcAft>
        <a:spcPct val="0"/>
      </a:spcAft>
      <a:buNone/>
      <a:defRPr kern="1200">
        <a:solidFill>
          <a:schemeClr val="tx1"/>
        </a:solidFill>
        <a:latin typeface="Noto Sans CJK Light" charset="0"/>
        <a:ea typeface="Noto Sans CJK Regular" pitchFamily="34" charset="-122"/>
        <a:cs typeface="+mn-cs"/>
      </a:defRPr>
    </a:lvl8pPr>
    <a:lvl9pPr marL="3657600" lvl="8" indent="0" algn="l" defTabSz="457200" rtl="0" eaLnBrk="1" fontAlgn="base" latinLnBrk="0" hangingPunct="1">
      <a:lnSpc>
        <a:spcPct val="100000"/>
      </a:lnSpc>
      <a:spcBef>
        <a:spcPct val="0"/>
      </a:spcBef>
      <a:spcAft>
        <a:spcPct val="0"/>
      </a:spcAft>
      <a:buNone/>
      <a:defRPr kern="1200">
        <a:solidFill>
          <a:schemeClr val="tx1"/>
        </a:solidFill>
        <a:latin typeface="Noto Sans CJK Light" charset="0"/>
        <a:ea typeface="Noto Sans CJK Regular" pitchFamily="34" charset="-122"/>
        <a:cs typeface="+mn-cs"/>
      </a:defRPr>
    </a:lvl9pPr>
  </p:defaultTextStyle>
  <p:extLst>
    <p:ext uri="{EFAFB233-063F-42B5-8137-9DF3F51BA10A}">
      <p15:sldGuideLst xmlns:p15="http://schemas.microsoft.com/office/powerpoint/2012/main">
        <p15:guide id="1" orient="horz" pos="460" userDrawn="1">
          <p15:clr>
            <a:srgbClr val="A4A3A4"/>
          </p15:clr>
        </p15:guide>
        <p15:guide id="2" orient="horz" pos="3824" userDrawn="1">
          <p15:clr>
            <a:srgbClr val="A4A3A4"/>
          </p15:clr>
        </p15:guide>
        <p15:guide id="3" orient="horz" pos="1590" userDrawn="1">
          <p15:clr>
            <a:srgbClr val="A4A3A4"/>
          </p15:clr>
        </p15:guide>
        <p15:guide id="4" pos="424" userDrawn="1">
          <p15:clr>
            <a:srgbClr val="A4A3A4"/>
          </p15:clr>
        </p15:guide>
        <p15:guide id="5" pos="7680" userDrawn="1">
          <p15:clr>
            <a:srgbClr val="A4A3A4"/>
          </p15:clr>
        </p15:guide>
        <p15:guide id="6" pos="3785" userDrawn="1">
          <p15:clr>
            <a:srgbClr val="A4A3A4"/>
          </p15:clr>
        </p15:guide>
        <p15:guide id="7" pos="2074" userDrawn="1">
          <p15:clr>
            <a:srgbClr val="A4A3A4"/>
          </p15:clr>
        </p15:guide>
        <p15:guide id="8" pos="3999" userDrawn="1">
          <p15:clr>
            <a:srgbClr val="A4A3A4"/>
          </p15:clr>
        </p15:guide>
        <p15:guide id="9" pos="70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yeshi" initials="y" lastIdx="3" clrIdx="3"/>
  <p:cmAuthor id="1" name="Administrator" initials="A" lastIdx="5" clrIdx="6"/>
  <p:cmAuthor id="8" name="admin" initials="a" lastIdx="1" clrIdx="4"/>
  <p:cmAuthor id="2" name="洋 张" initials="洋" lastIdx="2" clrIdx="0"/>
  <p:cmAuthor id="9" name="18651" initials="1" lastIdx="5" clrIdx="5"/>
  <p:cmAuthor id="3" name="杨 珂" initials="杨" lastIdx="1" clrIdx="7"/>
  <p:cmAuthor id="4" name="HP" initials="H" lastIdx="1" clrIdx="1"/>
  <p:cmAuthor id="5" name="eva" initials="e" lastIdx="1" clrIdx="8"/>
  <p:cmAuthor id="6" name="Microsoft" initials="M" lastIdx="12" clrIdx="0"/>
  <p:cmAuthor id="0" name="proly" initials="p" lastIdx="2" clrIdx="0"/>
  <p:cmAuthor id="10" name="皮皮" initials="a" lastIdx="2" clrIdx="9"/>
  <p:cmAuthor id="12" name="Nic王曦" initials="N" lastIdx="24" clrIdx="11"/>
  <p:cmAuthor id="13" name="阮 幸云" initials="阮" lastIdx="1" clrIdx="12"/>
  <p:cmAuthor id="32" name="王凯10177225" initials="王凯10177225" lastIdx="2" clrIdx="31"/>
  <p:cmAuthor id="33" name="MP" initials="M" lastIdx="1" clrIdx="32"/>
  <p:cmAuthor id="11" name="张良华" initials="张良华" lastIdx="1" clrIdx="10"/>
  <p:cmAuthor id="14" name="liuchuanyi" initials="l" lastIdx="2" clrIdx="13"/>
  <p:cmAuthor id="15" name="86181" initials="8" lastIdx="2" clrIdx="14"/>
  <p:cmAuthor id="16" name="MD" initials="M" lastIdx="2" clrIdx="15"/>
  <p:cmAuthor id="17" name="00035181" initials="0" lastIdx="1" clrIdx="16"/>
  <p:cmAuthor id="18" name="winson Wong" initials="w" lastIdx="1" clrIdx="16"/>
  <p:cmAuthor id="19" name="许士锦" initials="许" lastIdx="1" clrIdx="17"/>
  <p:cmAuthor id="77" name="杨 骏" initials="杨" lastIdx="3" clrIdx="26"/>
  <p:cmAuthor id="20" name="林建熙" initials="林" lastIdx="10" clrIdx="0"/>
  <p:cmAuthor id="21" name="10066351" initials="1" lastIdx="2" clrIdx="0"/>
  <p:cmAuthor id="22" name="蔡建楠" initials="caijianna" lastIdx="15" clrIdx="17"/>
  <p:cmAuthor id="23" name="陈婉迎" initials="陈" lastIdx="1" clrIdx="22"/>
  <p:cmAuthor id="24" name="黄文琦" initials="黄" lastIdx="1" clrIdx="23"/>
  <p:cmAuthor id="26" name="杨骏" initials="杨" lastIdx="4" clrIdx="25"/>
  <p:cmAuthor id="2000" name="镑镑_NVfeJZnE" initials="authorId_749372670"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D"/>
    <a:srgbClr val="6FA4A6"/>
    <a:srgbClr val="006F6B"/>
    <a:srgbClr val="007470"/>
    <a:srgbClr val="002060"/>
    <a:srgbClr val="91CBF7"/>
    <a:srgbClr val="87BFBE"/>
    <a:srgbClr val="71AAB8"/>
    <a:srgbClr val="D9D9D9"/>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8" autoAdjust="0"/>
    <p:restoredTop sz="88365" autoAdjust="0"/>
  </p:normalViewPr>
  <p:slideViewPr>
    <p:cSldViewPr snapToGrid="0" showGuides="1">
      <p:cViewPr varScale="1">
        <p:scale>
          <a:sx n="75" d="100"/>
          <a:sy n="75" d="100"/>
        </p:scale>
        <p:origin x="498" y="66"/>
      </p:cViewPr>
      <p:guideLst>
        <p:guide orient="horz" pos="460"/>
        <p:guide orient="horz" pos="3824"/>
        <p:guide orient="horz" pos="1590"/>
        <p:guide pos="424"/>
        <p:guide pos="7680"/>
        <p:guide pos="3785"/>
        <p:guide pos="2074"/>
        <p:guide pos="3999"/>
        <p:guide pos="702"/>
      </p:guideLst>
    </p:cSldViewPr>
  </p:slideViewPr>
  <p:notesTextViewPr>
    <p:cViewPr>
      <p:scale>
        <a:sx n="1" d="1"/>
        <a:sy n="1" d="1"/>
      </p:scale>
      <p:origin x="0" y="0"/>
    </p:cViewPr>
  </p:notesTextViewPr>
  <p:sorterViewPr>
    <p:cViewPr>
      <p:scale>
        <a:sx n="75" d="100"/>
        <a:sy n="75"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204.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D:\&#24494;&#20449;&#25991;&#20214;\WeChat%20Files\chouchouhuihui\FileStorage\File\2023-05\&#21508;&#32593;&#30465;&#20998;&#24067;&#24335;&#20809;&#20239;&#21344;&#36127;&#33655;&#26368;&#39640;&#27604;&#20363;.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24352;&#36745;\Desktop\&#24037;&#20316;&#31807;1.xlsx"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C:\Users\&#24352;&#36745;\Desktop\&#24037;&#20316;&#31807;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[各网省分布式光伏占负荷最高比例.xlsx]Sheet3!$C$4</c:f>
              <c:strCache>
                <c:ptCount val="1"/>
                <c:pt idx="0">
                  <c:v>容量/亿千瓦</c:v>
                </c:pt>
              </c:strCache>
            </c:strRef>
          </c:tx>
          <c:spPr>
            <a:solidFill>
              <a:srgbClr val="4472C4"/>
            </a:solidFill>
            <a:ln>
              <a:noFill/>
            </a:ln>
            <a:effectLst/>
          </c:spPr>
          <c:invertIfNegative val="0"/>
          <c:dLbls>
            <c:dLbl>
              <c:idx val="0"/>
              <c:layout>
                <c:manualLayout>
                  <c:x val="0.00553369404820462"/>
                  <c:y val="-0.17975708502024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14756517461879"/>
                  <c:y val="-0.1933198380566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418101328086572"/>
                  <c:y val="-0.26983805668016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282833251352681"/>
                  <c:y val="-0.36437246963562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0270536153467782"/>
                  <c:y val="-0.453813765182186"/>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400" b="1" i="0" u="none" strike="noStrike" kern="1200" baseline="0">
                    <a:solidFill>
                      <a:sysClr val="windowText" lastClr="000000">
                        <a:lumMod val="75000"/>
                        <a:lumOff val="25000"/>
                      </a:sysClr>
                    </a:solidFill>
                    <a:latin typeface="等线" panose="02010600030101010101" charset="-122"/>
                    <a:ea typeface="等线" panose="02010600030101010101" charset="-122"/>
                    <a:cs typeface="+mn-ea"/>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ysClr val="windowText" lastClr="000000">
                          <a:lumMod val="35000"/>
                          <a:lumOff val="65000"/>
                        </a:sysClr>
                      </a:solidFill>
                      <a:round/>
                    </a:ln>
                    <a:effectLst/>
                  </c:spPr>
                </c15:leaderLines>
              </c:ext>
            </c:extLst>
          </c:dLbls>
          <c:cat>
            <c:numRef>
              <c:f>[各网省分布式光伏占负荷最高比例.xlsx]Sheet3!$B$5:$B$9</c:f>
              <c:numCache>
                <c:formatCode>General</c:formatCode>
                <c:ptCount val="5"/>
                <c:pt idx="0">
                  <c:v>2019</c:v>
                </c:pt>
                <c:pt idx="1">
                  <c:v>2020</c:v>
                </c:pt>
                <c:pt idx="2">
                  <c:v>2021</c:v>
                </c:pt>
                <c:pt idx="3">
                  <c:v>2022</c:v>
                </c:pt>
                <c:pt idx="4">
                  <c:v>2023.4</c:v>
                </c:pt>
              </c:numCache>
            </c:numRef>
          </c:cat>
          <c:val>
            <c:numRef>
              <c:f>[各网省分布式光伏占负荷最高比例.xlsx]Sheet3!$C$5:$C$9</c:f>
              <c:numCache>
                <c:formatCode>General</c:formatCode>
                <c:ptCount val="5"/>
                <c:pt idx="0">
                  <c:v>0.59</c:v>
                </c:pt>
                <c:pt idx="1">
                  <c:v>0.71</c:v>
                </c:pt>
                <c:pt idx="2">
                  <c:v>0.95</c:v>
                </c:pt>
                <c:pt idx="3">
                  <c:v>1.35</c:v>
                </c:pt>
                <c:pt idx="4">
                  <c:v>1.74</c:v>
                </c:pt>
              </c:numCache>
            </c:numRef>
          </c:val>
        </c:ser>
        <c:dLbls>
          <c:showLegendKey val="0"/>
          <c:showVal val="1"/>
          <c:showCatName val="0"/>
          <c:showSerName val="0"/>
          <c:showPercent val="0"/>
          <c:showBubbleSize val="0"/>
        </c:dLbls>
        <c:gapWidth val="219"/>
        <c:overlap val="-27"/>
        <c:axId val="793751795"/>
        <c:axId val="214590624"/>
      </c:barChart>
      <c:lineChart>
        <c:grouping val="standard"/>
        <c:varyColors val="0"/>
        <c:ser>
          <c:idx val="1"/>
          <c:order val="1"/>
          <c:tx>
            <c:strRef>
              <c:f>[各网省分布式光伏占负荷最高比例.xlsx]Sheet3!$D$4</c:f>
              <c:strCache>
                <c:ptCount val="1"/>
                <c:pt idx="0">
                  <c:v/>
                </c:pt>
              </c:strCache>
            </c:strRef>
          </c:tx>
          <c:spPr>
            <a:ln w="28575" cap="rnd">
              <a:solidFill>
                <a:srgbClr val="ED7D31"/>
              </a:solidFill>
              <a:round/>
            </a:ln>
            <a:effectLst/>
          </c:spPr>
          <c:marker>
            <c:symbol val="none"/>
          </c:marker>
          <c:dLbls>
            <c:spPr>
              <a:noFill/>
              <a:ln>
                <a:noFill/>
              </a:ln>
              <a:effectLst/>
            </c:spPr>
            <c:txPr>
              <a:bodyPr rot="0" spcFirstLastPara="0" vertOverflow="ellipsis" vert="horz" wrap="square" lIns="38100" tIns="19050" rIns="38100" bIns="19050" anchor="ctr" anchorCtr="1"/>
              <a:lstStyle/>
              <a:p>
                <a:pPr>
                  <a:defRPr lang="zh-CN" sz="1400" b="1" i="0" u="none" strike="noStrike" kern="1200" baseline="0">
                    <a:solidFill>
                      <a:sysClr val="windowText" lastClr="000000">
                        <a:lumMod val="75000"/>
                        <a:lumOff val="25000"/>
                      </a:sysClr>
                    </a:solidFill>
                    <a:latin typeface="等线" panose="02010600030101010101" charset="-122"/>
                    <a:ea typeface="等线" panose="02010600030101010101" charset="-122"/>
                    <a:cs typeface="+mn-ea"/>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ysClr val="windowText" lastClr="000000">
                          <a:lumMod val="35000"/>
                          <a:lumOff val="65000"/>
                        </a:sysClr>
                      </a:solidFill>
                      <a:round/>
                    </a:ln>
                    <a:effectLst/>
                  </c:spPr>
                </c15:leaderLines>
              </c:ext>
            </c:extLst>
          </c:dLbls>
          <c:cat>
            <c:numRef>
              <c:f>[各网省分布式光伏占负荷最高比例.xlsx]Sheet3!$B$5:$B$9</c:f>
              <c:numCache>
                <c:formatCode>General</c:formatCode>
                <c:ptCount val="5"/>
                <c:pt idx="0">
                  <c:v>2019</c:v>
                </c:pt>
                <c:pt idx="1">
                  <c:v>2020</c:v>
                </c:pt>
                <c:pt idx="2">
                  <c:v>2021</c:v>
                </c:pt>
                <c:pt idx="3">
                  <c:v>2022</c:v>
                </c:pt>
                <c:pt idx="4">
                  <c:v>2023.4</c:v>
                </c:pt>
              </c:numCache>
            </c:numRef>
          </c:cat>
          <c:val>
            <c:numRef>
              <c:f>[各网省分布式光伏占负荷最高比例.xlsx]Sheet3!$D$5:$D$9</c:f>
              <c:numCache>
                <c:formatCode>0%</c:formatCode>
                <c:ptCount val="5"/>
                <c:pt idx="0">
                  <c:v>0.25</c:v>
                </c:pt>
                <c:pt idx="1">
                  <c:v>0.21</c:v>
                </c:pt>
                <c:pt idx="2">
                  <c:v>0.34</c:v>
                </c:pt>
                <c:pt idx="3">
                  <c:v>0.41</c:v>
                </c:pt>
                <c:pt idx="4">
                  <c:v>0.29</c:v>
                </c:pt>
              </c:numCache>
            </c:numRef>
          </c:val>
          <c:smooth val="0"/>
        </c:ser>
        <c:dLbls>
          <c:showLegendKey val="0"/>
          <c:showVal val="1"/>
          <c:showCatName val="0"/>
          <c:showSerName val="0"/>
          <c:showPercent val="0"/>
          <c:showBubbleSize val="0"/>
        </c:dLbls>
        <c:marker val="0"/>
        <c:smooth val="0"/>
        <c:axId val="15777931"/>
        <c:axId val="837641458"/>
      </c:lineChart>
      <c:catAx>
        <c:axId val="793751795"/>
        <c:scaling>
          <c:orientation val="minMax"/>
        </c:scaling>
        <c:delete val="0"/>
        <c:axPos val="b"/>
        <c:numFmt formatCode="General" sourceLinked="0"/>
        <c:majorTickMark val="none"/>
        <c:minorTickMark val="none"/>
        <c:tickLblPos val="nextTo"/>
        <c:spPr>
          <a:noFill/>
          <a:ln w="9525" cap="flat" cmpd="sng" algn="ctr">
            <a:solidFill>
              <a:sysClr val="windowText" lastClr="000000">
                <a:lumMod val="15000"/>
                <a:lumOff val="85000"/>
              </a:sysClr>
            </a:solidFill>
            <a:round/>
          </a:ln>
          <a:effectLst/>
        </c:spPr>
        <c:txPr>
          <a:bodyPr rot="-60000000" spcFirstLastPara="0" vertOverflow="ellipsis" vert="horz" wrap="square" anchor="ctr" anchorCtr="1"/>
          <a:lstStyle/>
          <a:p>
            <a:pPr>
              <a:defRPr lang="zh-CN" sz="1400" b="1" i="0" u="none" strike="noStrike" kern="1200" baseline="0">
                <a:solidFill>
                  <a:sysClr val="windowText" lastClr="000000">
                    <a:lumMod val="65000"/>
                    <a:lumOff val="35000"/>
                  </a:sysClr>
                </a:solidFill>
                <a:latin typeface="等线" panose="02010600030101010101" charset="-122"/>
                <a:ea typeface="等线" panose="02010600030101010101" charset="-122"/>
                <a:cs typeface="+mn-ea"/>
              </a:defRPr>
            </a:pPr>
          </a:p>
        </c:txPr>
        <c:crossAx val="214590624"/>
        <c:crosses val="autoZero"/>
        <c:auto val="1"/>
        <c:lblAlgn val="ctr"/>
        <c:lblOffset val="100"/>
        <c:noMultiLvlLbl val="0"/>
      </c:catAx>
      <c:valAx>
        <c:axId val="214590624"/>
        <c:scaling>
          <c:orientation val="minMax"/>
        </c:scaling>
        <c:delete val="0"/>
        <c:axPos val="l"/>
        <c:majorGridlines>
          <c:spPr>
            <a:ln w="9525" cap="flat" cmpd="sng" algn="ctr">
              <a:solidFill>
                <a:sysClr val="windowText" lastClr="000000">
                  <a:lumMod val="15000"/>
                  <a:lumOff val="85000"/>
                </a:sysClr>
              </a:solidFill>
              <a:round/>
            </a:ln>
            <a:effectLst/>
          </c:spPr>
        </c:majorGridlines>
        <c:title>
          <c:tx>
            <c:rich>
              <a:bodyPr rot="-5400000" spcFirstLastPara="0" vertOverflow="ellipsis" vert="horz" wrap="square" anchor="ctr" anchorCtr="1"/>
              <a:lstStyle/>
              <a:p>
                <a:pPr defTabSz="914400">
                  <a:defRPr lang="zh-CN" sz="1400" b="1" i="0" u="none" strike="noStrike" kern="1200" baseline="0">
                    <a:solidFill>
                      <a:sysClr val="windowText" lastClr="000000">
                        <a:lumMod val="65000"/>
                        <a:lumOff val="35000"/>
                      </a:sysClr>
                    </a:solidFill>
                    <a:latin typeface="等线" panose="02010600030101010101" charset="-122"/>
                    <a:ea typeface="等线" panose="02010600030101010101" charset="-122"/>
                    <a:cs typeface="+mn-ea"/>
                  </a:defRPr>
                </a:pPr>
                <a:r>
                  <a:rPr lang="zh-CN" altLang="en-US" sz="1400" b="1"/>
                  <a:t>容量</a:t>
                </a:r>
                <a:r>
                  <a:rPr lang="en-US" altLang="zh-CN" sz="1400" b="1"/>
                  <a:t>/</a:t>
                </a:r>
                <a:r>
                  <a:rPr lang="zh-CN" altLang="en-US" sz="1400" b="1"/>
                  <a:t>亿千瓦</a:t>
                </a:r>
                <a:endParaRPr lang="zh-CN" altLang="en-US" sz="1400" b="1"/>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1400" b="1" i="0" u="none" strike="noStrike" kern="1200" baseline="0">
                <a:solidFill>
                  <a:sysClr val="windowText" lastClr="000000">
                    <a:lumMod val="65000"/>
                    <a:lumOff val="35000"/>
                  </a:sysClr>
                </a:solidFill>
                <a:latin typeface="等线" panose="02010600030101010101" charset="-122"/>
                <a:ea typeface="等线" panose="02010600030101010101" charset="-122"/>
                <a:cs typeface="+mn-ea"/>
              </a:defRPr>
            </a:pPr>
          </a:p>
        </c:txPr>
        <c:crossAx val="793751795"/>
        <c:crosses val="autoZero"/>
        <c:crossBetween val="between"/>
      </c:valAx>
      <c:catAx>
        <c:axId val="15777931"/>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400" b="1" i="0" u="none" strike="noStrike" kern="1200" baseline="0">
                <a:solidFill>
                  <a:sysClr val="windowText" lastClr="000000">
                    <a:lumMod val="65000"/>
                    <a:lumOff val="35000"/>
                  </a:sysClr>
                </a:solidFill>
                <a:latin typeface="+mn-lt"/>
                <a:ea typeface="+mn-ea"/>
                <a:cs typeface="+mn-cs"/>
              </a:defRPr>
            </a:pPr>
          </a:p>
        </c:txPr>
        <c:crossAx val="837641458"/>
        <c:crosses val="autoZero"/>
        <c:auto val="1"/>
        <c:lblAlgn val="ctr"/>
        <c:lblOffset val="100"/>
        <c:noMultiLvlLbl val="0"/>
      </c:catAx>
      <c:valAx>
        <c:axId val="837641458"/>
        <c:scaling>
          <c:orientation val="minMax"/>
        </c:scaling>
        <c:delete val="0"/>
        <c:axPos val="r"/>
        <c:numFmt formatCode="0%" sourceLinked="1"/>
        <c:majorTickMark val="none"/>
        <c:minorTickMark val="none"/>
        <c:tickLblPos val="nextTo"/>
        <c:spPr>
          <a:noFill/>
          <a:ln>
            <a:noFill/>
          </a:ln>
          <a:effectLst/>
        </c:spPr>
        <c:txPr>
          <a:bodyPr rot="-60000000" spcFirstLastPara="0" vertOverflow="ellipsis" vert="horz" wrap="square" anchor="ctr" anchorCtr="1"/>
          <a:lstStyle/>
          <a:p>
            <a:pPr>
              <a:defRPr lang="zh-CN" sz="1400" b="1" i="0" u="none" strike="noStrike" kern="1200" baseline="0">
                <a:solidFill>
                  <a:sysClr val="windowText" lastClr="000000">
                    <a:lumMod val="65000"/>
                    <a:lumOff val="35000"/>
                  </a:sysClr>
                </a:solidFill>
                <a:latin typeface="等线" panose="02010600030101010101" charset="-122"/>
                <a:ea typeface="等线" panose="02010600030101010101" charset="-122"/>
                <a:cs typeface="+mn-ea"/>
              </a:defRPr>
            </a:pPr>
          </a:p>
        </c:txPr>
        <c:crossAx val="15777931"/>
        <c:crosses val="max"/>
        <c:crossBetween val="between"/>
      </c:valAx>
      <c:spPr>
        <a:noFill/>
        <a:ln>
          <a:noFill/>
        </a:ln>
        <a:effectLst/>
      </c:spPr>
    </c:plotArea>
    <c:plotVisOnly val="1"/>
    <c:dispBlanksAs val="gap"/>
    <c:showDLblsOverMax val="0"/>
  </c:chart>
  <c:spPr>
    <a:solidFill>
      <a:sysClr val="window" lastClr="FFFFFF"/>
    </a:solidFill>
    <a:ln w="9525" cap="flat" cmpd="sng" algn="ctr">
      <a:solidFill>
        <a:sysClr val="windowText" lastClr="000000">
          <a:lumMod val="15000"/>
          <a:lumOff val="85000"/>
        </a:sysClr>
      </a:solidFill>
      <a:round/>
    </a:ln>
    <a:effectLst/>
  </c:spPr>
  <c:txPr>
    <a:bodyPr/>
    <a:lstStyle/>
    <a:p>
      <a:pPr>
        <a:defRPr lang="zh-CN" sz="1400" b="1"/>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[工作簿1.xlsx]Sheet2!$B$1</c:f>
              <c:strCache>
                <c:ptCount val="1"/>
                <c:pt idx="0">
                  <c:v>低压分布式占分布式光伏总规模比重</c:v>
                </c:pt>
              </c:strCache>
            </c:strRef>
          </c:tx>
          <c:spPr>
            <a:solidFill>
              <a:srgbClr val="4472C4"/>
            </a:solidFill>
            <a:ln>
              <a:noFill/>
            </a:ln>
            <a:effectLst/>
          </c:spPr>
          <c:invertIfNegative val="0"/>
          <c:dPt>
            <c:idx val="7"/>
            <c:invertIfNegative val="0"/>
            <c:bubble3D val="0"/>
            <c:spPr>
              <a:solidFill>
                <a:srgbClr val="FF0000"/>
              </a:solidFill>
              <a:ln>
                <a:noFill/>
              </a:ln>
              <a:effectLst/>
            </c:spPr>
          </c:dPt>
          <c:dLbls>
            <c:delete val="1"/>
          </c:dLbls>
          <c:cat>
            <c:strRef>
              <c:f>[工作簿1.xlsx]Sheet2!$A$2:$A$28</c:f>
              <c:strCache>
                <c:ptCount val="27"/>
                <c:pt idx="0">
                  <c:v>冀南</c:v>
                </c:pt>
                <c:pt idx="1">
                  <c:v>河南</c:v>
                </c:pt>
                <c:pt idx="2">
                  <c:v>北京</c:v>
                </c:pt>
                <c:pt idx="3">
                  <c:v>山东</c:v>
                </c:pt>
                <c:pt idx="4">
                  <c:v>冀北</c:v>
                </c:pt>
                <c:pt idx="5">
                  <c:v>湖南</c:v>
                </c:pt>
                <c:pt idx="6">
                  <c:v>山西</c:v>
                </c:pt>
                <c:pt idx="7">
                  <c:v>江西</c:v>
                </c:pt>
                <c:pt idx="8">
                  <c:v>江苏</c:v>
                </c:pt>
                <c:pt idx="9">
                  <c:v>福建</c:v>
                </c:pt>
                <c:pt idx="10">
                  <c:v>上海</c:v>
                </c:pt>
                <c:pt idx="11">
                  <c:v>天津</c:v>
                </c:pt>
                <c:pt idx="12">
                  <c:v>浙江</c:v>
                </c:pt>
                <c:pt idx="13">
                  <c:v>辽宁</c:v>
                </c:pt>
                <c:pt idx="14">
                  <c:v>湖北</c:v>
                </c:pt>
                <c:pt idx="15">
                  <c:v>陕西</c:v>
                </c:pt>
                <c:pt idx="16">
                  <c:v>重庆</c:v>
                </c:pt>
                <c:pt idx="17">
                  <c:v>安徽</c:v>
                </c:pt>
                <c:pt idx="18">
                  <c:v>四川</c:v>
                </c:pt>
                <c:pt idx="19">
                  <c:v>西藏</c:v>
                </c:pt>
                <c:pt idx="20">
                  <c:v>吉林</c:v>
                </c:pt>
                <c:pt idx="21">
                  <c:v>黑龙江</c:v>
                </c:pt>
                <c:pt idx="22">
                  <c:v>蒙东</c:v>
                </c:pt>
                <c:pt idx="23">
                  <c:v>甘肃</c:v>
                </c:pt>
                <c:pt idx="24">
                  <c:v>青海</c:v>
                </c:pt>
                <c:pt idx="25">
                  <c:v>新疆</c:v>
                </c:pt>
                <c:pt idx="26">
                  <c:v>宁夏</c:v>
                </c:pt>
              </c:strCache>
            </c:strRef>
          </c:cat>
          <c:val>
            <c:numRef>
              <c:f>[工作簿1.xlsx]Sheet2!$B$2:$B$28</c:f>
              <c:numCache>
                <c:formatCode>0.00%</c:formatCode>
                <c:ptCount val="27"/>
                <c:pt idx="0">
                  <c:v>0.951347396658944</c:v>
                </c:pt>
                <c:pt idx="1">
                  <c:v>0.895809951365507</c:v>
                </c:pt>
                <c:pt idx="2">
                  <c:v>0.89468085106383</c:v>
                </c:pt>
                <c:pt idx="3">
                  <c:v>0.860280442804428</c:v>
                </c:pt>
                <c:pt idx="4">
                  <c:v>0.808943089430894</c:v>
                </c:pt>
                <c:pt idx="5">
                  <c:v>0.777263875365141</c:v>
                </c:pt>
                <c:pt idx="6">
                  <c:v>0.75713253882268</c:v>
                </c:pt>
                <c:pt idx="7">
                  <c:v>0.737132352941177</c:v>
                </c:pt>
                <c:pt idx="8">
                  <c:v>0.712573009529665</c:v>
                </c:pt>
                <c:pt idx="9">
                  <c:v>0.705645898044948</c:v>
                </c:pt>
                <c:pt idx="10">
                  <c:v>0.694801852804941</c:v>
                </c:pt>
                <c:pt idx="11">
                  <c:v>0.647808764940239</c:v>
                </c:pt>
                <c:pt idx="12">
                  <c:v>0.630783086841107</c:v>
                </c:pt>
                <c:pt idx="13">
                  <c:v>0.625511342506508</c:v>
                </c:pt>
                <c:pt idx="14">
                  <c:v>0.607414682052541</c:v>
                </c:pt>
                <c:pt idx="15">
                  <c:v>0.539051094890511</c:v>
                </c:pt>
                <c:pt idx="16">
                  <c:v>0.529801324503311</c:v>
                </c:pt>
                <c:pt idx="17">
                  <c:v>0.52148426050765</c:v>
                </c:pt>
                <c:pt idx="18">
                  <c:v>0.481220657276995</c:v>
                </c:pt>
                <c:pt idx="19">
                  <c:v>0.454545454545455</c:v>
                </c:pt>
                <c:pt idx="20">
                  <c:v>0.376569037656904</c:v>
                </c:pt>
                <c:pt idx="21">
                  <c:v>0.339511373209772</c:v>
                </c:pt>
                <c:pt idx="22">
                  <c:v>0.268939393939394</c:v>
                </c:pt>
                <c:pt idx="23">
                  <c:v>0.223942208462332</c:v>
                </c:pt>
                <c:pt idx="24">
                  <c:v>0.152777777777778</c:v>
                </c:pt>
                <c:pt idx="25">
                  <c:v>0.0977011494252874</c:v>
                </c:pt>
                <c:pt idx="26">
                  <c:v>0.080188679245283</c:v>
                </c:pt>
              </c:numCache>
            </c:numRef>
          </c:val>
        </c:ser>
        <c:dLbls>
          <c:showLegendKey val="0"/>
          <c:showVal val="0"/>
          <c:showCatName val="0"/>
          <c:showSerName val="0"/>
          <c:showPercent val="0"/>
          <c:showBubbleSize val="0"/>
        </c:dLbls>
        <c:gapWidth val="219"/>
        <c:overlap val="-27"/>
        <c:axId val="583034810"/>
        <c:axId val="696279766"/>
      </c:barChart>
      <c:catAx>
        <c:axId val="583034810"/>
        <c:scaling>
          <c:orientation val="minMax"/>
        </c:scaling>
        <c:delete val="0"/>
        <c:axPos val="b"/>
        <c:numFmt formatCode="General" sourceLinked="0"/>
        <c:majorTickMark val="none"/>
        <c:minorTickMark val="none"/>
        <c:tickLblPos val="nextTo"/>
        <c:spPr>
          <a:noFill/>
          <a:ln w="9525" cap="flat" cmpd="sng" algn="ctr">
            <a:solidFill>
              <a:sysClr val="windowText" lastClr="000000">
                <a:lumMod val="15000"/>
                <a:lumOff val="85000"/>
              </a:sysClr>
            </a:solidFill>
            <a:round/>
          </a:ln>
          <a:effectLst/>
        </c:spPr>
        <c:txPr>
          <a:bodyPr rot="0" spcFirstLastPara="0" vertOverflow="ellipsis" vert="eaVert" wrap="square" anchor="ctr" anchorCtr="1"/>
          <a:lstStyle/>
          <a:p>
            <a:pPr>
              <a:defRPr lang="zh-CN" sz="1400" b="1" i="0" u="none" strike="noStrike" kern="1200" baseline="0">
                <a:solidFill>
                  <a:sysClr val="windowText" lastClr="000000">
                    <a:lumMod val="65000"/>
                    <a:lumOff val="35000"/>
                  </a:sysClr>
                </a:solidFill>
                <a:latin typeface="等线" panose="02010600030101010101" charset="-122"/>
                <a:ea typeface="等线" panose="02010600030101010101" charset="-122"/>
                <a:cs typeface="+mn-ea"/>
              </a:defRPr>
            </a:pPr>
          </a:p>
        </c:txPr>
        <c:crossAx val="696279766"/>
        <c:crosses val="autoZero"/>
        <c:auto val="1"/>
        <c:lblAlgn val="ctr"/>
        <c:lblOffset val="100"/>
        <c:noMultiLvlLbl val="0"/>
      </c:catAx>
      <c:valAx>
        <c:axId val="696279766"/>
        <c:scaling>
          <c:orientation val="minMax"/>
        </c:scaling>
        <c:delete val="0"/>
        <c:axPos val="l"/>
        <c:majorGridlines>
          <c:spPr>
            <a:ln w="9525" cap="flat" cmpd="sng" algn="ctr">
              <a:solidFill>
                <a:sysClr val="windowText" lastClr="000000">
                  <a:lumMod val="15000"/>
                  <a:lumOff val="85000"/>
                </a:sys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zh-CN" sz="1400" b="1" i="0" u="none" strike="noStrike" kern="1200" baseline="0">
                <a:solidFill>
                  <a:sysClr val="windowText" lastClr="000000">
                    <a:lumMod val="65000"/>
                    <a:lumOff val="35000"/>
                  </a:sysClr>
                </a:solidFill>
                <a:latin typeface="等线" panose="02010600030101010101" charset="-122"/>
                <a:ea typeface="等线" panose="02010600030101010101" charset="-122"/>
                <a:cs typeface="+mn-ea"/>
              </a:defRPr>
            </a:pPr>
          </a:p>
        </c:txPr>
        <c:crossAx val="583034810"/>
        <c:crosses val="autoZero"/>
        <c:crossBetween val="between"/>
      </c:valAx>
      <c:spPr>
        <a:noFill/>
        <a:ln>
          <a:noFill/>
        </a:ln>
        <a:effectLst/>
      </c:spPr>
    </c:plotArea>
    <c:plotVisOnly val="1"/>
    <c:dispBlanksAs val="gap"/>
    <c:showDLblsOverMax val="0"/>
  </c:chart>
  <c:spPr>
    <a:solidFill>
      <a:sysClr val="window" lastClr="FFFFFF"/>
    </a:solidFill>
    <a:ln w="9525" cap="flat" cmpd="sng" algn="ctr">
      <a:solidFill>
        <a:sysClr val="windowText" lastClr="000000">
          <a:lumMod val="15000"/>
          <a:lumOff val="85000"/>
        </a:sysClr>
      </a:solidFill>
      <a:round/>
    </a:ln>
    <a:effectLst/>
  </c:spPr>
  <c:txPr>
    <a:bodyPr/>
    <a:lstStyle/>
    <a:p>
      <a:pPr>
        <a:defRPr lang="zh-CN" sz="1400" b="1"/>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173455466771"/>
          <c:y val="0.0711564362077905"/>
          <c:w val="0.874659536242543"/>
          <c:h val="0.533244621867376"/>
        </c:manualLayout>
      </c:layout>
      <c:barChart>
        <c:barDir val="col"/>
        <c:grouping val="stacked"/>
        <c:varyColors val="0"/>
        <c:ser>
          <c:idx val="0"/>
          <c:order val="0"/>
          <c:tx>
            <c:strRef>
              <c:f>[工作簿1.xlsx]Sheet1!$B$1</c:f>
              <c:strCache>
                <c:ptCount val="1"/>
                <c:pt idx="0">
                  <c:v>低压分布式光伏（380/220V）装机（万千瓦）</c:v>
                </c:pt>
              </c:strCache>
            </c:strRef>
          </c:tx>
          <c:spPr>
            <a:solidFill>
              <a:srgbClr val="4472C4"/>
            </a:solidFill>
            <a:ln>
              <a:noFill/>
            </a:ln>
            <a:effectLst/>
          </c:spPr>
          <c:invertIfNegative val="0"/>
          <c:dLbls>
            <c:delete val="1"/>
          </c:dLbls>
          <c:cat>
            <c:strRef>
              <c:f>[工作簿1.xlsx]Sheet1!$A$2:$A$28</c:f>
              <c:strCache>
                <c:ptCount val="27"/>
                <c:pt idx="0">
                  <c:v>山东</c:v>
                </c:pt>
                <c:pt idx="1">
                  <c:v>河南</c:v>
                </c:pt>
                <c:pt idx="2">
                  <c:v>浙江</c:v>
                </c:pt>
                <c:pt idx="3">
                  <c:v>江苏</c:v>
                </c:pt>
                <c:pt idx="4">
                  <c:v>安徽</c:v>
                </c:pt>
                <c:pt idx="5">
                  <c:v>冀南</c:v>
                </c:pt>
                <c:pt idx="6">
                  <c:v>山西</c:v>
                </c:pt>
                <c:pt idx="7">
                  <c:v>福建</c:v>
                </c:pt>
                <c:pt idx="8">
                  <c:v>江西</c:v>
                </c:pt>
                <c:pt idx="9">
                  <c:v>湖南</c:v>
                </c:pt>
                <c:pt idx="10">
                  <c:v>湖北</c:v>
                </c:pt>
                <c:pt idx="11">
                  <c:v>冀北</c:v>
                </c:pt>
                <c:pt idx="12">
                  <c:v>陕西</c:v>
                </c:pt>
                <c:pt idx="13">
                  <c:v>辽宁</c:v>
                </c:pt>
                <c:pt idx="14">
                  <c:v>上海</c:v>
                </c:pt>
                <c:pt idx="15">
                  <c:v>天津</c:v>
                </c:pt>
                <c:pt idx="16">
                  <c:v>黑龙江</c:v>
                </c:pt>
                <c:pt idx="17">
                  <c:v>宁夏</c:v>
                </c:pt>
                <c:pt idx="18">
                  <c:v>甘肃</c:v>
                </c:pt>
                <c:pt idx="19">
                  <c:v>吉林</c:v>
                </c:pt>
                <c:pt idx="20">
                  <c:v>北京</c:v>
                </c:pt>
                <c:pt idx="21">
                  <c:v>蒙东</c:v>
                </c:pt>
                <c:pt idx="22">
                  <c:v>四川</c:v>
                </c:pt>
                <c:pt idx="23">
                  <c:v>重庆</c:v>
                </c:pt>
                <c:pt idx="24">
                  <c:v>青海</c:v>
                </c:pt>
                <c:pt idx="25">
                  <c:v>新疆</c:v>
                </c:pt>
                <c:pt idx="26">
                  <c:v>西藏</c:v>
                </c:pt>
              </c:strCache>
            </c:strRef>
          </c:cat>
          <c:val>
            <c:numRef>
              <c:f>[工作簿1.xlsx]Sheet1!$B$2:$B$28</c:f>
              <c:numCache>
                <c:formatCode>0.0_ </c:formatCode>
                <c:ptCount val="27"/>
                <c:pt idx="0">
                  <c:v>2914.2</c:v>
                </c:pt>
                <c:pt idx="1">
                  <c:v>1915.6</c:v>
                </c:pt>
                <c:pt idx="2">
                  <c:v>1330.7</c:v>
                </c:pt>
                <c:pt idx="3">
                  <c:v>1390.8</c:v>
                </c:pt>
                <c:pt idx="4">
                  <c:v>889.6</c:v>
                </c:pt>
                <c:pt idx="5">
                  <c:v>1560.4</c:v>
                </c:pt>
                <c:pt idx="6">
                  <c:v>419.3</c:v>
                </c:pt>
                <c:pt idx="7">
                  <c:v>386.2</c:v>
                </c:pt>
                <c:pt idx="8">
                  <c:v>401</c:v>
                </c:pt>
                <c:pt idx="9">
                  <c:v>319.3</c:v>
                </c:pt>
                <c:pt idx="10">
                  <c:v>247.4</c:v>
                </c:pt>
                <c:pt idx="11">
                  <c:v>298.5</c:v>
                </c:pt>
                <c:pt idx="12">
                  <c:v>147.7</c:v>
                </c:pt>
                <c:pt idx="13">
                  <c:v>168.2</c:v>
                </c:pt>
                <c:pt idx="14">
                  <c:v>135</c:v>
                </c:pt>
                <c:pt idx="15">
                  <c:v>81.3</c:v>
                </c:pt>
                <c:pt idx="16">
                  <c:v>40.3</c:v>
                </c:pt>
                <c:pt idx="17">
                  <c:v>8.5</c:v>
                </c:pt>
                <c:pt idx="18">
                  <c:v>21.7</c:v>
                </c:pt>
                <c:pt idx="19">
                  <c:v>36</c:v>
                </c:pt>
                <c:pt idx="20">
                  <c:v>84.1</c:v>
                </c:pt>
                <c:pt idx="21">
                  <c:v>14.2</c:v>
                </c:pt>
                <c:pt idx="22" c:formatCode="General">
                  <c:v>20.5</c:v>
                </c:pt>
                <c:pt idx="23">
                  <c:v>16</c:v>
                </c:pt>
                <c:pt idx="24">
                  <c:v>4.4</c:v>
                </c:pt>
                <c:pt idx="25">
                  <c:v>1.7</c:v>
                </c:pt>
                <c:pt idx="26">
                  <c:v>2</c:v>
                </c:pt>
              </c:numCache>
            </c:numRef>
          </c:val>
        </c:ser>
        <c:ser>
          <c:idx val="1"/>
          <c:order val="1"/>
          <c:tx>
            <c:strRef>
              <c:f>[工作簿1.xlsx]Sheet1!$C$1</c:f>
              <c:strCache>
                <c:ptCount val="1"/>
                <c:pt idx="0">
                  <c:v>10kV及以上分布式光伏装机（万千瓦）</c:v>
                </c:pt>
              </c:strCache>
            </c:strRef>
          </c:tx>
          <c:spPr>
            <a:solidFill>
              <a:srgbClr val="ED7D31"/>
            </a:solidFill>
            <a:ln>
              <a:noFill/>
            </a:ln>
            <a:effectLst/>
          </c:spPr>
          <c:invertIfNegative val="0"/>
          <c:dLbls>
            <c:delete val="1"/>
          </c:dLbls>
          <c:cat>
            <c:strRef>
              <c:f>[工作簿1.xlsx]Sheet1!$A$2:$A$28</c:f>
              <c:strCache>
                <c:ptCount val="27"/>
                <c:pt idx="0">
                  <c:v>山东</c:v>
                </c:pt>
                <c:pt idx="1">
                  <c:v>河南</c:v>
                </c:pt>
                <c:pt idx="2">
                  <c:v>浙江</c:v>
                </c:pt>
                <c:pt idx="3">
                  <c:v>江苏</c:v>
                </c:pt>
                <c:pt idx="4">
                  <c:v>安徽</c:v>
                </c:pt>
                <c:pt idx="5">
                  <c:v>冀南</c:v>
                </c:pt>
                <c:pt idx="6">
                  <c:v>山西</c:v>
                </c:pt>
                <c:pt idx="7">
                  <c:v>福建</c:v>
                </c:pt>
                <c:pt idx="8">
                  <c:v>江西</c:v>
                </c:pt>
                <c:pt idx="9">
                  <c:v>湖南</c:v>
                </c:pt>
                <c:pt idx="10">
                  <c:v>湖北</c:v>
                </c:pt>
                <c:pt idx="11">
                  <c:v>冀北</c:v>
                </c:pt>
                <c:pt idx="12">
                  <c:v>陕西</c:v>
                </c:pt>
                <c:pt idx="13">
                  <c:v>辽宁</c:v>
                </c:pt>
                <c:pt idx="14">
                  <c:v>上海</c:v>
                </c:pt>
                <c:pt idx="15">
                  <c:v>天津</c:v>
                </c:pt>
                <c:pt idx="16">
                  <c:v>黑龙江</c:v>
                </c:pt>
                <c:pt idx="17">
                  <c:v>宁夏</c:v>
                </c:pt>
                <c:pt idx="18">
                  <c:v>甘肃</c:v>
                </c:pt>
                <c:pt idx="19">
                  <c:v>吉林</c:v>
                </c:pt>
                <c:pt idx="20">
                  <c:v>北京</c:v>
                </c:pt>
                <c:pt idx="21">
                  <c:v>蒙东</c:v>
                </c:pt>
                <c:pt idx="22">
                  <c:v>四川</c:v>
                </c:pt>
                <c:pt idx="23">
                  <c:v>重庆</c:v>
                </c:pt>
                <c:pt idx="24">
                  <c:v>青海</c:v>
                </c:pt>
                <c:pt idx="25">
                  <c:v>新疆</c:v>
                </c:pt>
                <c:pt idx="26">
                  <c:v>西藏</c:v>
                </c:pt>
              </c:strCache>
            </c:strRef>
          </c:cat>
          <c:val>
            <c:numRef>
              <c:f>[工作簿1.xlsx]Sheet1!$C$2:$C$28</c:f>
              <c:numCache>
                <c:formatCode>0.0_ </c:formatCode>
                <c:ptCount val="27"/>
                <c:pt idx="0">
                  <c:v>473.3</c:v>
                </c:pt>
                <c:pt idx="1">
                  <c:v>222.8</c:v>
                </c:pt>
                <c:pt idx="2">
                  <c:v>778.9</c:v>
                </c:pt>
                <c:pt idx="3">
                  <c:v>561</c:v>
                </c:pt>
                <c:pt idx="4">
                  <c:v>816.3</c:v>
                </c:pt>
                <c:pt idx="5">
                  <c:v>79.8</c:v>
                </c:pt>
                <c:pt idx="6">
                  <c:v>134.5</c:v>
                </c:pt>
                <c:pt idx="7">
                  <c:v>161.1</c:v>
                </c:pt>
                <c:pt idx="8">
                  <c:v>143</c:v>
                </c:pt>
                <c:pt idx="9">
                  <c:v>91.5</c:v>
                </c:pt>
                <c:pt idx="10">
                  <c:v>159.9</c:v>
                </c:pt>
                <c:pt idx="11">
                  <c:v>70.5</c:v>
                </c:pt>
                <c:pt idx="12">
                  <c:v>126.3</c:v>
                </c:pt>
                <c:pt idx="13">
                  <c:v>100.7</c:v>
                </c:pt>
                <c:pt idx="14">
                  <c:v>59.3</c:v>
                </c:pt>
                <c:pt idx="15">
                  <c:v>44.2</c:v>
                </c:pt>
                <c:pt idx="16">
                  <c:v>78.4</c:v>
                </c:pt>
                <c:pt idx="17">
                  <c:v>97.5</c:v>
                </c:pt>
                <c:pt idx="18">
                  <c:v>75.2</c:v>
                </c:pt>
                <c:pt idx="19">
                  <c:v>59.6</c:v>
                </c:pt>
                <c:pt idx="20">
                  <c:v>9.9</c:v>
                </c:pt>
                <c:pt idx="21">
                  <c:v>38.6</c:v>
                </c:pt>
                <c:pt idx="22">
                  <c:v>22.1</c:v>
                </c:pt>
                <c:pt idx="23">
                  <c:v>14.2</c:v>
                </c:pt>
                <c:pt idx="24">
                  <c:v>24.4</c:v>
                </c:pt>
                <c:pt idx="25">
                  <c:v>15.7</c:v>
                </c:pt>
                <c:pt idx="26">
                  <c:v>2.4</c:v>
                </c:pt>
              </c:numCache>
            </c:numRef>
          </c:val>
        </c:ser>
        <c:dLbls>
          <c:showLegendKey val="0"/>
          <c:showVal val="0"/>
          <c:showCatName val="0"/>
          <c:showSerName val="0"/>
          <c:showPercent val="0"/>
          <c:showBubbleSize val="0"/>
        </c:dLbls>
        <c:gapWidth val="150"/>
        <c:overlap val="100"/>
        <c:axId val="997875874"/>
        <c:axId val="379561463"/>
      </c:barChart>
      <c:catAx>
        <c:axId val="997875874"/>
        <c:scaling>
          <c:orientation val="minMax"/>
        </c:scaling>
        <c:delete val="0"/>
        <c:axPos val="b"/>
        <c:numFmt formatCode="General" sourceLinked="0"/>
        <c:majorTickMark val="none"/>
        <c:minorTickMark val="none"/>
        <c:tickLblPos val="nextTo"/>
        <c:spPr>
          <a:noFill/>
          <a:ln w="9525" cap="flat" cmpd="sng" algn="ctr">
            <a:solidFill>
              <a:sysClr val="windowText" lastClr="000000">
                <a:lumMod val="15000"/>
                <a:lumOff val="85000"/>
              </a:sysClr>
            </a:solidFill>
            <a:round/>
          </a:ln>
          <a:effectLst/>
        </c:spPr>
        <c:txPr>
          <a:bodyPr rot="0" spcFirstLastPara="0" vertOverflow="ellipsis" vert="eaVert" wrap="square" anchor="ctr" anchorCtr="1"/>
          <a:lstStyle/>
          <a:p>
            <a:pPr>
              <a:defRPr lang="zh-CN" sz="1400" b="1" i="0" u="none" strike="noStrike" kern="1200" baseline="0">
                <a:solidFill>
                  <a:sysClr val="windowText" lastClr="000000">
                    <a:lumMod val="65000"/>
                    <a:lumOff val="35000"/>
                  </a:sysClr>
                </a:solidFill>
                <a:latin typeface="等线" panose="02010600030101010101" charset="-122"/>
                <a:ea typeface="等线" panose="02010600030101010101" charset="-122"/>
                <a:cs typeface="+mn-ea"/>
              </a:defRPr>
            </a:pPr>
          </a:p>
        </c:txPr>
        <c:crossAx val="379561463"/>
        <c:crosses val="autoZero"/>
        <c:auto val="1"/>
        <c:lblAlgn val="ctr"/>
        <c:lblOffset val="100"/>
        <c:noMultiLvlLbl val="0"/>
      </c:catAx>
      <c:valAx>
        <c:axId val="379561463"/>
        <c:scaling>
          <c:orientation val="minMax"/>
        </c:scaling>
        <c:delete val="0"/>
        <c:axPos val="l"/>
        <c:majorGridlines>
          <c:spPr>
            <a:ln w="9525" cap="flat" cmpd="sng" algn="ctr">
              <a:solidFill>
                <a:sysClr val="windowText" lastClr="000000">
                  <a:lumMod val="15000"/>
                  <a:lumOff val="85000"/>
                </a:sysClr>
              </a:solidFill>
              <a:round/>
            </a:ln>
            <a:effectLst/>
          </c:spPr>
        </c:majorGridlines>
        <c:numFmt formatCode="0.0_ " sourceLinked="1"/>
        <c:majorTickMark val="none"/>
        <c:minorTickMark val="none"/>
        <c:tickLblPos val="nextTo"/>
        <c:spPr>
          <a:noFill/>
          <a:ln>
            <a:noFill/>
          </a:ln>
          <a:effectLst/>
        </c:spPr>
        <c:txPr>
          <a:bodyPr rot="-60000000" spcFirstLastPara="0" vertOverflow="ellipsis" vert="horz" wrap="square" anchor="ctr" anchorCtr="1"/>
          <a:lstStyle/>
          <a:p>
            <a:pPr>
              <a:defRPr lang="zh-CN" sz="1400" b="1" i="0" u="none" strike="noStrike" kern="1200" baseline="0">
                <a:solidFill>
                  <a:sysClr val="windowText" lastClr="000000">
                    <a:lumMod val="65000"/>
                    <a:lumOff val="35000"/>
                  </a:sysClr>
                </a:solidFill>
                <a:latin typeface="等线" panose="02010600030101010101" charset="-122"/>
                <a:ea typeface="等线" panose="02010600030101010101" charset="-122"/>
                <a:cs typeface="+mn-ea"/>
              </a:defRPr>
            </a:pPr>
          </a:p>
        </c:txPr>
        <c:crossAx val="997875874"/>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1400" b="1" i="0" u="none" strike="noStrike" kern="1200" baseline="0">
                <a:solidFill>
                  <a:sysClr val="windowText" lastClr="000000">
                    <a:lumMod val="65000"/>
                    <a:lumOff val="35000"/>
                  </a:sysClr>
                </a:solidFill>
                <a:latin typeface="等线" panose="02010600030101010101" charset="-122"/>
                <a:ea typeface="等线" panose="02010600030101010101" charset="-122"/>
                <a:cs typeface="+mn-ea"/>
              </a:defRPr>
            </a:pPr>
          </a:p>
        </c:txPr>
      </c:legendEntry>
      <c:legendEntry>
        <c:idx val="1"/>
        <c:txPr>
          <a:bodyPr rot="0" spcFirstLastPara="0" vertOverflow="ellipsis" vert="horz" wrap="square" anchor="ctr" anchorCtr="1"/>
          <a:lstStyle/>
          <a:p>
            <a:pPr>
              <a:defRPr lang="zh-CN" sz="1400" b="1" i="0" u="none" strike="noStrike" kern="1200" baseline="0">
                <a:solidFill>
                  <a:sysClr val="windowText" lastClr="000000">
                    <a:lumMod val="65000"/>
                    <a:lumOff val="35000"/>
                  </a:sysClr>
                </a:solidFill>
                <a:latin typeface="等线" panose="02010600030101010101" charset="-122"/>
                <a:ea typeface="等线" panose="02010600030101010101" charset="-122"/>
                <a:cs typeface="+mn-ea"/>
              </a:defRPr>
            </a:pPr>
          </a:p>
        </c:txPr>
      </c:legendEntry>
      <c:layout/>
      <c:overlay val="0"/>
      <c:spPr>
        <a:noFill/>
        <a:ln>
          <a:noFill/>
        </a:ln>
        <a:effectLst/>
      </c:spPr>
      <c:txPr>
        <a:bodyPr rot="0" spcFirstLastPara="0" vertOverflow="ellipsis" vert="horz" wrap="square" anchor="ctr" anchorCtr="1"/>
        <a:lstStyle/>
        <a:p>
          <a:pPr>
            <a:defRPr lang="zh-CN" sz="1400" b="1" i="0" u="none" strike="noStrike" kern="1200" baseline="0">
              <a:solidFill>
                <a:sysClr val="windowText" lastClr="000000">
                  <a:lumMod val="65000"/>
                  <a:lumOff val="35000"/>
                </a:sysClr>
              </a:solidFill>
              <a:latin typeface="等线" panose="02010600030101010101" charset="-122"/>
              <a:ea typeface="等线" panose="02010600030101010101" charset="-122"/>
              <a:cs typeface="+mn-ea"/>
            </a:defRPr>
          </a:pPr>
        </a:p>
      </c:txPr>
    </c:legend>
    <c:plotVisOnly val="1"/>
    <c:dispBlanksAs val="gap"/>
    <c:showDLblsOverMax val="0"/>
  </c:chart>
  <c:spPr>
    <a:solidFill>
      <a:sysClr val="window" lastClr="FFFFFF"/>
    </a:solidFill>
    <a:ln w="9525" cap="flat" cmpd="sng" algn="ctr">
      <a:solidFill>
        <a:sysClr val="windowText" lastClr="000000">
          <a:lumMod val="15000"/>
          <a:lumOff val="85000"/>
        </a:sysClr>
      </a:solidFill>
      <a:round/>
    </a:ln>
    <a:effectLst/>
  </c:spPr>
  <c:txPr>
    <a:bodyPr/>
    <a:lstStyle/>
    <a:p>
      <a:pPr>
        <a:defRPr lang="zh-CN" sz="1400"/>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ysClr val="windowText" lastClr="000000">
        <a:lumMod val="65000"/>
        <a:lumOff val="35000"/>
      </a:sysClr>
    </cs:fontRef>
    <cs:defRPr sz="1000" kern="1200"/>
  </cs:axisTitle>
  <cs:categoryAxis>
    <cs:lnRef idx="0"/>
    <cs:fillRef idx="0"/>
    <cs:effectRef idx="0"/>
    <cs:fontRef idx="minor">
      <a:sysClr val="windowText" lastClr="000000">
        <a:lumMod val="65000"/>
        <a:lumOff val="35000"/>
      </a:sysClr>
    </cs:fontRef>
    <cs:spPr>
      <a:ln w="9525" cap="flat" cmpd="sng" algn="ctr">
        <a:solidFill>
          <a:sysClr val="windowText" lastClr="000000">
            <a:lumMod val="15000"/>
            <a:lumOff val="85000"/>
          </a:sysClr>
        </a:solidFill>
        <a:round/>
      </a:ln>
    </cs:spPr>
    <cs:defRPr sz="900" kern="1200"/>
  </cs:categoryAxis>
  <cs:chartArea mods="allowNoFillOverride allowNoLineOverride">
    <cs:lnRef idx="0"/>
    <cs:fillRef idx="0"/>
    <cs:effectRef idx="0"/>
    <cs:fontRef idx="minor">
      <a:sysClr val="windowText" lastClr="000000"/>
    </cs:fontRef>
    <cs:spPr>
      <a:solidFill>
        <a:sysClr val="window" lastClr="FFFFFF"/>
      </a:solidFill>
      <a:ln w="9525" cap="flat" cmpd="sng" algn="ctr">
        <a:solidFill>
          <a:sysClr val="windowText" lastClr="000000">
            <a:lumMod val="15000"/>
            <a:lumOff val="85000"/>
          </a:sysClr>
        </a:solidFill>
        <a:round/>
      </a:ln>
    </cs:spPr>
    <cs:defRPr sz="1000" kern="1200"/>
  </cs:chartArea>
  <cs:dataLabel>
    <cs:lnRef idx="0"/>
    <cs:fillRef idx="0"/>
    <cs:effectRef idx="0"/>
    <cs:fontRef idx="minor">
      <a:sysClr val="windowText" lastClr="000000">
        <a:lumMod val="75000"/>
        <a:lumOff val="25000"/>
      </a:sysClr>
    </cs:fontRef>
    <cs:defRPr sz="900" kern="1200"/>
  </cs:dataLabel>
  <cs:dataLabelCallout>
    <cs:lnRef idx="0"/>
    <cs:fillRef idx="0"/>
    <cs:effectRef idx="0"/>
    <cs:fontRef idx="minor">
      <a:sysClr val="windowText" lastClr="000000">
        <a:lumMod val="65000"/>
        <a:lumOff val="35000"/>
      </a:sysClr>
    </cs:fontRef>
    <cs:spPr>
      <a:solidFill>
        <a:sysClr val="window" lastClr="FFFFFF"/>
      </a:solidFill>
      <a:ln>
        <a:solidFill>
          <a:sysClr val="windowText" lastClr="000000">
            <a:lumMod val="25000"/>
            <a:lumOff val="75000"/>
          </a:sys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ysClr val="windowText" lastClr="000000"/>
    </cs:fontRef>
  </cs:dataPoint>
  <cs:dataPoint3D>
    <cs:lnRef idx="0"/>
    <cs:fillRef idx="1">
      <cs:styleClr val="auto"/>
    </cs:fillRef>
    <cs:effectRef idx="0"/>
    <cs:fontRef idx="minor">
      <a:sysClr val="windowText" lastClr="000000"/>
    </cs:fontRef>
  </cs:dataPoint3D>
  <cs:dataPointLine>
    <cs:lnRef idx="0">
      <cs:styleClr val="auto"/>
    </cs:lnRef>
    <cs:fillRef idx="1"/>
    <cs:effectRef idx="0"/>
    <cs:fontRef idx="minor">
      <a:sysClr val="windowText" lastClr="000000"/>
    </cs:fontRef>
    <cs:spPr>
      <a:ln w="28575" cap="rnd">
        <a:solidFill>
          <a:srgbClr val="FFFFFF"/>
        </a:solidFill>
        <a:round/>
      </a:ln>
    </cs:spPr>
  </cs:dataPointLine>
  <cs:dataPointMarker>
    <cs:lnRef idx="0">
      <cs:styleClr val="auto"/>
    </cs:lnRef>
    <cs:fillRef idx="1">
      <cs:styleClr val="auto"/>
    </cs:fillRef>
    <cs:effectRef idx="0"/>
    <cs:fontRef idx="minor">
      <a:sysClr val="windowText" lastClr="000000"/>
    </cs:fontRef>
    <cs:spPr>
      <a:ln w="9525">
        <a:solidFill>
          <a:srgbClr val="FFFFFF"/>
        </a:solidFill>
      </a:ln>
    </cs:spPr>
  </cs:dataPointMarker>
  <cs:dataPointMarkerLayout symbol="circle" size="5"/>
  <cs:dataPointWireframe>
    <cs:lnRef idx="0">
      <cs:styleClr val="auto"/>
    </cs:lnRef>
    <cs:fillRef idx="1"/>
    <cs:effectRef idx="0"/>
    <cs:fontRef idx="minor">
      <a:sysClr val="windowText" lastClr="000000"/>
    </cs:fontRef>
    <cs:spPr>
      <a:ln w="9525" cap="rnd">
        <a:solidFill>
          <a:srgbClr val="FFFFFF"/>
        </a:solidFill>
        <a:round/>
      </a:ln>
    </cs:spPr>
  </cs:dataPointWireframe>
  <cs:dataTable>
    <cs:lnRef idx="0"/>
    <cs:fillRef idx="0"/>
    <cs:effectRef idx="0"/>
    <cs:fontRef idx="minor">
      <a:sysClr val="windowText" lastClr="000000">
        <a:lumMod val="65000"/>
        <a:lumOff val="35000"/>
      </a:sysClr>
    </cs:fontRef>
    <cs:spPr>
      <a:noFill/>
      <a:ln w="9525" cap="flat" cmpd="sng" algn="ctr">
        <a:solidFill>
          <a:sysClr val="windowText" lastClr="000000">
            <a:lumMod val="15000"/>
            <a:lumOff val="85000"/>
          </a:sysClr>
        </a:solidFill>
        <a:round/>
      </a:ln>
    </cs:spPr>
    <cs:defRPr sz="900" kern="1200"/>
  </cs:dataTable>
  <cs:downBar>
    <cs:lnRef idx="0"/>
    <cs:fillRef idx="0"/>
    <cs:effectRef idx="0"/>
    <cs:fontRef idx="minor">
      <a:sysClr val="windowText" lastClr="000000"/>
    </cs:fontRef>
    <cs:spPr>
      <a:solidFill>
        <a:sysClr val="windowText" lastClr="000000">
          <a:lumMod val="65000"/>
          <a:lumOff val="35000"/>
        </a:sysClr>
      </a:solidFill>
      <a:ln w="9525">
        <a:solidFill>
          <a:sysClr val="windowText" lastClr="000000">
            <a:lumMod val="65000"/>
            <a:lumOff val="35000"/>
          </a:sysClr>
        </a:solidFill>
      </a:ln>
    </cs:spPr>
  </cs:downBar>
  <cs:dropLine>
    <cs:lnRef idx="0"/>
    <cs:fillRef idx="0"/>
    <cs:effectRef idx="0"/>
    <cs:fontRef idx="minor">
      <a:sysClr val="windowText" lastClr="000000"/>
    </cs:fontRef>
    <cs:spPr>
      <a:ln w="9525" cap="flat" cmpd="sng" algn="ctr">
        <a:solidFill>
          <a:sysClr val="windowText" lastClr="000000">
            <a:lumMod val="35000"/>
            <a:lumOff val="65000"/>
          </a:sysClr>
        </a:solidFill>
        <a:round/>
      </a:ln>
    </cs:spPr>
  </cs:dropLine>
  <cs:errorBar>
    <cs:lnRef idx="0"/>
    <cs:fillRef idx="0"/>
    <cs:effectRef idx="0"/>
    <cs:fontRef idx="minor">
      <a:sysClr val="windowText" lastClr="000000"/>
    </cs:fontRef>
    <cs:spPr>
      <a:ln w="9525" cap="flat" cmpd="sng" algn="ctr">
        <a:solidFill>
          <a:sysClr val="windowText" lastClr="000000">
            <a:lumMod val="65000"/>
            <a:lumOff val="35000"/>
          </a:sysClr>
        </a:solidFill>
        <a:round/>
      </a:ln>
    </cs:spPr>
  </cs:errorBar>
  <cs:floor>
    <cs:lnRef idx="0"/>
    <cs:fillRef idx="0"/>
    <cs:effectRef idx="0"/>
    <cs:fontRef idx="minor">
      <a:sysClr val="windowText" lastClr="000000"/>
    </cs:fontRef>
    <cs:spPr>
      <a:noFill/>
      <a:ln>
        <a:noFill/>
      </a:ln>
    </cs:spPr>
  </cs:floor>
  <cs:gridlineMajor>
    <cs:lnRef idx="0"/>
    <cs:fillRef idx="0"/>
    <cs:effectRef idx="0"/>
    <cs:fontRef idx="minor">
      <a:sysClr val="windowText" lastClr="000000"/>
    </cs:fontRef>
    <cs:spPr>
      <a:ln w="9525" cap="flat" cmpd="sng" algn="ctr">
        <a:solidFill>
          <a:sysClr val="windowText" lastClr="000000">
            <a:lumMod val="15000"/>
            <a:lumOff val="85000"/>
          </a:sysClr>
        </a:solidFill>
        <a:round/>
      </a:ln>
    </cs:spPr>
  </cs:gridlineMajor>
  <cs:gridlineMinor>
    <cs:lnRef idx="0"/>
    <cs:fillRef idx="0"/>
    <cs:effectRef idx="0"/>
    <cs:fontRef idx="minor">
      <a:sysClr val="windowText" lastClr="000000"/>
    </cs:fontRef>
    <cs:spPr>
      <a:ln w="9525" cap="flat" cmpd="sng" algn="ctr">
        <a:solidFill>
          <a:sysClr val="windowText" lastClr="000000">
            <a:lumMod val="5000"/>
            <a:lumOff val="95000"/>
          </a:sysClr>
        </a:solidFill>
        <a:round/>
      </a:ln>
    </cs:spPr>
  </cs:gridlineMinor>
  <cs:hiLoLine>
    <cs:lnRef idx="0"/>
    <cs:fillRef idx="0"/>
    <cs:effectRef idx="0"/>
    <cs:fontRef idx="minor">
      <a:sysClr val="windowText" lastClr="000000"/>
    </cs:fontRef>
    <cs:spPr>
      <a:ln w="9525" cap="flat" cmpd="sng" algn="ctr">
        <a:solidFill>
          <a:sysClr val="windowText" lastClr="000000">
            <a:lumMod val="75000"/>
            <a:lumOff val="25000"/>
          </a:sysClr>
        </a:solidFill>
        <a:round/>
      </a:ln>
    </cs:spPr>
  </cs:hiLoLine>
  <cs:leaderLine>
    <cs:lnRef idx="0"/>
    <cs:fillRef idx="0"/>
    <cs:effectRef idx="0"/>
    <cs:fontRef idx="minor">
      <a:sysClr val="windowText" lastClr="000000"/>
    </cs:fontRef>
    <cs:spPr>
      <a:ln w="9525" cap="flat" cmpd="sng" algn="ctr">
        <a:solidFill>
          <a:sysClr val="windowText" lastClr="000000">
            <a:lumMod val="35000"/>
            <a:lumOff val="65000"/>
          </a:sysClr>
        </a:solidFill>
        <a:round/>
      </a:ln>
    </cs:spPr>
  </cs:leaderLine>
  <cs:legend>
    <cs:lnRef idx="0"/>
    <cs:fillRef idx="0"/>
    <cs:effectRef idx="0"/>
    <cs:fontRef idx="minor">
      <a:sysClr val="windowText" lastClr="000000">
        <a:lumMod val="65000"/>
        <a:lumOff val="35000"/>
      </a:sysClr>
    </cs:fontRef>
    <cs:defRPr sz="900" kern="1200"/>
  </cs:legend>
  <cs:plotArea mods="allowNoFillOverride allowNoLineOverride">
    <cs:lnRef idx="0"/>
    <cs:fillRef idx="0"/>
    <cs:effectRef idx="0"/>
    <cs:fontRef idx="minor">
      <a:sysClr val="windowText" lastClr="000000"/>
    </cs:fontRef>
  </cs:plotArea>
  <cs:plotArea3D mods="allowNoFillOverride allowNoLineOverride">
    <cs:lnRef idx="0"/>
    <cs:fillRef idx="0"/>
    <cs:effectRef idx="0"/>
    <cs:fontRef idx="minor">
      <a:sysClr val="windowText" lastClr="000000"/>
    </cs:fontRef>
  </cs:plotArea3D>
  <cs:seriesAxis>
    <cs:lnRef idx="0"/>
    <cs:fillRef idx="0"/>
    <cs:effectRef idx="0"/>
    <cs:fontRef idx="minor">
      <a:sysClr val="windowText" lastClr="000000">
        <a:lumMod val="65000"/>
        <a:lumOff val="35000"/>
      </a:sysClr>
    </cs:fontRef>
    <cs:defRPr sz="900" kern="1200"/>
  </cs:seriesAxis>
  <cs:seriesLine>
    <cs:lnRef idx="0"/>
    <cs:fillRef idx="0"/>
    <cs:effectRef idx="0"/>
    <cs:fontRef idx="minor">
      <a:sysClr val="windowText" lastClr="000000"/>
    </cs:fontRef>
    <cs:spPr>
      <a:ln w="9525" cap="flat" cmpd="sng" algn="ctr">
        <a:solidFill>
          <a:sysClr val="windowText" lastClr="000000">
            <a:lumMod val="35000"/>
            <a:lumOff val="65000"/>
          </a:sysClr>
        </a:solidFill>
        <a:round/>
      </a:ln>
    </cs:spPr>
  </cs:seriesLine>
  <cs:title>
    <cs:lnRef idx="0"/>
    <cs:fillRef idx="0"/>
    <cs:effectRef idx="0"/>
    <cs:fontRef idx="minor">
      <a:sysClr val="windowText" lastClr="000000">
        <a:lumMod val="65000"/>
        <a:lumOff val="35000"/>
      </a:sysClr>
    </cs:fontRef>
    <cs:defRPr sz="1400" b="0" kern="1200" spc="0" baseline="0"/>
  </cs:title>
  <cs:trendline>
    <cs:lnRef idx="0">
      <cs:styleClr val="auto"/>
    </cs:lnRef>
    <cs:fillRef idx="0"/>
    <cs:effectRef idx="0"/>
    <cs:fontRef idx="minor">
      <a:sysClr val="windowText" lastClr="000000"/>
    </cs:fontRef>
    <cs:spPr>
      <a:ln w="19050" cap="rnd">
        <a:solidFill>
          <a:srgbClr val="FFFFFF"/>
        </a:solidFill>
        <a:prstDash val="sysDot"/>
      </a:ln>
    </cs:spPr>
  </cs:trendline>
  <cs:trendlineLabel>
    <cs:lnRef idx="0"/>
    <cs:fillRef idx="0"/>
    <cs:effectRef idx="0"/>
    <cs:fontRef idx="minor">
      <a:sysClr val="windowText" lastClr="000000">
        <a:lumMod val="65000"/>
        <a:lumOff val="35000"/>
      </a:sysClr>
    </cs:fontRef>
    <cs:defRPr sz="900" kern="1200"/>
  </cs:trendlineLabel>
  <cs:upBar>
    <cs:lnRef idx="0"/>
    <cs:fillRef idx="0"/>
    <cs:effectRef idx="0"/>
    <cs:fontRef idx="minor">
      <a:sysClr val="windowText" lastClr="000000"/>
    </cs:fontRef>
    <cs:spPr>
      <a:solidFill>
        <a:sysClr val="window" lastClr="FFFFFF"/>
      </a:solidFill>
      <a:ln w="9525">
        <a:solidFill>
          <a:sysClr val="windowText" lastClr="000000">
            <a:lumMod val="15000"/>
            <a:lumOff val="85000"/>
          </a:sysClr>
        </a:solidFill>
      </a:ln>
    </cs:spPr>
  </cs:upBar>
  <cs:valueAxis>
    <cs:lnRef idx="0"/>
    <cs:fillRef idx="0"/>
    <cs:effectRef idx="0"/>
    <cs:fontRef idx="minor">
      <a:sysClr val="windowText" lastClr="000000">
        <a:lumMod val="65000"/>
        <a:lumOff val="35000"/>
      </a:sysClr>
    </cs:fontRef>
    <cs:defRPr sz="900" kern="1200"/>
  </cs:valueAxis>
  <cs:wall>
    <cs:lnRef idx="0"/>
    <cs:fillRef idx="0"/>
    <cs:effectRef idx="0"/>
    <cs:fontRef idx="minor">
      <a:sysClr val="windowText" lastClr="000000"/>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ysClr val="windowText" lastClr="000000">
        <a:lumMod val="65000"/>
        <a:lumOff val="35000"/>
      </a:sysClr>
    </cs:fontRef>
    <cs:defRPr sz="1000" kern="1200"/>
  </cs:axisTitle>
  <cs:categoryAxis>
    <cs:lnRef idx="0"/>
    <cs:fillRef idx="0"/>
    <cs:effectRef idx="0"/>
    <cs:fontRef idx="minor">
      <a:sysClr val="windowText" lastClr="000000">
        <a:lumMod val="65000"/>
        <a:lumOff val="35000"/>
      </a:sysClr>
    </cs:fontRef>
    <cs:spPr>
      <a:ln w="9525" cap="flat" cmpd="sng" algn="ctr">
        <a:solidFill>
          <a:sysClr val="windowText" lastClr="000000">
            <a:lumMod val="15000"/>
            <a:lumOff val="85000"/>
          </a:sysClr>
        </a:solidFill>
        <a:round/>
      </a:ln>
    </cs:spPr>
    <cs:defRPr sz="900" kern="1200"/>
  </cs:categoryAxis>
  <cs:chartArea mods="allowNoFillOverride allowNoLineOverride">
    <cs:lnRef idx="0"/>
    <cs:fillRef idx="0"/>
    <cs:effectRef idx="0"/>
    <cs:fontRef idx="minor">
      <a:sysClr val="windowText" lastClr="000000"/>
    </cs:fontRef>
    <cs:spPr>
      <a:solidFill>
        <a:sysClr val="window" lastClr="FFFFFF"/>
      </a:solidFill>
      <a:ln w="9525" cap="flat" cmpd="sng" algn="ctr">
        <a:solidFill>
          <a:sysClr val="windowText" lastClr="000000">
            <a:lumMod val="15000"/>
            <a:lumOff val="85000"/>
          </a:sysClr>
        </a:solidFill>
        <a:round/>
      </a:ln>
    </cs:spPr>
    <cs:defRPr sz="1000" kern="1200"/>
  </cs:chartArea>
  <cs:dataLabel>
    <cs:lnRef idx="0"/>
    <cs:fillRef idx="0"/>
    <cs:effectRef idx="0"/>
    <cs:fontRef idx="minor">
      <a:sysClr val="windowText" lastClr="000000">
        <a:lumMod val="75000"/>
        <a:lumOff val="25000"/>
      </a:sysClr>
    </cs:fontRef>
    <cs:defRPr sz="900" kern="1200"/>
  </cs:dataLabel>
  <cs:dataLabelCallout>
    <cs:lnRef idx="0"/>
    <cs:fillRef idx="0"/>
    <cs:effectRef idx="0"/>
    <cs:fontRef idx="minor">
      <a:sysClr val="windowText" lastClr="000000">
        <a:lumMod val="65000"/>
        <a:lumOff val="35000"/>
      </a:sysClr>
    </cs:fontRef>
    <cs:spPr>
      <a:solidFill>
        <a:sysClr val="window" lastClr="FFFFFF"/>
      </a:solidFill>
      <a:ln>
        <a:solidFill>
          <a:sysClr val="windowText" lastClr="000000">
            <a:lumMod val="25000"/>
            <a:lumOff val="75000"/>
          </a:sys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ysClr val="windowText" lastClr="000000"/>
    </cs:fontRef>
  </cs:dataPoint>
  <cs:dataPoint3D>
    <cs:lnRef idx="0"/>
    <cs:fillRef idx="1">
      <cs:styleClr val="auto"/>
    </cs:fillRef>
    <cs:effectRef idx="0"/>
    <cs:fontRef idx="minor">
      <a:sysClr val="windowText" lastClr="000000"/>
    </cs:fontRef>
  </cs:dataPoint3D>
  <cs:dataPointLine>
    <cs:lnRef idx="0">
      <cs:styleClr val="auto"/>
    </cs:lnRef>
    <cs:fillRef idx="1"/>
    <cs:effectRef idx="0"/>
    <cs:fontRef idx="minor">
      <a:sysClr val="windowText" lastClr="000000"/>
    </cs:fontRef>
    <cs:spPr>
      <a:ln w="28575" cap="rnd">
        <a:solidFill>
          <a:srgbClr val="FFFFFF"/>
        </a:solidFill>
        <a:round/>
      </a:ln>
    </cs:spPr>
  </cs:dataPointLine>
  <cs:dataPointMarker>
    <cs:lnRef idx="0">
      <cs:styleClr val="auto"/>
    </cs:lnRef>
    <cs:fillRef idx="1">
      <cs:styleClr val="auto"/>
    </cs:fillRef>
    <cs:effectRef idx="0"/>
    <cs:fontRef idx="minor">
      <a:sysClr val="windowText" lastClr="000000"/>
    </cs:fontRef>
    <cs:spPr>
      <a:ln w="9525">
        <a:solidFill>
          <a:srgbClr val="FFFFFF"/>
        </a:solidFill>
      </a:ln>
    </cs:spPr>
  </cs:dataPointMarker>
  <cs:dataPointMarkerLayout symbol="circle" size="5"/>
  <cs:dataPointWireframe>
    <cs:lnRef idx="0">
      <cs:styleClr val="auto"/>
    </cs:lnRef>
    <cs:fillRef idx="1"/>
    <cs:effectRef idx="0"/>
    <cs:fontRef idx="minor">
      <a:sysClr val="windowText" lastClr="000000"/>
    </cs:fontRef>
    <cs:spPr>
      <a:ln w="9525" cap="rnd">
        <a:solidFill>
          <a:srgbClr val="FFFFFF"/>
        </a:solidFill>
        <a:round/>
      </a:ln>
    </cs:spPr>
  </cs:dataPointWireframe>
  <cs:dataTable>
    <cs:lnRef idx="0"/>
    <cs:fillRef idx="0"/>
    <cs:effectRef idx="0"/>
    <cs:fontRef idx="minor">
      <a:sysClr val="windowText" lastClr="000000">
        <a:lumMod val="65000"/>
        <a:lumOff val="35000"/>
      </a:sysClr>
    </cs:fontRef>
    <cs:spPr>
      <a:noFill/>
      <a:ln w="9525" cap="flat" cmpd="sng" algn="ctr">
        <a:solidFill>
          <a:sysClr val="windowText" lastClr="000000">
            <a:lumMod val="15000"/>
            <a:lumOff val="85000"/>
          </a:sysClr>
        </a:solidFill>
        <a:round/>
      </a:ln>
    </cs:spPr>
    <cs:defRPr sz="900" kern="1200"/>
  </cs:dataTable>
  <cs:downBar>
    <cs:lnRef idx="0"/>
    <cs:fillRef idx="0"/>
    <cs:effectRef idx="0"/>
    <cs:fontRef idx="minor">
      <a:sysClr val="windowText" lastClr="000000"/>
    </cs:fontRef>
    <cs:spPr>
      <a:solidFill>
        <a:sysClr val="windowText" lastClr="000000">
          <a:lumMod val="65000"/>
          <a:lumOff val="35000"/>
        </a:sysClr>
      </a:solidFill>
      <a:ln w="9525">
        <a:solidFill>
          <a:sysClr val="windowText" lastClr="000000">
            <a:lumMod val="65000"/>
            <a:lumOff val="35000"/>
          </a:sysClr>
        </a:solidFill>
      </a:ln>
    </cs:spPr>
  </cs:downBar>
  <cs:dropLine>
    <cs:lnRef idx="0"/>
    <cs:fillRef idx="0"/>
    <cs:effectRef idx="0"/>
    <cs:fontRef idx="minor">
      <a:sysClr val="windowText" lastClr="000000"/>
    </cs:fontRef>
    <cs:spPr>
      <a:ln w="9525" cap="flat" cmpd="sng" algn="ctr">
        <a:solidFill>
          <a:sysClr val="windowText" lastClr="000000">
            <a:lumMod val="35000"/>
            <a:lumOff val="65000"/>
          </a:sysClr>
        </a:solidFill>
        <a:round/>
      </a:ln>
    </cs:spPr>
  </cs:dropLine>
  <cs:errorBar>
    <cs:lnRef idx="0"/>
    <cs:fillRef idx="0"/>
    <cs:effectRef idx="0"/>
    <cs:fontRef idx="minor">
      <a:sysClr val="windowText" lastClr="000000"/>
    </cs:fontRef>
    <cs:spPr>
      <a:ln w="9525" cap="flat" cmpd="sng" algn="ctr">
        <a:solidFill>
          <a:sysClr val="windowText" lastClr="000000">
            <a:lumMod val="65000"/>
            <a:lumOff val="35000"/>
          </a:sysClr>
        </a:solidFill>
        <a:round/>
      </a:ln>
    </cs:spPr>
  </cs:errorBar>
  <cs:floor>
    <cs:lnRef idx="0"/>
    <cs:fillRef idx="0"/>
    <cs:effectRef idx="0"/>
    <cs:fontRef idx="minor">
      <a:sysClr val="windowText" lastClr="000000"/>
    </cs:fontRef>
    <cs:spPr>
      <a:noFill/>
      <a:ln>
        <a:noFill/>
      </a:ln>
    </cs:spPr>
  </cs:floor>
  <cs:gridlineMajor>
    <cs:lnRef idx="0"/>
    <cs:fillRef idx="0"/>
    <cs:effectRef idx="0"/>
    <cs:fontRef idx="minor">
      <a:sysClr val="windowText" lastClr="000000"/>
    </cs:fontRef>
    <cs:spPr>
      <a:ln w="9525" cap="flat" cmpd="sng" algn="ctr">
        <a:solidFill>
          <a:sysClr val="windowText" lastClr="000000">
            <a:lumMod val="15000"/>
            <a:lumOff val="85000"/>
          </a:sysClr>
        </a:solidFill>
        <a:round/>
      </a:ln>
    </cs:spPr>
  </cs:gridlineMajor>
  <cs:gridlineMinor>
    <cs:lnRef idx="0"/>
    <cs:fillRef idx="0"/>
    <cs:effectRef idx="0"/>
    <cs:fontRef idx="minor">
      <a:sysClr val="windowText" lastClr="000000"/>
    </cs:fontRef>
    <cs:spPr>
      <a:ln w="9525" cap="flat" cmpd="sng" algn="ctr">
        <a:solidFill>
          <a:sysClr val="windowText" lastClr="000000">
            <a:lumMod val="5000"/>
            <a:lumOff val="95000"/>
          </a:sysClr>
        </a:solidFill>
        <a:round/>
      </a:ln>
    </cs:spPr>
  </cs:gridlineMinor>
  <cs:hiLoLine>
    <cs:lnRef idx="0"/>
    <cs:fillRef idx="0"/>
    <cs:effectRef idx="0"/>
    <cs:fontRef idx="minor">
      <a:sysClr val="windowText" lastClr="000000"/>
    </cs:fontRef>
    <cs:spPr>
      <a:ln w="9525" cap="flat" cmpd="sng" algn="ctr">
        <a:solidFill>
          <a:sysClr val="windowText" lastClr="000000">
            <a:lumMod val="75000"/>
            <a:lumOff val="25000"/>
          </a:sysClr>
        </a:solidFill>
        <a:round/>
      </a:ln>
    </cs:spPr>
  </cs:hiLoLine>
  <cs:leaderLine>
    <cs:lnRef idx="0"/>
    <cs:fillRef idx="0"/>
    <cs:effectRef idx="0"/>
    <cs:fontRef idx="minor">
      <a:sysClr val="windowText" lastClr="000000"/>
    </cs:fontRef>
    <cs:spPr>
      <a:ln w="9525" cap="flat" cmpd="sng" algn="ctr">
        <a:solidFill>
          <a:sysClr val="windowText" lastClr="000000">
            <a:lumMod val="35000"/>
            <a:lumOff val="65000"/>
          </a:sysClr>
        </a:solidFill>
        <a:round/>
      </a:ln>
    </cs:spPr>
  </cs:leaderLine>
  <cs:legend>
    <cs:lnRef idx="0"/>
    <cs:fillRef idx="0"/>
    <cs:effectRef idx="0"/>
    <cs:fontRef idx="minor">
      <a:sysClr val="windowText" lastClr="000000">
        <a:lumMod val="65000"/>
        <a:lumOff val="35000"/>
      </a:sysClr>
    </cs:fontRef>
    <cs:defRPr sz="900" kern="1200"/>
  </cs:legend>
  <cs:plotArea mods="allowNoFillOverride allowNoLineOverride">
    <cs:lnRef idx="0"/>
    <cs:fillRef idx="0"/>
    <cs:effectRef idx="0"/>
    <cs:fontRef idx="minor">
      <a:sysClr val="windowText" lastClr="000000"/>
    </cs:fontRef>
  </cs:plotArea>
  <cs:plotArea3D mods="allowNoFillOverride allowNoLineOverride">
    <cs:lnRef idx="0"/>
    <cs:fillRef idx="0"/>
    <cs:effectRef idx="0"/>
    <cs:fontRef idx="minor">
      <a:sysClr val="windowText" lastClr="000000"/>
    </cs:fontRef>
  </cs:plotArea3D>
  <cs:seriesAxis>
    <cs:lnRef idx="0"/>
    <cs:fillRef idx="0"/>
    <cs:effectRef idx="0"/>
    <cs:fontRef idx="minor">
      <a:sysClr val="windowText" lastClr="000000">
        <a:lumMod val="65000"/>
        <a:lumOff val="35000"/>
      </a:sysClr>
    </cs:fontRef>
    <cs:defRPr sz="900" kern="1200"/>
  </cs:seriesAxis>
  <cs:seriesLine>
    <cs:lnRef idx="0"/>
    <cs:fillRef idx="0"/>
    <cs:effectRef idx="0"/>
    <cs:fontRef idx="minor">
      <a:sysClr val="windowText" lastClr="000000"/>
    </cs:fontRef>
    <cs:spPr>
      <a:ln w="9525" cap="flat" cmpd="sng" algn="ctr">
        <a:solidFill>
          <a:sysClr val="windowText" lastClr="000000">
            <a:lumMod val="35000"/>
            <a:lumOff val="65000"/>
          </a:sysClr>
        </a:solidFill>
        <a:round/>
      </a:ln>
    </cs:spPr>
  </cs:seriesLine>
  <cs:title>
    <cs:lnRef idx="0"/>
    <cs:fillRef idx="0"/>
    <cs:effectRef idx="0"/>
    <cs:fontRef idx="minor">
      <a:sysClr val="windowText" lastClr="000000">
        <a:lumMod val="65000"/>
        <a:lumOff val="35000"/>
      </a:sysClr>
    </cs:fontRef>
    <cs:defRPr sz="1400" b="0" kern="1200" spc="0" baseline="0"/>
  </cs:title>
  <cs:trendline>
    <cs:lnRef idx="0">
      <cs:styleClr val="auto"/>
    </cs:lnRef>
    <cs:fillRef idx="0"/>
    <cs:effectRef idx="0"/>
    <cs:fontRef idx="minor">
      <a:sysClr val="windowText" lastClr="000000"/>
    </cs:fontRef>
    <cs:spPr>
      <a:ln w="19050" cap="rnd">
        <a:solidFill>
          <a:srgbClr val="FFFFFF"/>
        </a:solidFill>
        <a:prstDash val="sysDot"/>
      </a:ln>
    </cs:spPr>
  </cs:trendline>
  <cs:trendlineLabel>
    <cs:lnRef idx="0"/>
    <cs:fillRef idx="0"/>
    <cs:effectRef idx="0"/>
    <cs:fontRef idx="minor">
      <a:sysClr val="windowText" lastClr="000000">
        <a:lumMod val="65000"/>
        <a:lumOff val="35000"/>
      </a:sysClr>
    </cs:fontRef>
    <cs:defRPr sz="900" kern="1200"/>
  </cs:trendlineLabel>
  <cs:upBar>
    <cs:lnRef idx="0"/>
    <cs:fillRef idx="0"/>
    <cs:effectRef idx="0"/>
    <cs:fontRef idx="minor">
      <a:sysClr val="windowText" lastClr="000000"/>
    </cs:fontRef>
    <cs:spPr>
      <a:solidFill>
        <a:sysClr val="window" lastClr="FFFFFF"/>
      </a:solidFill>
      <a:ln w="9525">
        <a:solidFill>
          <a:sysClr val="windowText" lastClr="000000">
            <a:lumMod val="15000"/>
            <a:lumOff val="85000"/>
          </a:sysClr>
        </a:solidFill>
      </a:ln>
    </cs:spPr>
  </cs:upBar>
  <cs:valueAxis>
    <cs:lnRef idx="0"/>
    <cs:fillRef idx="0"/>
    <cs:effectRef idx="0"/>
    <cs:fontRef idx="minor">
      <a:sysClr val="windowText" lastClr="000000">
        <a:lumMod val="65000"/>
        <a:lumOff val="35000"/>
      </a:sysClr>
    </cs:fontRef>
    <cs:defRPr sz="900" kern="1200"/>
  </cs:valueAxis>
  <cs:wall>
    <cs:lnRef idx="0"/>
    <cs:fillRef idx="0"/>
    <cs:effectRef idx="0"/>
    <cs:fontRef idx="minor">
      <a:sysClr val="windowText" lastClr="000000"/>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ysClr val="windowText" lastClr="000000">
        <a:lumMod val="65000"/>
        <a:lumOff val="35000"/>
      </a:sysClr>
    </cs:fontRef>
    <cs:defRPr sz="1000" kern="1200"/>
  </cs:axisTitle>
  <cs:categoryAxis>
    <cs:lnRef idx="0"/>
    <cs:fillRef idx="0"/>
    <cs:effectRef idx="0"/>
    <cs:fontRef idx="minor">
      <a:sysClr val="windowText" lastClr="000000">
        <a:lumMod val="65000"/>
        <a:lumOff val="35000"/>
      </a:sysClr>
    </cs:fontRef>
    <cs:spPr>
      <a:ln w="9525" cap="flat" cmpd="sng" algn="ctr">
        <a:solidFill>
          <a:sysClr val="windowText" lastClr="000000">
            <a:lumMod val="15000"/>
            <a:lumOff val="85000"/>
          </a:sysClr>
        </a:solidFill>
        <a:round/>
      </a:ln>
    </cs:spPr>
    <cs:defRPr sz="900" kern="1200"/>
  </cs:categoryAxis>
  <cs:chartArea mods="allowNoFillOverride allowNoLineOverride">
    <cs:lnRef idx="0"/>
    <cs:fillRef idx="0"/>
    <cs:effectRef idx="0"/>
    <cs:fontRef idx="minor">
      <a:sysClr val="windowText" lastClr="000000"/>
    </cs:fontRef>
    <cs:spPr>
      <a:solidFill>
        <a:sysClr val="window" lastClr="FFFFFF"/>
      </a:solidFill>
      <a:ln w="9525" cap="flat" cmpd="sng" algn="ctr">
        <a:solidFill>
          <a:sysClr val="windowText" lastClr="000000">
            <a:lumMod val="15000"/>
            <a:lumOff val="85000"/>
          </a:sysClr>
        </a:solidFill>
        <a:round/>
      </a:ln>
    </cs:spPr>
    <cs:defRPr sz="1000" kern="1200"/>
  </cs:chartArea>
  <cs:dataLabel>
    <cs:lnRef idx="0"/>
    <cs:fillRef idx="0"/>
    <cs:effectRef idx="0"/>
    <cs:fontRef idx="minor">
      <a:sysClr val="windowText" lastClr="000000">
        <a:lumMod val="75000"/>
        <a:lumOff val="25000"/>
      </a:sysClr>
    </cs:fontRef>
    <cs:defRPr sz="900" kern="1200"/>
  </cs:dataLabel>
  <cs:dataLabelCallout>
    <cs:lnRef idx="0"/>
    <cs:fillRef idx="0"/>
    <cs:effectRef idx="0"/>
    <cs:fontRef idx="minor">
      <a:sysClr val="windowText" lastClr="000000">
        <a:lumMod val="65000"/>
        <a:lumOff val="35000"/>
      </a:sysClr>
    </cs:fontRef>
    <cs:spPr>
      <a:solidFill>
        <a:sysClr val="window" lastClr="FFFFFF"/>
      </a:solidFill>
      <a:ln>
        <a:solidFill>
          <a:sysClr val="windowText" lastClr="000000">
            <a:lumMod val="25000"/>
            <a:lumOff val="75000"/>
          </a:sys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ysClr val="windowText" lastClr="000000"/>
    </cs:fontRef>
  </cs:dataPoint>
  <cs:dataPoint3D>
    <cs:lnRef idx="0"/>
    <cs:fillRef idx="1">
      <cs:styleClr val="auto"/>
    </cs:fillRef>
    <cs:effectRef idx="0"/>
    <cs:fontRef idx="minor">
      <a:sysClr val="windowText" lastClr="000000"/>
    </cs:fontRef>
  </cs:dataPoint3D>
  <cs:dataPointLine>
    <cs:lnRef idx="0">
      <cs:styleClr val="auto"/>
    </cs:lnRef>
    <cs:fillRef idx="1"/>
    <cs:effectRef idx="0"/>
    <cs:fontRef idx="minor">
      <a:sysClr val="windowText" lastClr="000000"/>
    </cs:fontRef>
    <cs:spPr>
      <a:ln w="28575" cap="rnd">
        <a:solidFill>
          <a:srgbClr val="FFFFFF"/>
        </a:solidFill>
        <a:round/>
      </a:ln>
    </cs:spPr>
  </cs:dataPointLine>
  <cs:dataPointMarker>
    <cs:lnRef idx="0">
      <cs:styleClr val="auto"/>
    </cs:lnRef>
    <cs:fillRef idx="1">
      <cs:styleClr val="auto"/>
    </cs:fillRef>
    <cs:effectRef idx="0"/>
    <cs:fontRef idx="minor">
      <a:sysClr val="windowText" lastClr="000000"/>
    </cs:fontRef>
    <cs:spPr>
      <a:ln w="9525">
        <a:solidFill>
          <a:srgbClr val="FFFFFF"/>
        </a:solidFill>
      </a:ln>
    </cs:spPr>
  </cs:dataPointMarker>
  <cs:dataPointMarkerLayout symbol="circle" size="5"/>
  <cs:dataPointWireframe>
    <cs:lnRef idx="0">
      <cs:styleClr val="auto"/>
    </cs:lnRef>
    <cs:fillRef idx="1"/>
    <cs:effectRef idx="0"/>
    <cs:fontRef idx="minor">
      <a:sysClr val="windowText" lastClr="000000"/>
    </cs:fontRef>
    <cs:spPr>
      <a:ln w="9525" cap="rnd">
        <a:solidFill>
          <a:srgbClr val="FFFFFF"/>
        </a:solidFill>
        <a:round/>
      </a:ln>
    </cs:spPr>
  </cs:dataPointWireframe>
  <cs:dataTable>
    <cs:lnRef idx="0"/>
    <cs:fillRef idx="0"/>
    <cs:effectRef idx="0"/>
    <cs:fontRef idx="minor">
      <a:sysClr val="windowText" lastClr="000000">
        <a:lumMod val="65000"/>
        <a:lumOff val="35000"/>
      </a:sysClr>
    </cs:fontRef>
    <cs:spPr>
      <a:noFill/>
      <a:ln w="9525" cap="flat" cmpd="sng" algn="ctr">
        <a:solidFill>
          <a:sysClr val="windowText" lastClr="000000">
            <a:lumMod val="15000"/>
            <a:lumOff val="85000"/>
          </a:sysClr>
        </a:solidFill>
        <a:round/>
      </a:ln>
    </cs:spPr>
    <cs:defRPr sz="900" kern="1200"/>
  </cs:dataTable>
  <cs:downBar>
    <cs:lnRef idx="0"/>
    <cs:fillRef idx="0"/>
    <cs:effectRef idx="0"/>
    <cs:fontRef idx="minor">
      <a:sysClr val="windowText" lastClr="000000"/>
    </cs:fontRef>
    <cs:spPr>
      <a:solidFill>
        <a:sysClr val="windowText" lastClr="000000">
          <a:lumMod val="75000"/>
          <a:lumOff val="25000"/>
        </a:sysClr>
      </a:solidFill>
      <a:ln w="9525" cap="flat" cmpd="sng" algn="ctr">
        <a:solidFill>
          <a:sysClr val="windowText" lastClr="000000">
            <a:lumMod val="65000"/>
            <a:lumOff val="35000"/>
          </a:sysClr>
        </a:solidFill>
        <a:round/>
      </a:ln>
    </cs:spPr>
  </cs:downBar>
  <cs:dropLine>
    <cs:lnRef idx="0"/>
    <cs:fillRef idx="0"/>
    <cs:effectRef idx="0"/>
    <cs:fontRef idx="minor">
      <a:sysClr val="windowText" lastClr="000000"/>
    </cs:fontRef>
    <cs:spPr>
      <a:ln w="9525" cap="flat" cmpd="sng" algn="ctr">
        <a:solidFill>
          <a:sysClr val="windowText" lastClr="000000">
            <a:lumMod val="35000"/>
            <a:lumOff val="65000"/>
          </a:sysClr>
        </a:solidFill>
        <a:round/>
      </a:ln>
    </cs:spPr>
  </cs:dropLine>
  <cs:errorBar>
    <cs:lnRef idx="0"/>
    <cs:fillRef idx="0"/>
    <cs:effectRef idx="0"/>
    <cs:fontRef idx="minor">
      <a:sysClr val="windowText" lastClr="000000"/>
    </cs:fontRef>
    <cs:spPr>
      <a:ln w="9525" cap="flat" cmpd="sng" algn="ctr">
        <a:solidFill>
          <a:sysClr val="windowText" lastClr="000000">
            <a:lumMod val="65000"/>
            <a:lumOff val="35000"/>
          </a:sysClr>
        </a:solidFill>
        <a:round/>
      </a:ln>
    </cs:spPr>
  </cs:errorBar>
  <cs:floor>
    <cs:lnRef idx="0"/>
    <cs:fillRef idx="0"/>
    <cs:effectRef idx="0"/>
    <cs:fontRef idx="minor">
      <a:sysClr val="windowText" lastClr="000000"/>
    </cs:fontRef>
    <cs:spPr>
      <a:noFill/>
      <a:ln>
        <a:noFill/>
      </a:ln>
    </cs:spPr>
  </cs:floor>
  <cs:gridlineMajor>
    <cs:lnRef idx="0"/>
    <cs:fillRef idx="0"/>
    <cs:effectRef idx="0"/>
    <cs:fontRef idx="minor">
      <a:sysClr val="windowText" lastClr="000000"/>
    </cs:fontRef>
    <cs:spPr>
      <a:ln w="9525" cap="flat" cmpd="sng" algn="ctr">
        <a:solidFill>
          <a:sysClr val="windowText" lastClr="000000">
            <a:lumMod val="15000"/>
            <a:lumOff val="85000"/>
          </a:sysClr>
        </a:solidFill>
        <a:round/>
      </a:ln>
    </cs:spPr>
  </cs:gridlineMajor>
  <cs:gridlineMinor>
    <cs:lnRef idx="0"/>
    <cs:fillRef idx="0"/>
    <cs:effectRef idx="0"/>
    <cs:fontRef idx="minor">
      <a:sysClr val="windowText" lastClr="000000"/>
    </cs:fontRef>
    <cs:spPr>
      <a:ln w="9525" cap="flat" cmpd="sng" algn="ctr">
        <a:solidFill>
          <a:sysClr val="windowText" lastClr="000000">
            <a:lumMod val="5000"/>
            <a:lumOff val="95000"/>
          </a:sysClr>
        </a:solidFill>
        <a:round/>
      </a:ln>
    </cs:spPr>
  </cs:gridlineMinor>
  <cs:hiLoLine>
    <cs:lnRef idx="0"/>
    <cs:fillRef idx="0"/>
    <cs:effectRef idx="0"/>
    <cs:fontRef idx="minor">
      <a:sysClr val="windowText" lastClr="000000"/>
    </cs:fontRef>
    <cs:spPr>
      <a:ln w="9525" cap="flat" cmpd="sng" algn="ctr">
        <a:solidFill>
          <a:sysClr val="windowText" lastClr="000000">
            <a:lumMod val="50000"/>
            <a:lumOff val="50000"/>
          </a:sysClr>
        </a:solidFill>
        <a:round/>
      </a:ln>
    </cs:spPr>
  </cs:hiLoLine>
  <cs:leaderLine>
    <cs:lnRef idx="0"/>
    <cs:fillRef idx="0"/>
    <cs:effectRef idx="0"/>
    <cs:fontRef idx="minor">
      <a:sysClr val="windowText" lastClr="000000"/>
    </cs:fontRef>
    <cs:spPr>
      <a:ln w="9525" cap="flat" cmpd="sng" algn="ctr">
        <a:solidFill>
          <a:sysClr val="windowText" lastClr="000000">
            <a:lumMod val="35000"/>
            <a:lumOff val="65000"/>
          </a:sysClr>
        </a:solidFill>
        <a:round/>
      </a:ln>
    </cs:spPr>
  </cs:leaderLine>
  <cs:legend>
    <cs:lnRef idx="0"/>
    <cs:fillRef idx="0"/>
    <cs:effectRef idx="0"/>
    <cs:fontRef idx="minor">
      <a:sysClr val="windowText" lastClr="000000">
        <a:lumMod val="65000"/>
        <a:lumOff val="35000"/>
      </a:sysClr>
    </cs:fontRef>
    <cs:defRPr sz="900" kern="1200"/>
  </cs:legend>
  <cs:plotArea mods="allowNoFillOverride allowNoLineOverride">
    <cs:lnRef idx="0"/>
    <cs:fillRef idx="0"/>
    <cs:effectRef idx="0"/>
    <cs:fontRef idx="minor">
      <a:sysClr val="windowText" lastClr="000000"/>
    </cs:fontRef>
  </cs:plotArea>
  <cs:plotArea3D mods="allowNoFillOverride allowNoLineOverride">
    <cs:lnRef idx="0"/>
    <cs:fillRef idx="0"/>
    <cs:effectRef idx="0"/>
    <cs:fontRef idx="minor">
      <a:sysClr val="windowText" lastClr="000000"/>
    </cs:fontRef>
  </cs:plotArea3D>
  <cs:seriesAxis>
    <cs:lnRef idx="0"/>
    <cs:fillRef idx="0"/>
    <cs:effectRef idx="0"/>
    <cs:fontRef idx="minor">
      <a:sysClr val="windowText" lastClr="000000">
        <a:lumMod val="65000"/>
        <a:lumOff val="35000"/>
      </a:sysClr>
    </cs:fontRef>
    <cs:defRPr sz="900" kern="1200"/>
  </cs:seriesAxis>
  <cs:seriesLine>
    <cs:lnRef idx="0"/>
    <cs:fillRef idx="0"/>
    <cs:effectRef idx="0"/>
    <cs:fontRef idx="minor">
      <a:sysClr val="windowText" lastClr="000000"/>
    </cs:fontRef>
    <cs:spPr>
      <a:ln w="9525" cap="flat" cmpd="sng" algn="ctr">
        <a:solidFill>
          <a:sysClr val="windowText" lastClr="000000">
            <a:lumMod val="35000"/>
            <a:lumOff val="65000"/>
          </a:sysClr>
        </a:solidFill>
        <a:round/>
      </a:ln>
    </cs:spPr>
  </cs:seriesLine>
  <cs:title>
    <cs:lnRef idx="0"/>
    <cs:fillRef idx="0"/>
    <cs:effectRef idx="0"/>
    <cs:fontRef idx="minor">
      <a:sysClr val="windowText" lastClr="000000">
        <a:lumMod val="65000"/>
        <a:lumOff val="35000"/>
      </a:sysClr>
    </cs:fontRef>
    <cs:defRPr sz="1400" b="0" kern="1200" spc="0" baseline="0"/>
  </cs:title>
  <cs:trendline>
    <cs:lnRef idx="0">
      <cs:styleClr val="auto"/>
    </cs:lnRef>
    <cs:fillRef idx="0"/>
    <cs:effectRef idx="0"/>
    <cs:fontRef idx="minor">
      <a:sysClr val="windowText" lastClr="000000"/>
    </cs:fontRef>
    <cs:spPr>
      <a:ln w="19050" cap="rnd">
        <a:solidFill>
          <a:srgbClr val="FFFFFF"/>
        </a:solidFill>
        <a:prstDash val="sysDot"/>
      </a:ln>
    </cs:spPr>
  </cs:trendline>
  <cs:trendlineLabel>
    <cs:lnRef idx="0"/>
    <cs:fillRef idx="0"/>
    <cs:effectRef idx="0"/>
    <cs:fontRef idx="minor">
      <a:sysClr val="windowText" lastClr="000000">
        <a:lumMod val="65000"/>
        <a:lumOff val="35000"/>
      </a:sysClr>
    </cs:fontRef>
    <cs:defRPr sz="900" kern="1200"/>
  </cs:trendlineLabel>
  <cs:upBar>
    <cs:lnRef idx="0"/>
    <cs:fillRef idx="0"/>
    <cs:effectRef idx="0"/>
    <cs:fontRef idx="minor">
      <a:sysClr val="windowText" lastClr="000000"/>
    </cs:fontRef>
    <cs:spPr>
      <a:solidFill>
        <a:sysClr val="window" lastClr="FFFFFF"/>
      </a:solidFill>
      <a:ln w="9525" cap="flat" cmpd="sng" algn="ctr">
        <a:solidFill>
          <a:sysClr val="windowText" lastClr="000000">
            <a:lumMod val="65000"/>
            <a:lumOff val="35000"/>
          </a:sysClr>
        </a:solidFill>
        <a:round/>
      </a:ln>
    </cs:spPr>
  </cs:upBar>
  <cs:valueAxis>
    <cs:lnRef idx="0"/>
    <cs:fillRef idx="0"/>
    <cs:effectRef idx="0"/>
    <cs:fontRef idx="minor">
      <a:sysClr val="windowText" lastClr="000000">
        <a:lumMod val="65000"/>
        <a:lumOff val="35000"/>
      </a:sysClr>
    </cs:fontRef>
    <cs:defRPr sz="900" kern="1200"/>
  </cs:valueAxis>
  <cs:wall>
    <cs:lnRef idx="0"/>
    <cs:fillRef idx="0"/>
    <cs:effectRef idx="0"/>
    <cs:fontRef idx="minor">
      <a:sysClr val="windowText" lastClr="000000"/>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oto Sans CJK Regular" pitchFamily="34" charset="-122"/>
                <a:ea typeface="Noto Sans CJK Regular" pitchFamily="34" charset="-122"/>
              </a:defRPr>
            </a:lvl1pPr>
          </a:lstStyle>
          <a:p>
            <a:pPr fontAlgn="auto"/>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oto Sans CJK Regular" pitchFamily="34" charset="-122"/>
                <a:ea typeface="Noto Sans CJK Regular" pitchFamily="34" charset="-122"/>
              </a:defRPr>
            </a:lvl1pPr>
          </a:lstStyle>
          <a:p>
            <a:pPr fontAlgn="auto"/>
            <a:fld id="{9D69B73D-2B72-4959-8014-9D42DF6BCDB7}" type="datetimeFigureOut">
              <a:rPr lang="zh-CN" altLang="en-US" strike="noStrike" noProof="1" smtClean="0">
                <a:latin typeface="Noto Sans CJK Regular" pitchFamily="34" charset="-122"/>
                <a:ea typeface="Noto Sans CJK Regular" pitchFamily="34" charset="-122"/>
                <a:cs typeface="+mn-cs"/>
              </a:rPr>
            </a:fld>
            <a:endParaRPr lang="zh-CN" altLang="en-US" strike="noStrike" noProof="1"/>
          </a:p>
        </p:txBody>
      </p:sp>
      <p:sp>
        <p:nvSpPr>
          <p:cNvPr id="14340"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14341"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nchorCtr="0"/>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atin typeface="Noto Sans CJK Regular" pitchFamily="34" charset="-122"/>
                <a:ea typeface="Noto Sans CJK Regular" pitchFamily="34" charset="-122"/>
              </a:defRPr>
            </a:lvl1pPr>
          </a:lstStyle>
          <a:p>
            <a:pPr fontAlgn="auto"/>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atin typeface="Noto Sans CJK Regular" pitchFamily="34" charset="-122"/>
                <a:ea typeface="Noto Sans CJK Regular" pitchFamily="34" charset="-122"/>
              </a:defRPr>
            </a:lvl1pPr>
          </a:lstStyle>
          <a:p>
            <a:pPr fontAlgn="auto"/>
            <a:fld id="{59FD8929-6B23-44ED-B2F0-61C70977337D}" type="slidenum">
              <a:rPr lang="zh-CN" altLang="en-US" strike="noStrike" noProof="1" smtClean="0">
                <a:latin typeface="Noto Sans CJK Regular" pitchFamily="34" charset="-122"/>
                <a:ea typeface="Noto Sans CJK Regular" pitchFamily="34"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Noto Sans CJK Regular" pitchFamily="34" charset="-122"/>
        <a:ea typeface="Noto Sans CJK Regular" pitchFamily="34" charset="-122"/>
        <a:cs typeface="+mn-cs"/>
      </a:defRPr>
    </a:lvl1pPr>
    <a:lvl2pPr marL="457200" algn="l" defTabSz="914400" rtl="0" eaLnBrk="1" latinLnBrk="0" hangingPunct="1">
      <a:defRPr sz="1200" kern="1200">
        <a:solidFill>
          <a:schemeClr val="tx1"/>
        </a:solidFill>
        <a:latin typeface="Noto Sans CJK Regular" pitchFamily="34" charset="-122"/>
        <a:ea typeface="Noto Sans CJK Regular" pitchFamily="34" charset="-122"/>
        <a:cs typeface="+mn-cs"/>
      </a:defRPr>
    </a:lvl2pPr>
    <a:lvl3pPr marL="914400" algn="l" defTabSz="914400" rtl="0" eaLnBrk="1" latinLnBrk="0" hangingPunct="1">
      <a:defRPr sz="1200" kern="1200">
        <a:solidFill>
          <a:schemeClr val="tx1"/>
        </a:solidFill>
        <a:latin typeface="Noto Sans CJK Regular" pitchFamily="34" charset="-122"/>
        <a:ea typeface="Noto Sans CJK Regular" pitchFamily="34" charset="-122"/>
        <a:cs typeface="+mn-cs"/>
      </a:defRPr>
    </a:lvl3pPr>
    <a:lvl4pPr marL="1371600" algn="l" defTabSz="914400" rtl="0" eaLnBrk="1" latinLnBrk="0" hangingPunct="1">
      <a:defRPr sz="1200" kern="1200">
        <a:solidFill>
          <a:schemeClr val="tx1"/>
        </a:solidFill>
        <a:latin typeface="Noto Sans CJK Regular" pitchFamily="34" charset="-122"/>
        <a:ea typeface="Noto Sans CJK Regular" pitchFamily="34" charset="-122"/>
        <a:cs typeface="+mn-cs"/>
      </a:defRPr>
    </a:lvl4pPr>
    <a:lvl5pPr marL="1828800" algn="l" defTabSz="914400" rtl="0" eaLnBrk="1" latinLnBrk="0" hangingPunct="1">
      <a:defRPr sz="1200" kern="1200">
        <a:solidFill>
          <a:schemeClr val="tx1"/>
        </a:solidFill>
        <a:latin typeface="Noto Sans CJK Regular" pitchFamily="34" charset="-122"/>
        <a:ea typeface="Noto Sans CJK Regular"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p:cNvSpPr>
          <p:nvPr>
            <p:ph type="sldImg"/>
          </p:nvPr>
        </p:nvSpPr>
        <p:spPr/>
      </p:sp>
      <p:sp>
        <p:nvSpPr>
          <p:cNvPr id="16386" name="备注占位符 2"/>
          <p:cNvSpPr>
            <a:spLocks noGrp="1"/>
          </p:cNvSpPr>
          <p:nvPr>
            <p:ph type="body"/>
          </p:nvPr>
        </p:nvSpPr>
        <p:spPr/>
        <p:txBody>
          <a:bodyPr lIns="91440" tIns="45720" rIns="91440" bIns="45720" anchor="t" anchorCtr="0"/>
          <a:lstStyle/>
          <a:p>
            <a:pPr lvl="0"/>
            <a:r>
              <a:rPr lang="zh-CN" altLang="en-US" dirty="0">
                <a:solidFill>
                  <a:srgbClr val="000000"/>
                </a:solidFill>
                <a:latin typeface="Times New Roman" panose="02020603050405020304" pitchFamily="18" charset="0"/>
                <a:ea typeface="宋体" panose="02010600030101010101" pitchFamily="2" charset="-122"/>
              </a:rPr>
              <a:t>各位领导、同事，下午好，我是来自电科院配网技术中心的蔡木良，我同大家交流的题目是</a:t>
            </a:r>
            <a:r>
              <a:rPr b="1" dirty="0">
                <a:solidFill>
                  <a:schemeClr val="bg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适应台区全场景综合解决方案</a:t>
            </a:r>
            <a:endParaRPr lang="zh-CN" altLang="en-US" dirty="0">
              <a:solidFill>
                <a:srgbClr val="000000"/>
              </a:solidFill>
              <a:latin typeface="Times New Roman" panose="02020603050405020304" pitchFamily="18" charset="0"/>
              <a:ea typeface="宋体" panose="02010600030101010101" pitchFamily="2" charset="-122"/>
            </a:endParaRPr>
          </a:p>
        </p:txBody>
      </p:sp>
      <p:sp>
        <p:nvSpPr>
          <p:cNvPr id="1638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Noto Sans CJK Regular" pitchFamily="34" charset="-122"/>
                <a:ea typeface="Noto Sans CJK Regular" pitchFamily="34" charset="-122"/>
              </a:rPr>
            </a:fld>
            <a:endParaRPr lang="zh-CN" altLang="en-US" sz="1200">
              <a:latin typeface="Noto Sans CJK Regular" pitchFamily="34" charset="-122"/>
              <a:ea typeface="Noto Sans CJK Regular" pitchFamily="3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p:sp>
      <p:sp>
        <p:nvSpPr>
          <p:cNvPr id="32770" name="备注占位符 2"/>
          <p:cNvSpPr>
            <a:spLocks noGrp="1"/>
          </p:cNvSpPr>
          <p:nvPr>
            <p:ph type="body"/>
          </p:nvPr>
        </p:nvSpPr>
        <p:spPr/>
        <p:txBody>
          <a:bodyPr lIns="91440" tIns="45720" rIns="91440" bIns="45720" anchor="t" anchorCtr="0"/>
          <a:lstStyle/>
          <a:p>
            <a:pPr lvl="0"/>
            <a:r>
              <a:rPr lang="en-US" altLang="zh-CN" dirty="0"/>
              <a:t>2022</a:t>
            </a:r>
            <a:r>
              <a:rPr lang="zh-CN" altLang="en-US" dirty="0"/>
              <a:t>年</a:t>
            </a:r>
            <a:r>
              <a:rPr lang="en-US" altLang="zh-CN" dirty="0"/>
              <a:t>2</a:t>
            </a:r>
            <a:r>
              <a:rPr lang="zh-CN" altLang="en-US" dirty="0"/>
              <a:t>月寒潮和度夏期间，大负荷引起的几户到数十户用户动态低电压的台区</a:t>
            </a:r>
            <a:r>
              <a:rPr lang="en-US" altLang="zh-CN" dirty="0"/>
              <a:t>2.9</a:t>
            </a:r>
            <a:r>
              <a:rPr lang="zh-CN" altLang="en-US" dirty="0"/>
              <a:t>万个，单相、两相或三相短时过载配变</a:t>
            </a:r>
            <a:r>
              <a:rPr lang="en-US" altLang="zh-CN" dirty="0">
                <a:latin typeface="微软雅黑" panose="020B0503020204020204" charset="-122"/>
                <a:ea typeface="微软雅黑" panose="020B0503020204020204" charset="-122"/>
                <a:cs typeface="Calibri" panose="020F0502020204030204"/>
                <a:sym typeface="+mn-ea"/>
              </a:rPr>
              <a:t>1.3</a:t>
            </a:r>
            <a:r>
              <a:rPr lang="zh-CN" altLang="en-US" dirty="0">
                <a:latin typeface="微软雅黑" panose="020B0503020204020204" charset="-122"/>
                <a:ea typeface="微软雅黑" panose="020B0503020204020204" charset="-122"/>
                <a:cs typeface="Calibri" panose="020F0502020204030204"/>
                <a:sym typeface="+mn-ea"/>
              </a:rPr>
              <a:t>万个，随着分布式光伏接入，台区运行情况更为复杂。</a:t>
            </a:r>
            <a:endParaRPr lang="zh-CN" altLang="en-US" dirty="0"/>
          </a:p>
          <a:p>
            <a:pPr lvl="0"/>
            <a:r>
              <a:rPr lang="zh-CN" altLang="en-US" dirty="0"/>
              <a:t>据统计，全省</a:t>
            </a:r>
            <a:r>
              <a:rPr lang="zh-CN" altLang="en-US" dirty="0">
                <a:latin typeface="微软雅黑" panose="020B0503020204020204" charset="-122"/>
                <a:ea typeface="微软雅黑" panose="020B0503020204020204" charset="-122"/>
                <a:cs typeface="Calibri" panose="020F0502020204030204"/>
                <a:sym typeface="+mn-ea"/>
              </a:rPr>
              <a:t>分布式光伏接入</a:t>
            </a:r>
            <a:r>
              <a:rPr lang="en-US" altLang="zh-CN" dirty="0">
                <a:latin typeface="微软雅黑" panose="020B0503020204020204" charset="-122"/>
                <a:ea typeface="微软雅黑" panose="020B0503020204020204" charset="-122"/>
                <a:cs typeface="Calibri" panose="020F0502020204030204"/>
                <a:sym typeface="+mn-ea"/>
              </a:rPr>
              <a:t>13</a:t>
            </a:r>
            <a:r>
              <a:rPr lang="zh-CN" altLang="en-US" dirty="0">
                <a:latin typeface="微软雅黑" panose="020B0503020204020204" charset="-122"/>
                <a:ea typeface="微软雅黑" panose="020B0503020204020204" charset="-122"/>
                <a:cs typeface="Calibri" panose="020F0502020204030204"/>
                <a:sym typeface="+mn-ea"/>
              </a:rPr>
              <a:t>万户，光伏台区</a:t>
            </a:r>
            <a:r>
              <a:rPr lang="en-US" altLang="zh-CN" dirty="0">
                <a:latin typeface="微软雅黑" panose="020B0503020204020204" charset="-122"/>
                <a:ea typeface="微软雅黑" panose="020B0503020204020204" charset="-122"/>
                <a:cs typeface="Calibri" panose="020F0502020204030204"/>
                <a:sym typeface="+mn-ea"/>
              </a:rPr>
              <a:t>4.4</a:t>
            </a:r>
            <a:r>
              <a:rPr lang="zh-CN" altLang="en-US" dirty="0">
                <a:latin typeface="微软雅黑" panose="020B0503020204020204" charset="-122"/>
                <a:ea typeface="微软雅黑" panose="020B0503020204020204" charset="-122"/>
                <a:cs typeface="Calibri" panose="020F0502020204030204"/>
                <a:sym typeface="+mn-ea"/>
              </a:rPr>
              <a:t>万个，因光伏倒送引起的反向过载台区</a:t>
            </a:r>
            <a:r>
              <a:rPr lang="en-US" altLang="zh-CN" dirty="0">
                <a:latin typeface="微软雅黑" panose="020B0503020204020204" charset="-122"/>
                <a:ea typeface="微软雅黑" panose="020B0503020204020204" charset="-122"/>
                <a:cs typeface="Calibri" panose="020F0502020204030204"/>
                <a:sym typeface="+mn-ea"/>
              </a:rPr>
              <a:t>505</a:t>
            </a:r>
            <a:r>
              <a:rPr lang="zh-CN" altLang="en-US" dirty="0">
                <a:latin typeface="微软雅黑" panose="020B0503020204020204" charset="-122"/>
                <a:ea typeface="微软雅黑" panose="020B0503020204020204" charset="-122"/>
                <a:cs typeface="Calibri" panose="020F0502020204030204"/>
                <a:sym typeface="+mn-ea"/>
              </a:rPr>
              <a:t>个，存在高电压的台区</a:t>
            </a:r>
            <a:r>
              <a:rPr lang="en-US" altLang="zh-CN" dirty="0">
                <a:latin typeface="微软雅黑" panose="020B0503020204020204" charset="-122"/>
                <a:ea typeface="微软雅黑" panose="020B0503020204020204" charset="-122"/>
                <a:cs typeface="Calibri" panose="020F0502020204030204"/>
                <a:sym typeface="+mn-ea"/>
              </a:rPr>
              <a:t>1.6</a:t>
            </a:r>
            <a:r>
              <a:rPr lang="zh-CN" altLang="en-US" dirty="0">
                <a:latin typeface="微软雅黑" panose="020B0503020204020204" charset="-122"/>
                <a:ea typeface="微软雅黑" panose="020B0503020204020204" charset="-122"/>
                <a:cs typeface="Calibri" panose="020F0502020204030204"/>
                <a:sym typeface="+mn-ea"/>
              </a:rPr>
              <a:t>万个。</a:t>
            </a:r>
            <a:r>
              <a:rPr lang="zh-CN" dirty="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低压台区配电网在</a:t>
            </a:r>
            <a:r>
              <a:rPr lang="zh-CN" dirty="0">
                <a:solidFill>
                  <a:srgbClr val="FF0000"/>
                </a:solidFill>
                <a:latin typeface="微软雅黑" panose="020B0503020204020204" charset="-122"/>
                <a:ea typeface="微软雅黑" panose="020B0503020204020204" charset="-122"/>
                <a:cs typeface="微软雅黑" panose="020B0503020204020204" charset="-122"/>
                <a:sym typeface="+mn-ea"/>
              </a:rPr>
              <a:t>供需平衡、系统调节、最优运行、建设成本</a:t>
            </a:r>
            <a:r>
              <a:rPr lang="zh-CN" dirty="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等方面发生显著变化，面临一系列新的挑战。</a:t>
            </a:r>
            <a:endParaRPr lang="zh-CN" altLang="en-US" dirty="0">
              <a:latin typeface="微软雅黑" panose="020B0503020204020204" charset="-122"/>
              <a:ea typeface="微软雅黑" panose="020B0503020204020204" charset="-122"/>
              <a:cs typeface="Calibri" panose="020F0502020204030204"/>
              <a:sym typeface="+mn-ea"/>
            </a:endParaRPr>
          </a:p>
          <a:p>
            <a:pPr lvl="0"/>
            <a:endParaRPr lang="zh-CN" altLang="en-US" dirty="0"/>
          </a:p>
        </p:txBody>
      </p:sp>
      <p:sp>
        <p:nvSpPr>
          <p:cNvPr id="327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Noto Sans CJK Regular" pitchFamily="34" charset="-122"/>
                <a:ea typeface="Noto Sans CJK Regular" pitchFamily="34" charset="-122"/>
              </a:rPr>
            </a:fld>
            <a:endParaRPr lang="zh-CN" altLang="en-US" sz="1200">
              <a:latin typeface="Noto Sans CJK Regular" pitchFamily="34" charset="-122"/>
              <a:ea typeface="Noto Sans CJK Regular" pitchFamily="3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p:sp>
      <p:sp>
        <p:nvSpPr>
          <p:cNvPr id="32770" name="备注占位符 2"/>
          <p:cNvSpPr>
            <a:spLocks noGrp="1"/>
          </p:cNvSpPr>
          <p:nvPr>
            <p:ph type="body"/>
          </p:nvPr>
        </p:nvSpPr>
        <p:spPr/>
        <p:txBody>
          <a:bodyPr lIns="91440" tIns="45720" rIns="91440" bIns="45720" anchor="t" anchorCtr="0"/>
          <a:lstStyle/>
          <a:p>
            <a:pPr lvl="0"/>
            <a:r>
              <a:rPr lang="en-US" altLang="zh-CN" dirty="0"/>
              <a:t>2022</a:t>
            </a:r>
            <a:r>
              <a:rPr lang="zh-CN" altLang="en-US" dirty="0"/>
              <a:t>年</a:t>
            </a:r>
            <a:r>
              <a:rPr lang="en-US" altLang="zh-CN" dirty="0"/>
              <a:t>2</a:t>
            </a:r>
            <a:r>
              <a:rPr lang="zh-CN" altLang="en-US" dirty="0"/>
              <a:t>月寒潮和度夏期间，大负荷引起的几户到数十户用户动态低电压的台区</a:t>
            </a:r>
            <a:r>
              <a:rPr lang="en-US" altLang="zh-CN" dirty="0"/>
              <a:t>2.9</a:t>
            </a:r>
            <a:r>
              <a:rPr lang="zh-CN" altLang="en-US" dirty="0"/>
              <a:t>万个，单相、两相或三相短时过载配变</a:t>
            </a:r>
            <a:r>
              <a:rPr lang="en-US" altLang="zh-CN" dirty="0">
                <a:latin typeface="微软雅黑" panose="020B0503020204020204" charset="-122"/>
                <a:ea typeface="微软雅黑" panose="020B0503020204020204" charset="-122"/>
                <a:cs typeface="Calibri" panose="020F0502020204030204"/>
                <a:sym typeface="+mn-ea"/>
              </a:rPr>
              <a:t>1.3</a:t>
            </a:r>
            <a:r>
              <a:rPr lang="zh-CN" altLang="en-US" dirty="0">
                <a:latin typeface="微软雅黑" panose="020B0503020204020204" charset="-122"/>
                <a:ea typeface="微软雅黑" panose="020B0503020204020204" charset="-122"/>
                <a:cs typeface="Calibri" panose="020F0502020204030204"/>
                <a:sym typeface="+mn-ea"/>
              </a:rPr>
              <a:t>万个，随着分布式光伏接入，台区运行情况更为复杂。</a:t>
            </a:r>
            <a:endParaRPr lang="zh-CN" altLang="en-US" dirty="0"/>
          </a:p>
          <a:p>
            <a:pPr lvl="0"/>
            <a:r>
              <a:rPr lang="zh-CN" altLang="en-US" dirty="0"/>
              <a:t>据统计，全省</a:t>
            </a:r>
            <a:r>
              <a:rPr lang="zh-CN" altLang="en-US" dirty="0">
                <a:latin typeface="微软雅黑" panose="020B0503020204020204" charset="-122"/>
                <a:ea typeface="微软雅黑" panose="020B0503020204020204" charset="-122"/>
                <a:cs typeface="Calibri" panose="020F0502020204030204"/>
                <a:sym typeface="+mn-ea"/>
              </a:rPr>
              <a:t>分布式光伏接入</a:t>
            </a:r>
            <a:r>
              <a:rPr lang="en-US" altLang="zh-CN" dirty="0">
                <a:latin typeface="微软雅黑" panose="020B0503020204020204" charset="-122"/>
                <a:ea typeface="微软雅黑" panose="020B0503020204020204" charset="-122"/>
                <a:cs typeface="Calibri" panose="020F0502020204030204"/>
                <a:sym typeface="+mn-ea"/>
              </a:rPr>
              <a:t>13</a:t>
            </a:r>
            <a:r>
              <a:rPr lang="zh-CN" altLang="en-US" dirty="0">
                <a:latin typeface="微软雅黑" panose="020B0503020204020204" charset="-122"/>
                <a:ea typeface="微软雅黑" panose="020B0503020204020204" charset="-122"/>
                <a:cs typeface="Calibri" panose="020F0502020204030204"/>
                <a:sym typeface="+mn-ea"/>
              </a:rPr>
              <a:t>万户，光伏台区</a:t>
            </a:r>
            <a:r>
              <a:rPr lang="en-US" altLang="zh-CN" dirty="0">
                <a:latin typeface="微软雅黑" panose="020B0503020204020204" charset="-122"/>
                <a:ea typeface="微软雅黑" panose="020B0503020204020204" charset="-122"/>
                <a:cs typeface="Calibri" panose="020F0502020204030204"/>
                <a:sym typeface="+mn-ea"/>
              </a:rPr>
              <a:t>4.4</a:t>
            </a:r>
            <a:r>
              <a:rPr lang="zh-CN" altLang="en-US" dirty="0">
                <a:latin typeface="微软雅黑" panose="020B0503020204020204" charset="-122"/>
                <a:ea typeface="微软雅黑" panose="020B0503020204020204" charset="-122"/>
                <a:cs typeface="Calibri" panose="020F0502020204030204"/>
                <a:sym typeface="+mn-ea"/>
              </a:rPr>
              <a:t>万个，因光伏倒送引起的反向过载台区</a:t>
            </a:r>
            <a:r>
              <a:rPr lang="en-US" altLang="zh-CN" dirty="0">
                <a:latin typeface="微软雅黑" panose="020B0503020204020204" charset="-122"/>
                <a:ea typeface="微软雅黑" panose="020B0503020204020204" charset="-122"/>
                <a:cs typeface="Calibri" panose="020F0502020204030204"/>
                <a:sym typeface="+mn-ea"/>
              </a:rPr>
              <a:t>505</a:t>
            </a:r>
            <a:r>
              <a:rPr lang="zh-CN" altLang="en-US" dirty="0">
                <a:latin typeface="微软雅黑" panose="020B0503020204020204" charset="-122"/>
                <a:ea typeface="微软雅黑" panose="020B0503020204020204" charset="-122"/>
                <a:cs typeface="Calibri" panose="020F0502020204030204"/>
                <a:sym typeface="+mn-ea"/>
              </a:rPr>
              <a:t>个，存在高电压的台区</a:t>
            </a:r>
            <a:r>
              <a:rPr lang="en-US" altLang="zh-CN" dirty="0">
                <a:latin typeface="微软雅黑" panose="020B0503020204020204" charset="-122"/>
                <a:ea typeface="微软雅黑" panose="020B0503020204020204" charset="-122"/>
                <a:cs typeface="Calibri" panose="020F0502020204030204"/>
                <a:sym typeface="+mn-ea"/>
              </a:rPr>
              <a:t>1.6</a:t>
            </a:r>
            <a:r>
              <a:rPr lang="zh-CN" altLang="en-US" dirty="0">
                <a:latin typeface="微软雅黑" panose="020B0503020204020204" charset="-122"/>
                <a:ea typeface="微软雅黑" panose="020B0503020204020204" charset="-122"/>
                <a:cs typeface="Calibri" panose="020F0502020204030204"/>
                <a:sym typeface="+mn-ea"/>
              </a:rPr>
              <a:t>万个。</a:t>
            </a:r>
            <a:r>
              <a:rPr lang="zh-CN" dirty="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低压台区配电网在</a:t>
            </a:r>
            <a:r>
              <a:rPr lang="zh-CN" dirty="0">
                <a:solidFill>
                  <a:srgbClr val="FF0000"/>
                </a:solidFill>
                <a:latin typeface="微软雅黑" panose="020B0503020204020204" charset="-122"/>
                <a:ea typeface="微软雅黑" panose="020B0503020204020204" charset="-122"/>
                <a:cs typeface="微软雅黑" panose="020B0503020204020204" charset="-122"/>
                <a:sym typeface="+mn-ea"/>
              </a:rPr>
              <a:t>供需平衡、系统调节、最优运行、建设成本</a:t>
            </a:r>
            <a:r>
              <a:rPr lang="zh-CN" dirty="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等方面发生显著变化，面临一系列新的挑战。</a:t>
            </a:r>
            <a:endParaRPr lang="zh-CN" altLang="en-US" dirty="0">
              <a:latin typeface="微软雅黑" panose="020B0503020204020204" charset="-122"/>
              <a:ea typeface="微软雅黑" panose="020B0503020204020204" charset="-122"/>
              <a:cs typeface="Calibri" panose="020F0502020204030204"/>
              <a:sym typeface="+mn-ea"/>
            </a:endParaRPr>
          </a:p>
          <a:p>
            <a:pPr lvl="0"/>
            <a:endParaRPr lang="zh-CN" altLang="en-US" dirty="0"/>
          </a:p>
        </p:txBody>
      </p:sp>
      <p:sp>
        <p:nvSpPr>
          <p:cNvPr id="327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Noto Sans CJK Regular" pitchFamily="34" charset="-122"/>
                <a:ea typeface="Noto Sans CJK Regular" pitchFamily="34" charset="-122"/>
              </a:rPr>
            </a:fld>
            <a:endParaRPr lang="zh-CN" altLang="en-US" sz="1200">
              <a:latin typeface="Noto Sans CJK Regular" pitchFamily="34" charset="-122"/>
              <a:ea typeface="Noto Sans CJK Regular" pitchFamily="3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p:sp>
      <p:sp>
        <p:nvSpPr>
          <p:cNvPr id="32770" name="备注占位符 2"/>
          <p:cNvSpPr>
            <a:spLocks noGrp="1"/>
          </p:cNvSpPr>
          <p:nvPr>
            <p:ph type="body"/>
          </p:nvPr>
        </p:nvSpPr>
        <p:spPr/>
        <p:txBody>
          <a:bodyPr lIns="91440" tIns="45720" rIns="91440" bIns="45720" anchor="t" anchorCtr="0"/>
          <a:lstStyle/>
          <a:p>
            <a:pPr lvl="0"/>
            <a:r>
              <a:rPr lang="en-US" altLang="zh-CN" dirty="0"/>
              <a:t>2022</a:t>
            </a:r>
            <a:r>
              <a:rPr lang="zh-CN" altLang="en-US" dirty="0"/>
              <a:t>年</a:t>
            </a:r>
            <a:r>
              <a:rPr lang="en-US" altLang="zh-CN" dirty="0"/>
              <a:t>2</a:t>
            </a:r>
            <a:r>
              <a:rPr lang="zh-CN" altLang="en-US" dirty="0"/>
              <a:t>月寒潮和度夏期间，大负荷引起的几户到数十户用户动态低电压的台区</a:t>
            </a:r>
            <a:r>
              <a:rPr lang="en-US" altLang="zh-CN" dirty="0"/>
              <a:t>2.9</a:t>
            </a:r>
            <a:r>
              <a:rPr lang="zh-CN" altLang="en-US" dirty="0"/>
              <a:t>万个，单相、两相或三相短时过载配变</a:t>
            </a:r>
            <a:r>
              <a:rPr lang="en-US" altLang="zh-CN" dirty="0">
                <a:latin typeface="微软雅黑" panose="020B0503020204020204" charset="-122"/>
                <a:ea typeface="微软雅黑" panose="020B0503020204020204" charset="-122"/>
                <a:cs typeface="Calibri" panose="020F0502020204030204"/>
                <a:sym typeface="+mn-ea"/>
              </a:rPr>
              <a:t>1.3</a:t>
            </a:r>
            <a:r>
              <a:rPr lang="zh-CN" altLang="en-US" dirty="0">
                <a:latin typeface="微软雅黑" panose="020B0503020204020204" charset="-122"/>
                <a:ea typeface="微软雅黑" panose="020B0503020204020204" charset="-122"/>
                <a:cs typeface="Calibri" panose="020F0502020204030204"/>
                <a:sym typeface="+mn-ea"/>
              </a:rPr>
              <a:t>万个，随着分布式光伏接入，台区运行情况更为复杂。</a:t>
            </a:r>
            <a:endParaRPr lang="zh-CN" altLang="en-US" dirty="0"/>
          </a:p>
          <a:p>
            <a:pPr lvl="0"/>
            <a:r>
              <a:rPr lang="zh-CN" altLang="en-US" dirty="0"/>
              <a:t>据统计，全省</a:t>
            </a:r>
            <a:r>
              <a:rPr lang="zh-CN" altLang="en-US" dirty="0">
                <a:latin typeface="微软雅黑" panose="020B0503020204020204" charset="-122"/>
                <a:ea typeface="微软雅黑" panose="020B0503020204020204" charset="-122"/>
                <a:cs typeface="Calibri" panose="020F0502020204030204"/>
                <a:sym typeface="+mn-ea"/>
              </a:rPr>
              <a:t>分布式光伏接入</a:t>
            </a:r>
            <a:r>
              <a:rPr lang="en-US" altLang="zh-CN" dirty="0">
                <a:latin typeface="微软雅黑" panose="020B0503020204020204" charset="-122"/>
                <a:ea typeface="微软雅黑" panose="020B0503020204020204" charset="-122"/>
                <a:cs typeface="Calibri" panose="020F0502020204030204"/>
                <a:sym typeface="+mn-ea"/>
              </a:rPr>
              <a:t>13</a:t>
            </a:r>
            <a:r>
              <a:rPr lang="zh-CN" altLang="en-US" dirty="0">
                <a:latin typeface="微软雅黑" panose="020B0503020204020204" charset="-122"/>
                <a:ea typeface="微软雅黑" panose="020B0503020204020204" charset="-122"/>
                <a:cs typeface="Calibri" panose="020F0502020204030204"/>
                <a:sym typeface="+mn-ea"/>
              </a:rPr>
              <a:t>万户，光伏台区</a:t>
            </a:r>
            <a:r>
              <a:rPr lang="en-US" altLang="zh-CN" dirty="0">
                <a:latin typeface="微软雅黑" panose="020B0503020204020204" charset="-122"/>
                <a:ea typeface="微软雅黑" panose="020B0503020204020204" charset="-122"/>
                <a:cs typeface="Calibri" panose="020F0502020204030204"/>
                <a:sym typeface="+mn-ea"/>
              </a:rPr>
              <a:t>4.4</a:t>
            </a:r>
            <a:r>
              <a:rPr lang="zh-CN" altLang="en-US" dirty="0">
                <a:latin typeface="微软雅黑" panose="020B0503020204020204" charset="-122"/>
                <a:ea typeface="微软雅黑" panose="020B0503020204020204" charset="-122"/>
                <a:cs typeface="Calibri" panose="020F0502020204030204"/>
                <a:sym typeface="+mn-ea"/>
              </a:rPr>
              <a:t>万个，因光伏倒送引起的反向过载台区</a:t>
            </a:r>
            <a:r>
              <a:rPr lang="en-US" altLang="zh-CN" dirty="0">
                <a:latin typeface="微软雅黑" panose="020B0503020204020204" charset="-122"/>
                <a:ea typeface="微软雅黑" panose="020B0503020204020204" charset="-122"/>
                <a:cs typeface="Calibri" panose="020F0502020204030204"/>
                <a:sym typeface="+mn-ea"/>
              </a:rPr>
              <a:t>505</a:t>
            </a:r>
            <a:r>
              <a:rPr lang="zh-CN" altLang="en-US" dirty="0">
                <a:latin typeface="微软雅黑" panose="020B0503020204020204" charset="-122"/>
                <a:ea typeface="微软雅黑" panose="020B0503020204020204" charset="-122"/>
                <a:cs typeface="Calibri" panose="020F0502020204030204"/>
                <a:sym typeface="+mn-ea"/>
              </a:rPr>
              <a:t>个，存在高电压的台区</a:t>
            </a:r>
            <a:r>
              <a:rPr lang="en-US" altLang="zh-CN" dirty="0">
                <a:latin typeface="微软雅黑" panose="020B0503020204020204" charset="-122"/>
                <a:ea typeface="微软雅黑" panose="020B0503020204020204" charset="-122"/>
                <a:cs typeface="Calibri" panose="020F0502020204030204"/>
                <a:sym typeface="+mn-ea"/>
              </a:rPr>
              <a:t>1.6</a:t>
            </a:r>
            <a:r>
              <a:rPr lang="zh-CN" altLang="en-US" dirty="0">
                <a:latin typeface="微软雅黑" panose="020B0503020204020204" charset="-122"/>
                <a:ea typeface="微软雅黑" panose="020B0503020204020204" charset="-122"/>
                <a:cs typeface="Calibri" panose="020F0502020204030204"/>
                <a:sym typeface="+mn-ea"/>
              </a:rPr>
              <a:t>万个。</a:t>
            </a:r>
            <a:r>
              <a:rPr lang="zh-CN" dirty="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低压台区配电网在</a:t>
            </a:r>
            <a:r>
              <a:rPr lang="zh-CN" dirty="0">
                <a:solidFill>
                  <a:srgbClr val="FF0000"/>
                </a:solidFill>
                <a:latin typeface="微软雅黑" panose="020B0503020204020204" charset="-122"/>
                <a:ea typeface="微软雅黑" panose="020B0503020204020204" charset="-122"/>
                <a:cs typeface="微软雅黑" panose="020B0503020204020204" charset="-122"/>
                <a:sym typeface="+mn-ea"/>
              </a:rPr>
              <a:t>供需平衡、系统调节、最优运行、建设成本</a:t>
            </a:r>
            <a:r>
              <a:rPr lang="zh-CN" dirty="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等方面发生显著变化，面临一系列新的挑战。</a:t>
            </a:r>
            <a:endParaRPr lang="zh-CN" altLang="en-US" dirty="0">
              <a:latin typeface="微软雅黑" panose="020B0503020204020204" charset="-122"/>
              <a:ea typeface="微软雅黑" panose="020B0503020204020204" charset="-122"/>
              <a:cs typeface="Calibri" panose="020F0502020204030204"/>
              <a:sym typeface="+mn-ea"/>
            </a:endParaRPr>
          </a:p>
          <a:p>
            <a:pPr lvl="0"/>
            <a:endParaRPr lang="zh-CN" altLang="en-US" dirty="0"/>
          </a:p>
        </p:txBody>
      </p:sp>
      <p:sp>
        <p:nvSpPr>
          <p:cNvPr id="327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Noto Sans CJK Regular" pitchFamily="34" charset="-122"/>
                <a:ea typeface="Noto Sans CJK Regular" pitchFamily="34" charset="-122"/>
              </a:rPr>
            </a:fld>
            <a:endParaRPr lang="zh-CN" altLang="en-US" sz="1200">
              <a:latin typeface="Noto Sans CJK Regular" pitchFamily="34" charset="-122"/>
              <a:ea typeface="Noto Sans CJK Regular" pitchFamily="34"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p:sp>
      <p:sp>
        <p:nvSpPr>
          <p:cNvPr id="32770" name="备注占位符 2"/>
          <p:cNvSpPr>
            <a:spLocks noGrp="1"/>
          </p:cNvSpPr>
          <p:nvPr>
            <p:ph type="body"/>
          </p:nvPr>
        </p:nvSpPr>
        <p:spPr/>
        <p:txBody>
          <a:bodyPr lIns="91440" tIns="45720" rIns="91440" bIns="45720" anchor="t" anchorCtr="0"/>
          <a:lstStyle/>
          <a:p>
            <a:pPr lvl="0"/>
            <a:r>
              <a:rPr lang="en-US" altLang="zh-CN" dirty="0"/>
              <a:t>2022</a:t>
            </a:r>
            <a:r>
              <a:rPr lang="zh-CN" altLang="en-US" dirty="0"/>
              <a:t>年</a:t>
            </a:r>
            <a:r>
              <a:rPr lang="en-US" altLang="zh-CN" dirty="0"/>
              <a:t>2</a:t>
            </a:r>
            <a:r>
              <a:rPr lang="zh-CN" altLang="en-US" dirty="0"/>
              <a:t>月寒潮和度夏期间，大负荷引起的几户到数十户用户动态低电压的台区</a:t>
            </a:r>
            <a:r>
              <a:rPr lang="en-US" altLang="zh-CN" dirty="0"/>
              <a:t>2.9</a:t>
            </a:r>
            <a:r>
              <a:rPr lang="zh-CN" altLang="en-US" dirty="0"/>
              <a:t>万个，单相、两相或三相短时过载配变</a:t>
            </a:r>
            <a:r>
              <a:rPr lang="en-US" altLang="zh-CN" dirty="0">
                <a:latin typeface="微软雅黑" panose="020B0503020204020204" charset="-122"/>
                <a:ea typeface="微软雅黑" panose="020B0503020204020204" charset="-122"/>
                <a:cs typeface="Calibri" panose="020F0502020204030204"/>
                <a:sym typeface="+mn-ea"/>
              </a:rPr>
              <a:t>1.3</a:t>
            </a:r>
            <a:r>
              <a:rPr lang="zh-CN" altLang="en-US" dirty="0">
                <a:latin typeface="微软雅黑" panose="020B0503020204020204" charset="-122"/>
                <a:ea typeface="微软雅黑" panose="020B0503020204020204" charset="-122"/>
                <a:cs typeface="Calibri" panose="020F0502020204030204"/>
                <a:sym typeface="+mn-ea"/>
              </a:rPr>
              <a:t>万个，随着分布式光伏接入，台区运行情况更为复杂。</a:t>
            </a:r>
            <a:endParaRPr lang="zh-CN" altLang="en-US" dirty="0"/>
          </a:p>
          <a:p>
            <a:pPr lvl="0"/>
            <a:r>
              <a:rPr lang="zh-CN" altLang="en-US" dirty="0"/>
              <a:t>据统计，全省</a:t>
            </a:r>
            <a:r>
              <a:rPr lang="zh-CN" altLang="en-US" dirty="0">
                <a:latin typeface="微软雅黑" panose="020B0503020204020204" charset="-122"/>
                <a:ea typeface="微软雅黑" panose="020B0503020204020204" charset="-122"/>
                <a:cs typeface="Calibri" panose="020F0502020204030204"/>
                <a:sym typeface="+mn-ea"/>
              </a:rPr>
              <a:t>分布式光伏接入</a:t>
            </a:r>
            <a:r>
              <a:rPr lang="en-US" altLang="zh-CN" dirty="0">
                <a:latin typeface="微软雅黑" panose="020B0503020204020204" charset="-122"/>
                <a:ea typeface="微软雅黑" panose="020B0503020204020204" charset="-122"/>
                <a:cs typeface="Calibri" panose="020F0502020204030204"/>
                <a:sym typeface="+mn-ea"/>
              </a:rPr>
              <a:t>13</a:t>
            </a:r>
            <a:r>
              <a:rPr lang="zh-CN" altLang="en-US" dirty="0">
                <a:latin typeface="微软雅黑" panose="020B0503020204020204" charset="-122"/>
                <a:ea typeface="微软雅黑" panose="020B0503020204020204" charset="-122"/>
                <a:cs typeface="Calibri" panose="020F0502020204030204"/>
                <a:sym typeface="+mn-ea"/>
              </a:rPr>
              <a:t>万户，光伏台区</a:t>
            </a:r>
            <a:r>
              <a:rPr lang="en-US" altLang="zh-CN" dirty="0">
                <a:latin typeface="微软雅黑" panose="020B0503020204020204" charset="-122"/>
                <a:ea typeface="微软雅黑" panose="020B0503020204020204" charset="-122"/>
                <a:cs typeface="Calibri" panose="020F0502020204030204"/>
                <a:sym typeface="+mn-ea"/>
              </a:rPr>
              <a:t>4.4</a:t>
            </a:r>
            <a:r>
              <a:rPr lang="zh-CN" altLang="en-US" dirty="0">
                <a:latin typeface="微软雅黑" panose="020B0503020204020204" charset="-122"/>
                <a:ea typeface="微软雅黑" panose="020B0503020204020204" charset="-122"/>
                <a:cs typeface="Calibri" panose="020F0502020204030204"/>
                <a:sym typeface="+mn-ea"/>
              </a:rPr>
              <a:t>万个，因光伏倒送引起的反向过载台区</a:t>
            </a:r>
            <a:r>
              <a:rPr lang="en-US" altLang="zh-CN" dirty="0">
                <a:latin typeface="微软雅黑" panose="020B0503020204020204" charset="-122"/>
                <a:ea typeface="微软雅黑" panose="020B0503020204020204" charset="-122"/>
                <a:cs typeface="Calibri" panose="020F0502020204030204"/>
                <a:sym typeface="+mn-ea"/>
              </a:rPr>
              <a:t>505</a:t>
            </a:r>
            <a:r>
              <a:rPr lang="zh-CN" altLang="en-US" dirty="0">
                <a:latin typeface="微软雅黑" panose="020B0503020204020204" charset="-122"/>
                <a:ea typeface="微软雅黑" panose="020B0503020204020204" charset="-122"/>
                <a:cs typeface="Calibri" panose="020F0502020204030204"/>
                <a:sym typeface="+mn-ea"/>
              </a:rPr>
              <a:t>个，存在高电压的台区</a:t>
            </a:r>
            <a:r>
              <a:rPr lang="en-US" altLang="zh-CN" dirty="0">
                <a:latin typeface="微软雅黑" panose="020B0503020204020204" charset="-122"/>
                <a:ea typeface="微软雅黑" panose="020B0503020204020204" charset="-122"/>
                <a:cs typeface="Calibri" panose="020F0502020204030204"/>
                <a:sym typeface="+mn-ea"/>
              </a:rPr>
              <a:t>1.6</a:t>
            </a:r>
            <a:r>
              <a:rPr lang="zh-CN" altLang="en-US" dirty="0">
                <a:latin typeface="微软雅黑" panose="020B0503020204020204" charset="-122"/>
                <a:ea typeface="微软雅黑" panose="020B0503020204020204" charset="-122"/>
                <a:cs typeface="Calibri" panose="020F0502020204030204"/>
                <a:sym typeface="+mn-ea"/>
              </a:rPr>
              <a:t>万个。</a:t>
            </a:r>
            <a:r>
              <a:rPr lang="zh-CN" dirty="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低压台区配电网在</a:t>
            </a:r>
            <a:r>
              <a:rPr lang="zh-CN" dirty="0">
                <a:solidFill>
                  <a:srgbClr val="FF0000"/>
                </a:solidFill>
                <a:latin typeface="微软雅黑" panose="020B0503020204020204" charset="-122"/>
                <a:ea typeface="微软雅黑" panose="020B0503020204020204" charset="-122"/>
                <a:cs typeface="微软雅黑" panose="020B0503020204020204" charset="-122"/>
                <a:sym typeface="+mn-ea"/>
              </a:rPr>
              <a:t>供需平衡、系统调节、最优运行、建设成本</a:t>
            </a:r>
            <a:r>
              <a:rPr lang="zh-CN" dirty="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等方面发生显著变化，面临一系列新的挑战。</a:t>
            </a:r>
            <a:endParaRPr lang="zh-CN" altLang="en-US" dirty="0">
              <a:latin typeface="微软雅黑" panose="020B0503020204020204" charset="-122"/>
              <a:ea typeface="微软雅黑" panose="020B0503020204020204" charset="-122"/>
              <a:cs typeface="Calibri" panose="020F0502020204030204"/>
              <a:sym typeface="+mn-ea"/>
            </a:endParaRPr>
          </a:p>
          <a:p>
            <a:pPr lvl="0"/>
            <a:endParaRPr lang="zh-CN" altLang="en-US" dirty="0"/>
          </a:p>
        </p:txBody>
      </p:sp>
      <p:sp>
        <p:nvSpPr>
          <p:cNvPr id="327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Noto Sans CJK Regular" pitchFamily="34" charset="-122"/>
                <a:ea typeface="Noto Sans CJK Regular" pitchFamily="34" charset="-122"/>
              </a:rPr>
            </a:fld>
            <a:endParaRPr lang="zh-CN" altLang="en-US" sz="1200">
              <a:latin typeface="Noto Sans CJK Regular" pitchFamily="34" charset="-122"/>
              <a:ea typeface="Noto Sans CJK Regular" pitchFamily="34"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p:sp>
      <p:sp>
        <p:nvSpPr>
          <p:cNvPr id="32770" name="备注占位符 2"/>
          <p:cNvSpPr>
            <a:spLocks noGrp="1"/>
          </p:cNvSpPr>
          <p:nvPr>
            <p:ph type="body"/>
          </p:nvPr>
        </p:nvSpPr>
        <p:spPr/>
        <p:txBody>
          <a:bodyPr lIns="91440" tIns="45720" rIns="91440" bIns="45720" anchor="t" anchorCtr="0"/>
          <a:lstStyle/>
          <a:p>
            <a:pPr lvl="0"/>
            <a:r>
              <a:rPr lang="en-US" altLang="zh-CN" dirty="0"/>
              <a:t>2022</a:t>
            </a:r>
            <a:r>
              <a:rPr lang="zh-CN" altLang="en-US" dirty="0"/>
              <a:t>年</a:t>
            </a:r>
            <a:r>
              <a:rPr lang="en-US" altLang="zh-CN" dirty="0"/>
              <a:t>2</a:t>
            </a:r>
            <a:r>
              <a:rPr lang="zh-CN" altLang="en-US" dirty="0"/>
              <a:t>月寒潮和度夏期间，大负荷引起的几户到数十户用户动态低电压的台区</a:t>
            </a:r>
            <a:r>
              <a:rPr lang="en-US" altLang="zh-CN" dirty="0"/>
              <a:t>2.9</a:t>
            </a:r>
            <a:r>
              <a:rPr lang="zh-CN" altLang="en-US" dirty="0"/>
              <a:t>万个，单相、两相或三相短时过载配变</a:t>
            </a:r>
            <a:r>
              <a:rPr lang="en-US" altLang="zh-CN" dirty="0">
                <a:latin typeface="微软雅黑" panose="020B0503020204020204" charset="-122"/>
                <a:ea typeface="微软雅黑" panose="020B0503020204020204" charset="-122"/>
                <a:cs typeface="Calibri" panose="020F0502020204030204"/>
                <a:sym typeface="+mn-ea"/>
              </a:rPr>
              <a:t>1.3</a:t>
            </a:r>
            <a:r>
              <a:rPr lang="zh-CN" altLang="en-US" dirty="0">
                <a:latin typeface="微软雅黑" panose="020B0503020204020204" charset="-122"/>
                <a:ea typeface="微软雅黑" panose="020B0503020204020204" charset="-122"/>
                <a:cs typeface="Calibri" panose="020F0502020204030204"/>
                <a:sym typeface="+mn-ea"/>
              </a:rPr>
              <a:t>万个，随着分布式光伏接入，台区运行情况更为复杂。</a:t>
            </a:r>
            <a:endParaRPr lang="zh-CN" altLang="en-US" dirty="0"/>
          </a:p>
          <a:p>
            <a:pPr lvl="0"/>
            <a:r>
              <a:rPr lang="zh-CN" altLang="en-US" dirty="0"/>
              <a:t>据统计，全省</a:t>
            </a:r>
            <a:r>
              <a:rPr lang="zh-CN" altLang="en-US" dirty="0">
                <a:latin typeface="微软雅黑" panose="020B0503020204020204" charset="-122"/>
                <a:ea typeface="微软雅黑" panose="020B0503020204020204" charset="-122"/>
                <a:cs typeface="Calibri" panose="020F0502020204030204"/>
                <a:sym typeface="+mn-ea"/>
              </a:rPr>
              <a:t>分布式光伏接入</a:t>
            </a:r>
            <a:r>
              <a:rPr lang="en-US" altLang="zh-CN" dirty="0">
                <a:latin typeface="微软雅黑" panose="020B0503020204020204" charset="-122"/>
                <a:ea typeface="微软雅黑" panose="020B0503020204020204" charset="-122"/>
                <a:cs typeface="Calibri" panose="020F0502020204030204"/>
                <a:sym typeface="+mn-ea"/>
              </a:rPr>
              <a:t>13</a:t>
            </a:r>
            <a:r>
              <a:rPr lang="zh-CN" altLang="en-US" dirty="0">
                <a:latin typeface="微软雅黑" panose="020B0503020204020204" charset="-122"/>
                <a:ea typeface="微软雅黑" panose="020B0503020204020204" charset="-122"/>
                <a:cs typeface="Calibri" panose="020F0502020204030204"/>
                <a:sym typeface="+mn-ea"/>
              </a:rPr>
              <a:t>万户，光伏台区</a:t>
            </a:r>
            <a:r>
              <a:rPr lang="en-US" altLang="zh-CN" dirty="0">
                <a:latin typeface="微软雅黑" panose="020B0503020204020204" charset="-122"/>
                <a:ea typeface="微软雅黑" panose="020B0503020204020204" charset="-122"/>
                <a:cs typeface="Calibri" panose="020F0502020204030204"/>
                <a:sym typeface="+mn-ea"/>
              </a:rPr>
              <a:t>4.4</a:t>
            </a:r>
            <a:r>
              <a:rPr lang="zh-CN" altLang="en-US" dirty="0">
                <a:latin typeface="微软雅黑" panose="020B0503020204020204" charset="-122"/>
                <a:ea typeface="微软雅黑" panose="020B0503020204020204" charset="-122"/>
                <a:cs typeface="Calibri" panose="020F0502020204030204"/>
                <a:sym typeface="+mn-ea"/>
              </a:rPr>
              <a:t>万个，因光伏倒送引起的反向过载台区</a:t>
            </a:r>
            <a:r>
              <a:rPr lang="en-US" altLang="zh-CN" dirty="0">
                <a:latin typeface="微软雅黑" panose="020B0503020204020204" charset="-122"/>
                <a:ea typeface="微软雅黑" panose="020B0503020204020204" charset="-122"/>
                <a:cs typeface="Calibri" panose="020F0502020204030204"/>
                <a:sym typeface="+mn-ea"/>
              </a:rPr>
              <a:t>505</a:t>
            </a:r>
            <a:r>
              <a:rPr lang="zh-CN" altLang="en-US" dirty="0">
                <a:latin typeface="微软雅黑" panose="020B0503020204020204" charset="-122"/>
                <a:ea typeface="微软雅黑" panose="020B0503020204020204" charset="-122"/>
                <a:cs typeface="Calibri" panose="020F0502020204030204"/>
                <a:sym typeface="+mn-ea"/>
              </a:rPr>
              <a:t>个，存在高电压的台区</a:t>
            </a:r>
            <a:r>
              <a:rPr lang="en-US" altLang="zh-CN" dirty="0">
                <a:latin typeface="微软雅黑" panose="020B0503020204020204" charset="-122"/>
                <a:ea typeface="微软雅黑" panose="020B0503020204020204" charset="-122"/>
                <a:cs typeface="Calibri" panose="020F0502020204030204"/>
                <a:sym typeface="+mn-ea"/>
              </a:rPr>
              <a:t>1.6</a:t>
            </a:r>
            <a:r>
              <a:rPr lang="zh-CN" altLang="en-US" dirty="0">
                <a:latin typeface="微软雅黑" panose="020B0503020204020204" charset="-122"/>
                <a:ea typeface="微软雅黑" panose="020B0503020204020204" charset="-122"/>
                <a:cs typeface="Calibri" panose="020F0502020204030204"/>
                <a:sym typeface="+mn-ea"/>
              </a:rPr>
              <a:t>万个。</a:t>
            </a:r>
            <a:r>
              <a:rPr lang="zh-CN" dirty="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低压台区配电网在</a:t>
            </a:r>
            <a:r>
              <a:rPr lang="zh-CN" dirty="0">
                <a:solidFill>
                  <a:srgbClr val="FF0000"/>
                </a:solidFill>
                <a:latin typeface="微软雅黑" panose="020B0503020204020204" charset="-122"/>
                <a:ea typeface="微软雅黑" panose="020B0503020204020204" charset="-122"/>
                <a:cs typeface="微软雅黑" panose="020B0503020204020204" charset="-122"/>
                <a:sym typeface="+mn-ea"/>
              </a:rPr>
              <a:t>供需平衡、系统调节、最优运行、建设成本</a:t>
            </a:r>
            <a:r>
              <a:rPr lang="zh-CN" dirty="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等方面发生显著变化，面临一系列新的挑战。</a:t>
            </a:r>
            <a:endParaRPr lang="zh-CN" altLang="en-US" dirty="0">
              <a:latin typeface="微软雅黑" panose="020B0503020204020204" charset="-122"/>
              <a:ea typeface="微软雅黑" panose="020B0503020204020204" charset="-122"/>
              <a:cs typeface="Calibri" panose="020F0502020204030204"/>
              <a:sym typeface="+mn-ea"/>
            </a:endParaRPr>
          </a:p>
          <a:p>
            <a:pPr lvl="0"/>
            <a:endParaRPr lang="zh-CN" altLang="en-US" dirty="0"/>
          </a:p>
        </p:txBody>
      </p:sp>
      <p:sp>
        <p:nvSpPr>
          <p:cNvPr id="327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Noto Sans CJK Regular" pitchFamily="34" charset="-122"/>
                <a:ea typeface="Noto Sans CJK Regular" pitchFamily="34" charset="-122"/>
              </a:rPr>
            </a:fld>
            <a:endParaRPr lang="zh-CN" altLang="en-US" sz="1200">
              <a:latin typeface="Noto Sans CJK Regular" pitchFamily="34" charset="-122"/>
              <a:ea typeface="Noto Sans CJK Regular" pitchFamily="34"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p:sp>
      <p:sp>
        <p:nvSpPr>
          <p:cNvPr id="32770" name="备注占位符 2"/>
          <p:cNvSpPr>
            <a:spLocks noGrp="1"/>
          </p:cNvSpPr>
          <p:nvPr>
            <p:ph type="body"/>
          </p:nvPr>
        </p:nvSpPr>
        <p:spPr/>
        <p:txBody>
          <a:bodyPr lIns="91440" tIns="45720" rIns="91440" bIns="45720" anchor="t" anchorCtr="0"/>
          <a:lstStyle/>
          <a:p>
            <a:pPr lvl="0"/>
            <a:r>
              <a:rPr lang="zh-CN" altLang="en-US" dirty="0"/>
              <a:t>存在的问题包括，一是分布式光伏安全接入的问题，</a:t>
            </a:r>
            <a:r>
              <a:rPr lang="zh-CN" altLang="en-US" dirty="0">
                <a:latin typeface="微软雅黑" panose="020B0503020204020204" charset="-122"/>
                <a:ea typeface="微软雅黑" panose="020B0503020204020204" charset="-122"/>
                <a:sym typeface="+mn-ea"/>
              </a:rPr>
              <a:t>分布式光伏并网参数运行管理未考虑</a:t>
            </a:r>
            <a:r>
              <a:rPr lang="zh-CN" altLang="en-US" dirty="0">
                <a:solidFill>
                  <a:srgbClr val="FF0000"/>
                </a:solidFill>
                <a:latin typeface="微软雅黑" panose="020B0503020204020204" charset="-122"/>
                <a:ea typeface="微软雅黑" panose="020B0503020204020204" charset="-122"/>
                <a:sym typeface="+mn-ea"/>
              </a:rPr>
              <a:t>电网运行</a:t>
            </a:r>
            <a:r>
              <a:rPr lang="zh-CN" altLang="en-US" dirty="0">
                <a:latin typeface="微软雅黑" panose="020B0503020204020204" charset="-122"/>
                <a:ea typeface="微软雅黑" panose="020B0503020204020204" charset="-122"/>
                <a:sym typeface="+mn-ea"/>
              </a:rPr>
              <a:t>需求；</a:t>
            </a:r>
            <a:r>
              <a:rPr lang="zh-CN" altLang="en-US" dirty="0">
                <a:solidFill>
                  <a:srgbClr val="FF0000"/>
                </a:solidFill>
                <a:latin typeface="微软雅黑" panose="020B0503020204020204" charset="-122"/>
                <a:ea typeface="微软雅黑" panose="020B0503020204020204" charset="-122"/>
                <a:sym typeface="+mn-ea"/>
              </a:rPr>
              <a:t>控制方法单一粗放</a:t>
            </a:r>
            <a:r>
              <a:rPr lang="zh-CN" altLang="en-US" dirty="0">
                <a:latin typeface="微软雅黑" panose="020B0503020204020204" charset="-122"/>
                <a:ea typeface="微软雅黑" panose="020B0503020204020204" charset="-122"/>
                <a:sym typeface="+mn-ea"/>
              </a:rPr>
              <a:t>，无法满足新型电力系统下的管控需求。</a:t>
            </a:r>
            <a:r>
              <a:rPr lang="zh-CN" altLang="en-US" dirty="0"/>
              <a:t>二是</a:t>
            </a:r>
            <a:r>
              <a:rPr lang="zh-CN" altLang="en-US" dirty="0">
                <a:solidFill>
                  <a:schemeClr val="tx1">
                    <a:lumMod val="95000"/>
                    <a:lumOff val="5000"/>
                  </a:schemeClr>
                </a:solidFill>
                <a:latin typeface="微软雅黑" panose="020B0503020204020204" charset="-122"/>
                <a:ea typeface="微软雅黑" panose="020B0503020204020204" charset="-122"/>
                <a:cs typeface="思源黑体 CN Light" panose="020B0300000000000000" charset="-122"/>
                <a:sym typeface="+mn-ea"/>
              </a:rPr>
              <a:t>分布式光伏的无序并网导致</a:t>
            </a:r>
            <a:r>
              <a:rPr lang="zh-CN" altLang="en-US" dirty="0">
                <a:solidFill>
                  <a:srgbClr val="FF0000"/>
                </a:solidFill>
                <a:latin typeface="微软雅黑" panose="020B0503020204020204" charset="-122"/>
                <a:ea typeface="微软雅黑" panose="020B0503020204020204" charset="-122"/>
                <a:cs typeface="思源黑体 CN Light" panose="020B0300000000000000" charset="-122"/>
                <a:sym typeface="+mn-ea"/>
              </a:rPr>
              <a:t>电压越限、三相不平衡、谐波含量超标及反向过载</a:t>
            </a:r>
            <a:r>
              <a:rPr lang="zh-CN" altLang="en-US" dirty="0">
                <a:solidFill>
                  <a:schemeClr val="tx1">
                    <a:lumMod val="95000"/>
                    <a:lumOff val="5000"/>
                  </a:schemeClr>
                </a:solidFill>
                <a:latin typeface="微软雅黑" panose="020B0503020204020204" charset="-122"/>
                <a:ea typeface="微软雅黑" panose="020B0503020204020204" charset="-122"/>
                <a:cs typeface="思源黑体 CN Light" panose="020B0300000000000000" charset="-122"/>
                <a:sym typeface="+mn-ea"/>
              </a:rPr>
              <a:t>等影响供电可靠性的问题；</a:t>
            </a:r>
            <a:r>
              <a:rPr lang="zh-CN" altLang="en-US" dirty="0">
                <a:solidFill>
                  <a:srgbClr val="FF0000"/>
                </a:solidFill>
                <a:latin typeface="微软雅黑" panose="020B0503020204020204" charset="-122"/>
                <a:ea typeface="微软雅黑" panose="020B0503020204020204" charset="-122"/>
                <a:sym typeface="+mn-ea"/>
              </a:rPr>
              <a:t>孤岛运行</a:t>
            </a:r>
            <a:r>
              <a:rPr lang="zh-CN" altLang="en-US" dirty="0">
                <a:latin typeface="微软雅黑" panose="020B0503020204020204" charset="-122"/>
                <a:ea typeface="微软雅黑" panose="020B0503020204020204" charset="-122"/>
                <a:sym typeface="+mn-ea"/>
              </a:rPr>
              <a:t>时给现场人员带来安全隐患。</a:t>
            </a:r>
            <a:r>
              <a:rPr lang="zh-CN" altLang="en-US" dirty="0"/>
              <a:t>三是</a:t>
            </a:r>
            <a:r>
              <a:rPr lang="zh-CN" altLang="en-US" dirty="0">
                <a:solidFill>
                  <a:srgbClr val="FF0000"/>
                </a:solidFill>
                <a:latin typeface="微软雅黑" panose="020B0503020204020204" charset="-122"/>
                <a:ea typeface="微软雅黑" panose="020B0503020204020204" charset="-122"/>
                <a:sym typeface="+mn-ea"/>
              </a:rPr>
              <a:t>供给侧与需求侧</a:t>
            </a:r>
            <a:r>
              <a:rPr lang="zh-CN" altLang="en-US" dirty="0">
                <a:latin typeface="微软雅黑" panose="020B0503020204020204" charset="-122"/>
                <a:ea typeface="微软雅黑" panose="020B0503020204020204" charset="-122"/>
                <a:sym typeface="+mn-ea"/>
              </a:rPr>
              <a:t>双波动，导致分布式光伏出力与用电负荷呈现</a:t>
            </a:r>
            <a:r>
              <a:rPr lang="zh-CN" altLang="en-US" dirty="0">
                <a:solidFill>
                  <a:srgbClr val="FF0000"/>
                </a:solidFill>
                <a:latin typeface="微软雅黑" panose="020B0503020204020204" charset="-122"/>
                <a:ea typeface="微软雅黑" panose="020B0503020204020204" charset="-122"/>
                <a:sym typeface="+mn-ea"/>
              </a:rPr>
              <a:t>时空不匹配现象</a:t>
            </a:r>
            <a:r>
              <a:rPr lang="zh-CN" altLang="en-US" dirty="0">
                <a:latin typeface="微软雅黑" panose="020B0503020204020204" charset="-122"/>
                <a:ea typeface="微软雅黑" panose="020B0503020204020204" charset="-122"/>
                <a:sym typeface="+mn-ea"/>
              </a:rPr>
              <a:t>，分布式光伏出力就地消纳难，台区</a:t>
            </a:r>
            <a:r>
              <a:rPr lang="zh-CN" altLang="en-US" dirty="0">
                <a:solidFill>
                  <a:srgbClr val="FF0000"/>
                </a:solidFill>
                <a:latin typeface="微软雅黑" panose="020B0503020204020204" charset="-122"/>
                <a:ea typeface="微软雅黑" panose="020B0503020204020204" charset="-122"/>
                <a:sym typeface="+mn-ea"/>
              </a:rPr>
              <a:t>白天高电压，晚上低电压问题</a:t>
            </a:r>
            <a:r>
              <a:rPr lang="zh-CN" altLang="en-US" dirty="0">
                <a:latin typeface="微软雅黑" panose="020B0503020204020204" charset="-122"/>
                <a:ea typeface="微软雅黑" panose="020B0503020204020204" charset="-122"/>
                <a:sym typeface="+mn-ea"/>
              </a:rPr>
              <a:t>显现</a:t>
            </a:r>
            <a:r>
              <a:rPr lang="zh-CN" altLang="en-US" dirty="0">
                <a:latin typeface="微软雅黑" panose="020B0503020204020204" charset="-122"/>
                <a:ea typeface="微软雅黑" panose="020B0503020204020204" charset="-122"/>
              </a:rPr>
              <a:t>。四</a:t>
            </a:r>
            <a:r>
              <a:rPr lang="zh-CN" altLang="en-US" dirty="0"/>
              <a:t>是</a:t>
            </a:r>
            <a:r>
              <a:rPr lang="zh-CN" altLang="en-US" dirty="0">
                <a:solidFill>
                  <a:schemeClr val="tx1">
                    <a:lumMod val="95000"/>
                    <a:lumOff val="5000"/>
                  </a:schemeClr>
                </a:solidFill>
                <a:latin typeface="微软雅黑" panose="020B0503020204020204" charset="-122"/>
                <a:ea typeface="微软雅黑" panose="020B0503020204020204" charset="-122"/>
                <a:sym typeface="+mn-ea"/>
              </a:rPr>
              <a:t>分布式光伏接入直接影响</a:t>
            </a:r>
            <a:r>
              <a:rPr lang="zh-CN" altLang="en-US" dirty="0">
                <a:solidFill>
                  <a:srgbClr val="FF0000"/>
                </a:solidFill>
                <a:latin typeface="微软雅黑" panose="020B0503020204020204" charset="-122"/>
                <a:ea typeface="微软雅黑" panose="020B0503020204020204" charset="-122"/>
                <a:sym typeface="+mn-ea"/>
              </a:rPr>
              <a:t>线损</a:t>
            </a:r>
            <a:r>
              <a:rPr lang="zh-CN" altLang="en-US" dirty="0">
                <a:solidFill>
                  <a:schemeClr val="tx1">
                    <a:lumMod val="95000"/>
                    <a:lumOff val="5000"/>
                  </a:schemeClr>
                </a:solidFill>
                <a:latin typeface="微软雅黑" panose="020B0503020204020204" charset="-122"/>
                <a:ea typeface="微软雅黑" panose="020B0503020204020204" charset="-122"/>
                <a:sym typeface="+mn-ea"/>
              </a:rPr>
              <a:t>和台区经济运行。</a:t>
            </a:r>
            <a:endParaRPr lang="zh-CN" altLang="en-US" dirty="0"/>
          </a:p>
          <a:p>
            <a:pPr lvl="0"/>
            <a:r>
              <a:rPr lang="zh-CN" altLang="en-US" dirty="0"/>
              <a:t>供给侧和需求侧功率波动或者说电流波动带来的系列问题，如果对于光伏发电及用电负荷进行柔性调节，就可实现平衡，从而可适应台区内部和台区之间的全场景综合解决。</a:t>
            </a:r>
            <a:endParaRPr lang="zh-CN" altLang="en-US" dirty="0"/>
          </a:p>
        </p:txBody>
      </p:sp>
      <p:sp>
        <p:nvSpPr>
          <p:cNvPr id="327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Noto Sans CJK Regular" pitchFamily="34" charset="-122"/>
                <a:ea typeface="Noto Sans CJK Regular" pitchFamily="34" charset="-122"/>
              </a:rPr>
            </a:fld>
            <a:endParaRPr lang="zh-CN" altLang="en-US" sz="1200">
              <a:latin typeface="Noto Sans CJK Regular" pitchFamily="34" charset="-122"/>
              <a:ea typeface="Noto Sans CJK Regular" pitchFamily="34"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p:sp>
      <p:sp>
        <p:nvSpPr>
          <p:cNvPr id="18434" name="备注占位符 2"/>
          <p:cNvSpPr>
            <a:spLocks noGrp="1"/>
          </p:cNvSpPr>
          <p:nvPr>
            <p:ph type="body"/>
          </p:nvPr>
        </p:nvSpPr>
        <p:spPr/>
        <p:txBody>
          <a:bodyPr lIns="91440" tIns="45720" rIns="91440" bIns="45720" anchor="t" anchorCtr="0"/>
          <a:lstStyle/>
          <a:p>
            <a:pPr lvl="0" indent="0" fontAlgn="base">
              <a:lnSpc>
                <a:spcPct val="100000"/>
              </a:lnSpc>
              <a:spcBef>
                <a:spcPct val="0"/>
              </a:spcBef>
              <a:spcAft>
                <a:spcPct val="0"/>
              </a:spcAft>
              <a:buClrTx/>
              <a:buNone/>
            </a:pPr>
            <a:r>
              <a:rPr lang="zh-CN" altLang="zh-CN" dirty="0">
                <a:solidFill>
                  <a:srgbClr val="000000"/>
                </a:solidFill>
                <a:latin typeface="Times New Roman" panose="02020603050405020304" pitchFamily="18" charset="0"/>
                <a:ea typeface="宋体" panose="02010600030101010101" pitchFamily="2" charset="-122"/>
                <a:sym typeface="等线" panose="02010600030101010101" charset="-122"/>
              </a:rPr>
              <a:t>第三部分</a:t>
            </a:r>
            <a:r>
              <a:rPr lang="en-US" altLang="zh-CN" dirty="0">
                <a:solidFill>
                  <a:srgbClr val="000000"/>
                </a:solidFill>
                <a:latin typeface="Times New Roman" panose="02020603050405020304" pitchFamily="18" charset="0"/>
                <a:ea typeface="宋体" panose="02010600030101010101" pitchFamily="2" charset="-122"/>
                <a:sym typeface="等线" panose="02010600030101010101" charset="-122"/>
              </a:rPr>
              <a:t> </a:t>
            </a:r>
            <a:r>
              <a:rPr lang="zh-CN" altLang="en-US" dirty="0">
                <a:solidFill>
                  <a:srgbClr val="000000"/>
                </a:solidFill>
                <a:latin typeface="Times New Roman" panose="02020603050405020304" pitchFamily="18" charset="0"/>
                <a:ea typeface="宋体" panose="02010600030101010101" pitchFamily="2" charset="-122"/>
                <a:sym typeface="等线" panose="02010600030101010101" charset="-122"/>
              </a:rPr>
              <a:t>功能实现</a:t>
            </a:r>
            <a:endParaRPr lang="zh-CN" altLang="en-US" dirty="0">
              <a:solidFill>
                <a:srgbClr val="000000"/>
              </a:solidFill>
              <a:latin typeface="Times New Roman" panose="02020603050405020304" pitchFamily="18" charset="0"/>
              <a:ea typeface="宋体" panose="02010600030101010101" pitchFamily="2" charset="-122"/>
              <a:sym typeface="等线" panose="02010600030101010101" charset="-122"/>
            </a:endParaRPr>
          </a:p>
        </p:txBody>
      </p:sp>
      <p:sp>
        <p:nvSpPr>
          <p:cNvPr id="1843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Noto Sans CJK Regular" pitchFamily="34" charset="-122"/>
                <a:ea typeface="Noto Sans CJK Regular" pitchFamily="34" charset="-122"/>
              </a:rPr>
            </a:fld>
            <a:endParaRPr lang="zh-CN" altLang="en-US" sz="1200">
              <a:latin typeface="Noto Sans CJK Regular" pitchFamily="34" charset="-122"/>
              <a:ea typeface="Noto Sans CJK Regular" pitchFamily="34"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p:sp>
      <p:sp>
        <p:nvSpPr>
          <p:cNvPr id="32770" name="备注占位符 2"/>
          <p:cNvSpPr>
            <a:spLocks noGrp="1"/>
          </p:cNvSpPr>
          <p:nvPr>
            <p:ph type="body"/>
          </p:nvPr>
        </p:nvSpPr>
        <p:spPr/>
        <p:txBody>
          <a:bodyPr lIns="91440" tIns="45720" rIns="91440" bIns="45720" anchor="t" anchorCtr="0"/>
          <a:lstStyle/>
          <a:p>
            <a:pPr lvl="0"/>
            <a:r>
              <a:rPr lang="zh-CN" altLang="en-US" dirty="0"/>
              <a:t>存在的问题包括，一是分布式光伏安全接入的问题，</a:t>
            </a:r>
            <a:r>
              <a:rPr lang="zh-CN" altLang="en-US" dirty="0">
                <a:latin typeface="微软雅黑" panose="020B0503020204020204" charset="-122"/>
                <a:ea typeface="微软雅黑" panose="020B0503020204020204" charset="-122"/>
                <a:sym typeface="+mn-ea"/>
              </a:rPr>
              <a:t>分布式光伏并网参数运行管理未考虑</a:t>
            </a:r>
            <a:r>
              <a:rPr lang="zh-CN" altLang="en-US" dirty="0">
                <a:solidFill>
                  <a:srgbClr val="FF0000"/>
                </a:solidFill>
                <a:latin typeface="微软雅黑" panose="020B0503020204020204" charset="-122"/>
                <a:ea typeface="微软雅黑" panose="020B0503020204020204" charset="-122"/>
                <a:sym typeface="+mn-ea"/>
              </a:rPr>
              <a:t>电网运行</a:t>
            </a:r>
            <a:r>
              <a:rPr lang="zh-CN" altLang="en-US" dirty="0">
                <a:latin typeface="微软雅黑" panose="020B0503020204020204" charset="-122"/>
                <a:ea typeface="微软雅黑" panose="020B0503020204020204" charset="-122"/>
                <a:sym typeface="+mn-ea"/>
              </a:rPr>
              <a:t>需求；</a:t>
            </a:r>
            <a:r>
              <a:rPr lang="zh-CN" altLang="en-US" dirty="0">
                <a:solidFill>
                  <a:srgbClr val="FF0000"/>
                </a:solidFill>
                <a:latin typeface="微软雅黑" panose="020B0503020204020204" charset="-122"/>
                <a:ea typeface="微软雅黑" panose="020B0503020204020204" charset="-122"/>
                <a:sym typeface="+mn-ea"/>
              </a:rPr>
              <a:t>控制方法单一粗放</a:t>
            </a:r>
            <a:r>
              <a:rPr lang="zh-CN" altLang="en-US" dirty="0">
                <a:latin typeface="微软雅黑" panose="020B0503020204020204" charset="-122"/>
                <a:ea typeface="微软雅黑" panose="020B0503020204020204" charset="-122"/>
                <a:sym typeface="+mn-ea"/>
              </a:rPr>
              <a:t>，无法满足新型电力系统下的管控需求。</a:t>
            </a:r>
            <a:r>
              <a:rPr lang="zh-CN" altLang="en-US" dirty="0"/>
              <a:t>二是</a:t>
            </a:r>
            <a:r>
              <a:rPr lang="zh-CN" altLang="en-US" dirty="0">
                <a:solidFill>
                  <a:schemeClr val="tx1">
                    <a:lumMod val="95000"/>
                    <a:lumOff val="5000"/>
                  </a:schemeClr>
                </a:solidFill>
                <a:latin typeface="微软雅黑" panose="020B0503020204020204" charset="-122"/>
                <a:ea typeface="微软雅黑" panose="020B0503020204020204" charset="-122"/>
                <a:cs typeface="思源黑体 CN Light" panose="020B0300000000000000" charset="-122"/>
                <a:sym typeface="+mn-ea"/>
              </a:rPr>
              <a:t>分布式光伏的无序并网导致</a:t>
            </a:r>
            <a:r>
              <a:rPr lang="zh-CN" altLang="en-US" dirty="0">
                <a:solidFill>
                  <a:srgbClr val="FF0000"/>
                </a:solidFill>
                <a:latin typeface="微软雅黑" panose="020B0503020204020204" charset="-122"/>
                <a:ea typeface="微软雅黑" panose="020B0503020204020204" charset="-122"/>
                <a:cs typeface="思源黑体 CN Light" panose="020B0300000000000000" charset="-122"/>
                <a:sym typeface="+mn-ea"/>
              </a:rPr>
              <a:t>电压越限、三相不平衡、谐波含量超标及反向过载</a:t>
            </a:r>
            <a:r>
              <a:rPr lang="zh-CN" altLang="en-US" dirty="0">
                <a:solidFill>
                  <a:schemeClr val="tx1">
                    <a:lumMod val="95000"/>
                    <a:lumOff val="5000"/>
                  </a:schemeClr>
                </a:solidFill>
                <a:latin typeface="微软雅黑" panose="020B0503020204020204" charset="-122"/>
                <a:ea typeface="微软雅黑" panose="020B0503020204020204" charset="-122"/>
                <a:cs typeface="思源黑体 CN Light" panose="020B0300000000000000" charset="-122"/>
                <a:sym typeface="+mn-ea"/>
              </a:rPr>
              <a:t>等影响供电可靠性的问题；</a:t>
            </a:r>
            <a:r>
              <a:rPr lang="zh-CN" altLang="en-US" dirty="0">
                <a:solidFill>
                  <a:srgbClr val="FF0000"/>
                </a:solidFill>
                <a:latin typeface="微软雅黑" panose="020B0503020204020204" charset="-122"/>
                <a:ea typeface="微软雅黑" panose="020B0503020204020204" charset="-122"/>
                <a:sym typeface="+mn-ea"/>
              </a:rPr>
              <a:t>孤岛运行</a:t>
            </a:r>
            <a:r>
              <a:rPr lang="zh-CN" altLang="en-US" dirty="0">
                <a:latin typeface="微软雅黑" panose="020B0503020204020204" charset="-122"/>
                <a:ea typeface="微软雅黑" panose="020B0503020204020204" charset="-122"/>
                <a:sym typeface="+mn-ea"/>
              </a:rPr>
              <a:t>时给现场人员带来安全隐患。</a:t>
            </a:r>
            <a:r>
              <a:rPr lang="zh-CN" altLang="en-US" dirty="0"/>
              <a:t>三是</a:t>
            </a:r>
            <a:r>
              <a:rPr lang="zh-CN" altLang="en-US" dirty="0">
                <a:solidFill>
                  <a:srgbClr val="FF0000"/>
                </a:solidFill>
                <a:latin typeface="微软雅黑" panose="020B0503020204020204" charset="-122"/>
                <a:ea typeface="微软雅黑" panose="020B0503020204020204" charset="-122"/>
                <a:sym typeface="+mn-ea"/>
              </a:rPr>
              <a:t>供给侧与需求侧</a:t>
            </a:r>
            <a:r>
              <a:rPr lang="zh-CN" altLang="en-US" dirty="0">
                <a:latin typeface="微软雅黑" panose="020B0503020204020204" charset="-122"/>
                <a:ea typeface="微软雅黑" panose="020B0503020204020204" charset="-122"/>
                <a:sym typeface="+mn-ea"/>
              </a:rPr>
              <a:t>双波动，导致分布式光伏出力与用电负荷呈现</a:t>
            </a:r>
            <a:r>
              <a:rPr lang="zh-CN" altLang="en-US" dirty="0">
                <a:solidFill>
                  <a:srgbClr val="FF0000"/>
                </a:solidFill>
                <a:latin typeface="微软雅黑" panose="020B0503020204020204" charset="-122"/>
                <a:ea typeface="微软雅黑" panose="020B0503020204020204" charset="-122"/>
                <a:sym typeface="+mn-ea"/>
              </a:rPr>
              <a:t>时空不匹配现象</a:t>
            </a:r>
            <a:r>
              <a:rPr lang="zh-CN" altLang="en-US" dirty="0">
                <a:latin typeface="微软雅黑" panose="020B0503020204020204" charset="-122"/>
                <a:ea typeface="微软雅黑" panose="020B0503020204020204" charset="-122"/>
                <a:sym typeface="+mn-ea"/>
              </a:rPr>
              <a:t>，分布式光伏出力就地消纳难，台区</a:t>
            </a:r>
            <a:r>
              <a:rPr lang="zh-CN" altLang="en-US" dirty="0">
                <a:solidFill>
                  <a:srgbClr val="FF0000"/>
                </a:solidFill>
                <a:latin typeface="微软雅黑" panose="020B0503020204020204" charset="-122"/>
                <a:ea typeface="微软雅黑" panose="020B0503020204020204" charset="-122"/>
                <a:sym typeface="+mn-ea"/>
              </a:rPr>
              <a:t>白天高电压，晚上低电压问题</a:t>
            </a:r>
            <a:r>
              <a:rPr lang="zh-CN" altLang="en-US" dirty="0">
                <a:latin typeface="微软雅黑" panose="020B0503020204020204" charset="-122"/>
                <a:ea typeface="微软雅黑" panose="020B0503020204020204" charset="-122"/>
                <a:sym typeface="+mn-ea"/>
              </a:rPr>
              <a:t>显现</a:t>
            </a:r>
            <a:r>
              <a:rPr lang="zh-CN" altLang="en-US" dirty="0">
                <a:latin typeface="微软雅黑" panose="020B0503020204020204" charset="-122"/>
                <a:ea typeface="微软雅黑" panose="020B0503020204020204" charset="-122"/>
              </a:rPr>
              <a:t>。四</a:t>
            </a:r>
            <a:r>
              <a:rPr lang="zh-CN" altLang="en-US" dirty="0"/>
              <a:t>是</a:t>
            </a:r>
            <a:r>
              <a:rPr lang="zh-CN" altLang="en-US" dirty="0">
                <a:solidFill>
                  <a:schemeClr val="tx1">
                    <a:lumMod val="95000"/>
                    <a:lumOff val="5000"/>
                  </a:schemeClr>
                </a:solidFill>
                <a:latin typeface="微软雅黑" panose="020B0503020204020204" charset="-122"/>
                <a:ea typeface="微软雅黑" panose="020B0503020204020204" charset="-122"/>
                <a:sym typeface="+mn-ea"/>
              </a:rPr>
              <a:t>分布式光伏接入直接影响</a:t>
            </a:r>
            <a:r>
              <a:rPr lang="zh-CN" altLang="en-US" dirty="0">
                <a:solidFill>
                  <a:srgbClr val="FF0000"/>
                </a:solidFill>
                <a:latin typeface="微软雅黑" panose="020B0503020204020204" charset="-122"/>
                <a:ea typeface="微软雅黑" panose="020B0503020204020204" charset="-122"/>
                <a:sym typeface="+mn-ea"/>
              </a:rPr>
              <a:t>线损</a:t>
            </a:r>
            <a:r>
              <a:rPr lang="zh-CN" altLang="en-US" dirty="0">
                <a:solidFill>
                  <a:schemeClr val="tx1">
                    <a:lumMod val="95000"/>
                    <a:lumOff val="5000"/>
                  </a:schemeClr>
                </a:solidFill>
                <a:latin typeface="微软雅黑" panose="020B0503020204020204" charset="-122"/>
                <a:ea typeface="微软雅黑" panose="020B0503020204020204" charset="-122"/>
                <a:sym typeface="+mn-ea"/>
              </a:rPr>
              <a:t>和台区经济运行。</a:t>
            </a:r>
            <a:endParaRPr lang="zh-CN" altLang="en-US" dirty="0"/>
          </a:p>
          <a:p>
            <a:pPr lvl="0"/>
            <a:r>
              <a:rPr lang="zh-CN" altLang="en-US" dirty="0"/>
              <a:t>供给侧和需求侧功率波动或者说电流波动带来的系列问题，如果对于光伏发电及用电负荷进行柔性调节，就可实现平衡，从而可适应台区内部和台区之间的全场景综合解决。</a:t>
            </a:r>
            <a:endParaRPr lang="zh-CN" altLang="en-US" dirty="0"/>
          </a:p>
        </p:txBody>
      </p:sp>
      <p:sp>
        <p:nvSpPr>
          <p:cNvPr id="327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Noto Sans CJK Regular" pitchFamily="34" charset="-122"/>
                <a:ea typeface="Noto Sans CJK Regular" pitchFamily="34" charset="-122"/>
              </a:rPr>
            </a:fld>
            <a:endParaRPr lang="zh-CN" altLang="en-US" sz="1200">
              <a:latin typeface="Noto Sans CJK Regular" pitchFamily="34" charset="-122"/>
              <a:ea typeface="Noto Sans CJK Regular" pitchFamily="34"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主要建设内容</a:t>
            </a:r>
            <a:endParaRPr lang="zh-CN" altLang="en-US"/>
          </a:p>
          <a:p>
            <a:r>
              <a:rPr lang="zh-CN" altLang="en-US"/>
              <a:t>建设思路：主要从采集监测、消纳评估、运行控制三个层级开展示范建设工作，实现全量可观可测，增量有序接入，重点可调可控。</a:t>
            </a:r>
            <a:endParaRPr lang="zh-CN" altLang="en-US"/>
          </a:p>
          <a:p>
            <a:r>
              <a:rPr lang="zh-CN" altLang="en-US"/>
              <a:t>1.分布式光伏轻量化可观可测技术：通过HPLC智能电表和智能控制终端，实现对光伏台区运行的全面监测。</a:t>
            </a:r>
            <a:endParaRPr lang="zh-CN" altLang="en-US"/>
          </a:p>
          <a:p>
            <a:endParaRPr lang="zh-CN" altLang="en-US"/>
          </a:p>
          <a:p>
            <a:r>
              <a:rPr lang="zh-CN" altLang="en-US"/>
              <a:t>2.分布式光伏精细化消纳评估技术：通过电网一张图和电气量测数据，实现光伏台区可开放容量评估。</a:t>
            </a:r>
            <a:endParaRPr lang="zh-CN" altLang="en-US"/>
          </a:p>
        </p:txBody>
      </p:sp>
      <p:sp>
        <p:nvSpPr>
          <p:cNvPr id="4" name="灯片编号占位符 3"/>
          <p:cNvSpPr>
            <a:spLocks noGrp="1"/>
          </p:cNvSpPr>
          <p:nvPr>
            <p:ph type="sldNum" sz="quarter" idx="10"/>
          </p:nvPr>
        </p:nvSpPr>
        <p:spPr/>
        <p:txBody>
          <a:bodyPr/>
          <a:lstStyle/>
          <a:p>
            <a:fld id="{BC3A8AF4-0DFE-4C61-A56B-86E9641CDC12}"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调控模式：低压采用物联网控制模式，便于全面覆盖；中压采用传统自动控制模式，保障调控性能。</a:t>
            </a:r>
            <a:endParaRPr lang="zh-CN" altLang="en-US"/>
          </a:p>
          <a:p>
            <a:endParaRPr lang="zh-CN" altLang="en-US"/>
          </a:p>
          <a:p>
            <a:r>
              <a:rPr lang="zh-CN" altLang="en-US"/>
              <a:t>3.有源台区全场景区域自治技术：通过智能融合终端APP+智能控制终端，实现光伏就地柔性调节以及台区自治平衡调节。</a:t>
            </a:r>
            <a:endParaRPr lang="zh-CN" altLang="en-US"/>
          </a:p>
          <a:p>
            <a:endParaRPr lang="zh-CN" altLang="en-US"/>
          </a:p>
          <a:p>
            <a:r>
              <a:rPr lang="zh-CN" altLang="en-US"/>
              <a:t>4.配电网分层分区自律协调控制技术：通过配电自动化云主站，实现10千伏配电线路及台区多层级自律协同控制。</a:t>
            </a:r>
            <a:endParaRPr lang="zh-CN" altLang="en-US"/>
          </a:p>
        </p:txBody>
      </p:sp>
      <p:sp>
        <p:nvSpPr>
          <p:cNvPr id="4" name="灯片编号占位符 3"/>
          <p:cNvSpPr>
            <a:spLocks noGrp="1"/>
          </p:cNvSpPr>
          <p:nvPr>
            <p:ph type="sldNum" sz="quarter" idx="10"/>
          </p:nvPr>
        </p:nvSpPr>
        <p:spPr/>
        <p:txBody>
          <a:bodyPr/>
          <a:lstStyle/>
          <a:p>
            <a:fld id="{BC3A8AF4-0DFE-4C61-A56B-86E9641CDC1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p:sp>
      <p:sp>
        <p:nvSpPr>
          <p:cNvPr id="18434" name="备注占位符 2"/>
          <p:cNvSpPr>
            <a:spLocks noGrp="1"/>
          </p:cNvSpPr>
          <p:nvPr>
            <p:ph type="body"/>
          </p:nvPr>
        </p:nvSpPr>
        <p:spPr/>
        <p:txBody>
          <a:bodyPr lIns="91440" tIns="45720" rIns="91440" bIns="45720" anchor="t" anchorCtr="0"/>
          <a:lstStyle/>
          <a:p>
            <a:pPr lvl="0" indent="0" fontAlgn="base">
              <a:lnSpc>
                <a:spcPct val="100000"/>
              </a:lnSpc>
              <a:spcBef>
                <a:spcPct val="0"/>
              </a:spcBef>
              <a:spcAft>
                <a:spcPct val="0"/>
              </a:spcAft>
              <a:buClrTx/>
              <a:buNone/>
            </a:pPr>
            <a:r>
              <a:rPr lang="zh-CN" altLang="zh-CN" dirty="0">
                <a:solidFill>
                  <a:srgbClr val="000000"/>
                </a:solidFill>
                <a:latin typeface="Times New Roman" panose="02020603050405020304" pitchFamily="18" charset="0"/>
                <a:ea typeface="宋体" panose="02010600030101010101" pitchFamily="2" charset="-122"/>
              </a:rPr>
              <a:t>主要包括以下</a:t>
            </a:r>
            <a:r>
              <a:rPr lang="en-US" altLang="zh-CN" dirty="0">
                <a:solidFill>
                  <a:srgbClr val="000000"/>
                </a:solidFill>
                <a:latin typeface="Times New Roman" panose="02020603050405020304" pitchFamily="18" charset="0"/>
                <a:ea typeface="宋体" panose="02010600030101010101" pitchFamily="2" charset="-122"/>
              </a:rPr>
              <a:t>4</a:t>
            </a:r>
            <a:r>
              <a:rPr lang="zh-CN" altLang="en-US" dirty="0">
                <a:solidFill>
                  <a:srgbClr val="000000"/>
                </a:solidFill>
                <a:latin typeface="Times New Roman" panose="02020603050405020304" pitchFamily="18" charset="0"/>
                <a:ea typeface="宋体" panose="02010600030101010101" pitchFamily="2" charset="-122"/>
              </a:rPr>
              <a:t>个方面</a:t>
            </a:r>
            <a:endParaRPr lang="zh-CN" altLang="en-US" dirty="0">
              <a:solidFill>
                <a:srgbClr val="000000"/>
              </a:solidFill>
              <a:latin typeface="Times New Roman" panose="02020603050405020304" pitchFamily="18" charset="0"/>
              <a:ea typeface="宋体" panose="02010600030101010101" pitchFamily="2" charset="-122"/>
              <a:sym typeface="等线" panose="02010600030101010101" charset="-122"/>
            </a:endParaRPr>
          </a:p>
        </p:txBody>
      </p:sp>
      <p:sp>
        <p:nvSpPr>
          <p:cNvPr id="1843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Noto Sans CJK Regular" pitchFamily="34" charset="-122"/>
                <a:ea typeface="Noto Sans CJK Regular" pitchFamily="34" charset="-122"/>
              </a:rPr>
            </a:fld>
            <a:endParaRPr lang="zh-CN" altLang="en-US" sz="1200">
              <a:latin typeface="Noto Sans CJK Regular" pitchFamily="34" charset="-122"/>
              <a:ea typeface="Noto Sans CJK Regular" pitchFamily="34"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p:sp>
      <p:sp>
        <p:nvSpPr>
          <p:cNvPr id="32770" name="备注占位符 2"/>
          <p:cNvSpPr>
            <a:spLocks noGrp="1"/>
          </p:cNvSpPr>
          <p:nvPr>
            <p:ph type="body"/>
          </p:nvPr>
        </p:nvSpPr>
        <p:spPr/>
        <p:txBody>
          <a:bodyPr lIns="91440" tIns="45720" rIns="91440" bIns="45720" anchor="t" anchorCtr="0"/>
          <a:lstStyle/>
          <a:p>
            <a:pPr lvl="0"/>
            <a:r>
              <a:rPr lang="zh-CN" altLang="en-US" dirty="0"/>
              <a:t>存在的问题包括，一是分布式光伏安全接入的问题，</a:t>
            </a:r>
            <a:r>
              <a:rPr lang="zh-CN" altLang="en-US" dirty="0">
                <a:latin typeface="微软雅黑" panose="020B0503020204020204" charset="-122"/>
                <a:ea typeface="微软雅黑" panose="020B0503020204020204" charset="-122"/>
                <a:sym typeface="+mn-ea"/>
              </a:rPr>
              <a:t>分布式光伏并网参数运行管理未考虑</a:t>
            </a:r>
            <a:r>
              <a:rPr lang="zh-CN" altLang="en-US" dirty="0">
                <a:solidFill>
                  <a:srgbClr val="FF0000"/>
                </a:solidFill>
                <a:latin typeface="微软雅黑" panose="020B0503020204020204" charset="-122"/>
                <a:ea typeface="微软雅黑" panose="020B0503020204020204" charset="-122"/>
                <a:sym typeface="+mn-ea"/>
              </a:rPr>
              <a:t>电网运行</a:t>
            </a:r>
            <a:r>
              <a:rPr lang="zh-CN" altLang="en-US" dirty="0">
                <a:latin typeface="微软雅黑" panose="020B0503020204020204" charset="-122"/>
                <a:ea typeface="微软雅黑" panose="020B0503020204020204" charset="-122"/>
                <a:sym typeface="+mn-ea"/>
              </a:rPr>
              <a:t>需求；</a:t>
            </a:r>
            <a:r>
              <a:rPr lang="zh-CN" altLang="en-US" dirty="0">
                <a:solidFill>
                  <a:srgbClr val="FF0000"/>
                </a:solidFill>
                <a:latin typeface="微软雅黑" panose="020B0503020204020204" charset="-122"/>
                <a:ea typeface="微软雅黑" panose="020B0503020204020204" charset="-122"/>
                <a:sym typeface="+mn-ea"/>
              </a:rPr>
              <a:t>控制方法单一粗放</a:t>
            </a:r>
            <a:r>
              <a:rPr lang="zh-CN" altLang="en-US" dirty="0">
                <a:latin typeface="微软雅黑" panose="020B0503020204020204" charset="-122"/>
                <a:ea typeface="微软雅黑" panose="020B0503020204020204" charset="-122"/>
                <a:sym typeface="+mn-ea"/>
              </a:rPr>
              <a:t>，无法满足新型电力系统下的管控需求。</a:t>
            </a:r>
            <a:r>
              <a:rPr lang="zh-CN" altLang="en-US" dirty="0"/>
              <a:t>二是</a:t>
            </a:r>
            <a:r>
              <a:rPr lang="zh-CN" altLang="en-US" dirty="0">
                <a:solidFill>
                  <a:schemeClr val="tx1">
                    <a:lumMod val="95000"/>
                    <a:lumOff val="5000"/>
                  </a:schemeClr>
                </a:solidFill>
                <a:latin typeface="微软雅黑" panose="020B0503020204020204" charset="-122"/>
                <a:ea typeface="微软雅黑" panose="020B0503020204020204" charset="-122"/>
                <a:cs typeface="思源黑体 CN Light" panose="020B0300000000000000" charset="-122"/>
                <a:sym typeface="+mn-ea"/>
              </a:rPr>
              <a:t>分布式光伏的无序并网导致</a:t>
            </a:r>
            <a:r>
              <a:rPr lang="zh-CN" altLang="en-US" dirty="0">
                <a:solidFill>
                  <a:srgbClr val="FF0000"/>
                </a:solidFill>
                <a:latin typeface="微软雅黑" panose="020B0503020204020204" charset="-122"/>
                <a:ea typeface="微软雅黑" panose="020B0503020204020204" charset="-122"/>
                <a:cs typeface="思源黑体 CN Light" panose="020B0300000000000000" charset="-122"/>
                <a:sym typeface="+mn-ea"/>
              </a:rPr>
              <a:t>电压越限、三相不平衡、谐波含量超标及反向过载</a:t>
            </a:r>
            <a:r>
              <a:rPr lang="zh-CN" altLang="en-US" dirty="0">
                <a:solidFill>
                  <a:schemeClr val="tx1">
                    <a:lumMod val="95000"/>
                    <a:lumOff val="5000"/>
                  </a:schemeClr>
                </a:solidFill>
                <a:latin typeface="微软雅黑" panose="020B0503020204020204" charset="-122"/>
                <a:ea typeface="微软雅黑" panose="020B0503020204020204" charset="-122"/>
                <a:cs typeface="思源黑体 CN Light" panose="020B0300000000000000" charset="-122"/>
                <a:sym typeface="+mn-ea"/>
              </a:rPr>
              <a:t>等影响供电可靠性的问题；</a:t>
            </a:r>
            <a:r>
              <a:rPr lang="zh-CN" altLang="en-US" dirty="0">
                <a:solidFill>
                  <a:srgbClr val="FF0000"/>
                </a:solidFill>
                <a:latin typeface="微软雅黑" panose="020B0503020204020204" charset="-122"/>
                <a:ea typeface="微软雅黑" panose="020B0503020204020204" charset="-122"/>
                <a:sym typeface="+mn-ea"/>
              </a:rPr>
              <a:t>孤岛运行</a:t>
            </a:r>
            <a:r>
              <a:rPr lang="zh-CN" altLang="en-US" dirty="0">
                <a:latin typeface="微软雅黑" panose="020B0503020204020204" charset="-122"/>
                <a:ea typeface="微软雅黑" panose="020B0503020204020204" charset="-122"/>
                <a:sym typeface="+mn-ea"/>
              </a:rPr>
              <a:t>时给现场人员带来安全隐患。</a:t>
            </a:r>
            <a:r>
              <a:rPr lang="zh-CN" altLang="en-US" dirty="0"/>
              <a:t>三是</a:t>
            </a:r>
            <a:r>
              <a:rPr lang="zh-CN" altLang="en-US" dirty="0">
                <a:solidFill>
                  <a:srgbClr val="FF0000"/>
                </a:solidFill>
                <a:latin typeface="微软雅黑" panose="020B0503020204020204" charset="-122"/>
                <a:ea typeface="微软雅黑" panose="020B0503020204020204" charset="-122"/>
                <a:sym typeface="+mn-ea"/>
              </a:rPr>
              <a:t>供给侧与需求侧</a:t>
            </a:r>
            <a:r>
              <a:rPr lang="zh-CN" altLang="en-US" dirty="0">
                <a:latin typeface="微软雅黑" panose="020B0503020204020204" charset="-122"/>
                <a:ea typeface="微软雅黑" panose="020B0503020204020204" charset="-122"/>
                <a:sym typeface="+mn-ea"/>
              </a:rPr>
              <a:t>双波动，导致分布式光伏出力与用电负荷呈现</a:t>
            </a:r>
            <a:r>
              <a:rPr lang="zh-CN" altLang="en-US" dirty="0">
                <a:solidFill>
                  <a:srgbClr val="FF0000"/>
                </a:solidFill>
                <a:latin typeface="微软雅黑" panose="020B0503020204020204" charset="-122"/>
                <a:ea typeface="微软雅黑" panose="020B0503020204020204" charset="-122"/>
                <a:sym typeface="+mn-ea"/>
              </a:rPr>
              <a:t>时空不匹配现象</a:t>
            </a:r>
            <a:r>
              <a:rPr lang="zh-CN" altLang="en-US" dirty="0">
                <a:latin typeface="微软雅黑" panose="020B0503020204020204" charset="-122"/>
                <a:ea typeface="微软雅黑" panose="020B0503020204020204" charset="-122"/>
                <a:sym typeface="+mn-ea"/>
              </a:rPr>
              <a:t>，分布式光伏出力就地消纳难，台区</a:t>
            </a:r>
            <a:r>
              <a:rPr lang="zh-CN" altLang="en-US" dirty="0">
                <a:solidFill>
                  <a:srgbClr val="FF0000"/>
                </a:solidFill>
                <a:latin typeface="微软雅黑" panose="020B0503020204020204" charset="-122"/>
                <a:ea typeface="微软雅黑" panose="020B0503020204020204" charset="-122"/>
                <a:sym typeface="+mn-ea"/>
              </a:rPr>
              <a:t>白天高电压，晚上低电压问题</a:t>
            </a:r>
            <a:r>
              <a:rPr lang="zh-CN" altLang="en-US" dirty="0">
                <a:latin typeface="微软雅黑" panose="020B0503020204020204" charset="-122"/>
                <a:ea typeface="微软雅黑" panose="020B0503020204020204" charset="-122"/>
                <a:sym typeface="+mn-ea"/>
              </a:rPr>
              <a:t>显现</a:t>
            </a:r>
            <a:r>
              <a:rPr lang="zh-CN" altLang="en-US" dirty="0">
                <a:latin typeface="微软雅黑" panose="020B0503020204020204" charset="-122"/>
                <a:ea typeface="微软雅黑" panose="020B0503020204020204" charset="-122"/>
              </a:rPr>
              <a:t>。四</a:t>
            </a:r>
            <a:r>
              <a:rPr lang="zh-CN" altLang="en-US" dirty="0"/>
              <a:t>是</a:t>
            </a:r>
            <a:r>
              <a:rPr lang="zh-CN" altLang="en-US" dirty="0">
                <a:solidFill>
                  <a:schemeClr val="tx1">
                    <a:lumMod val="95000"/>
                    <a:lumOff val="5000"/>
                  </a:schemeClr>
                </a:solidFill>
                <a:latin typeface="微软雅黑" panose="020B0503020204020204" charset="-122"/>
                <a:ea typeface="微软雅黑" panose="020B0503020204020204" charset="-122"/>
                <a:sym typeface="+mn-ea"/>
              </a:rPr>
              <a:t>分布式光伏接入直接影响</a:t>
            </a:r>
            <a:r>
              <a:rPr lang="zh-CN" altLang="en-US" dirty="0">
                <a:solidFill>
                  <a:srgbClr val="FF0000"/>
                </a:solidFill>
                <a:latin typeface="微软雅黑" panose="020B0503020204020204" charset="-122"/>
                <a:ea typeface="微软雅黑" panose="020B0503020204020204" charset="-122"/>
                <a:sym typeface="+mn-ea"/>
              </a:rPr>
              <a:t>线损</a:t>
            </a:r>
            <a:r>
              <a:rPr lang="zh-CN" altLang="en-US" dirty="0">
                <a:solidFill>
                  <a:schemeClr val="tx1">
                    <a:lumMod val="95000"/>
                    <a:lumOff val="5000"/>
                  </a:schemeClr>
                </a:solidFill>
                <a:latin typeface="微软雅黑" panose="020B0503020204020204" charset="-122"/>
                <a:ea typeface="微软雅黑" panose="020B0503020204020204" charset="-122"/>
                <a:sym typeface="+mn-ea"/>
              </a:rPr>
              <a:t>和台区经济运行。</a:t>
            </a:r>
            <a:endParaRPr lang="zh-CN" altLang="en-US" dirty="0"/>
          </a:p>
          <a:p>
            <a:pPr lvl="0"/>
            <a:r>
              <a:rPr lang="zh-CN" altLang="en-US" dirty="0"/>
              <a:t>供给侧和需求侧功率波动或者说电流波动带来的系列问题，如果对于光伏发电及用电负荷进行柔性调节，就可实现平衡，从而可适应台区内部和台区之间的全场景综合解决。</a:t>
            </a:r>
            <a:endParaRPr lang="zh-CN" altLang="en-US" dirty="0"/>
          </a:p>
        </p:txBody>
      </p:sp>
      <p:sp>
        <p:nvSpPr>
          <p:cNvPr id="327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Noto Sans CJK Regular" pitchFamily="34" charset="-122"/>
                <a:ea typeface="Noto Sans CJK Regular" pitchFamily="34" charset="-122"/>
              </a:rPr>
            </a:fld>
            <a:endParaRPr lang="zh-CN" altLang="en-US" sz="1200">
              <a:latin typeface="Noto Sans CJK Regular" pitchFamily="34" charset="-122"/>
              <a:ea typeface="Noto Sans CJK Regular" pitchFamily="34"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p:sp>
      <p:sp>
        <p:nvSpPr>
          <p:cNvPr id="32770" name="备注占位符 2"/>
          <p:cNvSpPr>
            <a:spLocks noGrp="1"/>
          </p:cNvSpPr>
          <p:nvPr>
            <p:ph type="body"/>
          </p:nvPr>
        </p:nvSpPr>
        <p:spPr/>
        <p:txBody>
          <a:bodyPr lIns="91440" tIns="45720" rIns="91440" bIns="45720" anchor="t" anchorCtr="0"/>
          <a:lstStyle/>
          <a:p>
            <a:pPr lvl="0"/>
            <a:r>
              <a:rPr lang="zh-CN" altLang="en-US" dirty="0"/>
              <a:t>存在的问题包括，一是分布式光伏安全接入的问题，</a:t>
            </a:r>
            <a:r>
              <a:rPr lang="zh-CN" altLang="en-US" dirty="0">
                <a:latin typeface="微软雅黑" panose="020B0503020204020204" charset="-122"/>
                <a:ea typeface="微软雅黑" panose="020B0503020204020204" charset="-122"/>
                <a:sym typeface="+mn-ea"/>
              </a:rPr>
              <a:t>分布式光伏并网参数运行管理未考虑</a:t>
            </a:r>
            <a:r>
              <a:rPr lang="zh-CN" altLang="en-US" dirty="0">
                <a:solidFill>
                  <a:srgbClr val="FF0000"/>
                </a:solidFill>
                <a:latin typeface="微软雅黑" panose="020B0503020204020204" charset="-122"/>
                <a:ea typeface="微软雅黑" panose="020B0503020204020204" charset="-122"/>
                <a:sym typeface="+mn-ea"/>
              </a:rPr>
              <a:t>电网运行</a:t>
            </a:r>
            <a:r>
              <a:rPr lang="zh-CN" altLang="en-US" dirty="0">
                <a:latin typeface="微软雅黑" panose="020B0503020204020204" charset="-122"/>
                <a:ea typeface="微软雅黑" panose="020B0503020204020204" charset="-122"/>
                <a:sym typeface="+mn-ea"/>
              </a:rPr>
              <a:t>需求；</a:t>
            </a:r>
            <a:r>
              <a:rPr lang="zh-CN" altLang="en-US" dirty="0">
                <a:solidFill>
                  <a:srgbClr val="FF0000"/>
                </a:solidFill>
                <a:latin typeface="微软雅黑" panose="020B0503020204020204" charset="-122"/>
                <a:ea typeface="微软雅黑" panose="020B0503020204020204" charset="-122"/>
                <a:sym typeface="+mn-ea"/>
              </a:rPr>
              <a:t>控制方法单一粗放</a:t>
            </a:r>
            <a:r>
              <a:rPr lang="zh-CN" altLang="en-US" dirty="0">
                <a:latin typeface="微软雅黑" panose="020B0503020204020204" charset="-122"/>
                <a:ea typeface="微软雅黑" panose="020B0503020204020204" charset="-122"/>
                <a:sym typeface="+mn-ea"/>
              </a:rPr>
              <a:t>，无法满足新型电力系统下的管控需求。</a:t>
            </a:r>
            <a:r>
              <a:rPr lang="zh-CN" altLang="en-US" dirty="0"/>
              <a:t>二是</a:t>
            </a:r>
            <a:r>
              <a:rPr lang="zh-CN" altLang="en-US" dirty="0">
                <a:solidFill>
                  <a:schemeClr val="tx1">
                    <a:lumMod val="95000"/>
                    <a:lumOff val="5000"/>
                  </a:schemeClr>
                </a:solidFill>
                <a:latin typeface="微软雅黑" panose="020B0503020204020204" charset="-122"/>
                <a:ea typeface="微软雅黑" panose="020B0503020204020204" charset="-122"/>
                <a:cs typeface="思源黑体 CN Light" panose="020B0300000000000000" charset="-122"/>
                <a:sym typeface="+mn-ea"/>
              </a:rPr>
              <a:t>分布式光伏的无序并网导致</a:t>
            </a:r>
            <a:r>
              <a:rPr lang="zh-CN" altLang="en-US" dirty="0">
                <a:solidFill>
                  <a:srgbClr val="FF0000"/>
                </a:solidFill>
                <a:latin typeface="微软雅黑" panose="020B0503020204020204" charset="-122"/>
                <a:ea typeface="微软雅黑" panose="020B0503020204020204" charset="-122"/>
                <a:cs typeface="思源黑体 CN Light" panose="020B0300000000000000" charset="-122"/>
                <a:sym typeface="+mn-ea"/>
              </a:rPr>
              <a:t>电压越限、三相不平衡、谐波含量超标及反向过载</a:t>
            </a:r>
            <a:r>
              <a:rPr lang="zh-CN" altLang="en-US" dirty="0">
                <a:solidFill>
                  <a:schemeClr val="tx1">
                    <a:lumMod val="95000"/>
                    <a:lumOff val="5000"/>
                  </a:schemeClr>
                </a:solidFill>
                <a:latin typeface="微软雅黑" panose="020B0503020204020204" charset="-122"/>
                <a:ea typeface="微软雅黑" panose="020B0503020204020204" charset="-122"/>
                <a:cs typeface="思源黑体 CN Light" panose="020B0300000000000000" charset="-122"/>
                <a:sym typeface="+mn-ea"/>
              </a:rPr>
              <a:t>等影响供电可靠性的问题；</a:t>
            </a:r>
            <a:r>
              <a:rPr lang="zh-CN" altLang="en-US" dirty="0">
                <a:solidFill>
                  <a:srgbClr val="FF0000"/>
                </a:solidFill>
                <a:latin typeface="微软雅黑" panose="020B0503020204020204" charset="-122"/>
                <a:ea typeface="微软雅黑" panose="020B0503020204020204" charset="-122"/>
                <a:sym typeface="+mn-ea"/>
              </a:rPr>
              <a:t>孤岛运行</a:t>
            </a:r>
            <a:r>
              <a:rPr lang="zh-CN" altLang="en-US" dirty="0">
                <a:latin typeface="微软雅黑" panose="020B0503020204020204" charset="-122"/>
                <a:ea typeface="微软雅黑" panose="020B0503020204020204" charset="-122"/>
                <a:sym typeface="+mn-ea"/>
              </a:rPr>
              <a:t>时给现场人员带来安全隐患。</a:t>
            </a:r>
            <a:r>
              <a:rPr lang="zh-CN" altLang="en-US" dirty="0"/>
              <a:t>三是</a:t>
            </a:r>
            <a:r>
              <a:rPr lang="zh-CN" altLang="en-US" dirty="0">
                <a:solidFill>
                  <a:srgbClr val="FF0000"/>
                </a:solidFill>
                <a:latin typeface="微软雅黑" panose="020B0503020204020204" charset="-122"/>
                <a:ea typeface="微软雅黑" panose="020B0503020204020204" charset="-122"/>
                <a:sym typeface="+mn-ea"/>
              </a:rPr>
              <a:t>供给侧与需求侧</a:t>
            </a:r>
            <a:r>
              <a:rPr lang="zh-CN" altLang="en-US" dirty="0">
                <a:latin typeface="微软雅黑" panose="020B0503020204020204" charset="-122"/>
                <a:ea typeface="微软雅黑" panose="020B0503020204020204" charset="-122"/>
                <a:sym typeface="+mn-ea"/>
              </a:rPr>
              <a:t>双波动，导致分布式光伏出力与用电负荷呈现</a:t>
            </a:r>
            <a:r>
              <a:rPr lang="zh-CN" altLang="en-US" dirty="0">
                <a:solidFill>
                  <a:srgbClr val="FF0000"/>
                </a:solidFill>
                <a:latin typeface="微软雅黑" panose="020B0503020204020204" charset="-122"/>
                <a:ea typeface="微软雅黑" panose="020B0503020204020204" charset="-122"/>
                <a:sym typeface="+mn-ea"/>
              </a:rPr>
              <a:t>时空不匹配现象</a:t>
            </a:r>
            <a:r>
              <a:rPr lang="zh-CN" altLang="en-US" dirty="0">
                <a:latin typeface="微软雅黑" panose="020B0503020204020204" charset="-122"/>
                <a:ea typeface="微软雅黑" panose="020B0503020204020204" charset="-122"/>
                <a:sym typeface="+mn-ea"/>
              </a:rPr>
              <a:t>，分布式光伏出力就地消纳难，台区</a:t>
            </a:r>
            <a:r>
              <a:rPr lang="zh-CN" altLang="en-US" dirty="0">
                <a:solidFill>
                  <a:srgbClr val="FF0000"/>
                </a:solidFill>
                <a:latin typeface="微软雅黑" panose="020B0503020204020204" charset="-122"/>
                <a:ea typeface="微软雅黑" panose="020B0503020204020204" charset="-122"/>
                <a:sym typeface="+mn-ea"/>
              </a:rPr>
              <a:t>白天高电压，晚上低电压问题</a:t>
            </a:r>
            <a:r>
              <a:rPr lang="zh-CN" altLang="en-US" dirty="0">
                <a:latin typeface="微软雅黑" panose="020B0503020204020204" charset="-122"/>
                <a:ea typeface="微软雅黑" panose="020B0503020204020204" charset="-122"/>
                <a:sym typeface="+mn-ea"/>
              </a:rPr>
              <a:t>显现</a:t>
            </a:r>
            <a:r>
              <a:rPr lang="zh-CN" altLang="en-US" dirty="0">
                <a:latin typeface="微软雅黑" panose="020B0503020204020204" charset="-122"/>
                <a:ea typeface="微软雅黑" panose="020B0503020204020204" charset="-122"/>
              </a:rPr>
              <a:t>。四</a:t>
            </a:r>
            <a:r>
              <a:rPr lang="zh-CN" altLang="en-US" dirty="0"/>
              <a:t>是</a:t>
            </a:r>
            <a:r>
              <a:rPr lang="zh-CN" altLang="en-US" dirty="0">
                <a:solidFill>
                  <a:schemeClr val="tx1">
                    <a:lumMod val="95000"/>
                    <a:lumOff val="5000"/>
                  </a:schemeClr>
                </a:solidFill>
                <a:latin typeface="微软雅黑" panose="020B0503020204020204" charset="-122"/>
                <a:ea typeface="微软雅黑" panose="020B0503020204020204" charset="-122"/>
                <a:sym typeface="+mn-ea"/>
              </a:rPr>
              <a:t>分布式光伏接入直接影响</a:t>
            </a:r>
            <a:r>
              <a:rPr lang="zh-CN" altLang="en-US" dirty="0">
                <a:solidFill>
                  <a:srgbClr val="FF0000"/>
                </a:solidFill>
                <a:latin typeface="微软雅黑" panose="020B0503020204020204" charset="-122"/>
                <a:ea typeface="微软雅黑" panose="020B0503020204020204" charset="-122"/>
                <a:sym typeface="+mn-ea"/>
              </a:rPr>
              <a:t>线损</a:t>
            </a:r>
            <a:r>
              <a:rPr lang="zh-CN" altLang="en-US" dirty="0">
                <a:solidFill>
                  <a:schemeClr val="tx1">
                    <a:lumMod val="95000"/>
                    <a:lumOff val="5000"/>
                  </a:schemeClr>
                </a:solidFill>
                <a:latin typeface="微软雅黑" panose="020B0503020204020204" charset="-122"/>
                <a:ea typeface="微软雅黑" panose="020B0503020204020204" charset="-122"/>
                <a:sym typeface="+mn-ea"/>
              </a:rPr>
              <a:t>和台区经济运行。</a:t>
            </a:r>
            <a:endParaRPr lang="zh-CN" altLang="en-US" dirty="0"/>
          </a:p>
          <a:p>
            <a:pPr lvl="0"/>
            <a:r>
              <a:rPr lang="zh-CN" altLang="en-US" dirty="0"/>
              <a:t>供给侧和需求侧功率波动或者说电流波动带来的系列问题，如果对于光伏发电及用电负荷进行柔性调节，就可实现平衡，从而可适应台区内部和台区之间的全场景综合解决。</a:t>
            </a:r>
            <a:endParaRPr lang="zh-CN" altLang="en-US" dirty="0"/>
          </a:p>
        </p:txBody>
      </p:sp>
      <p:sp>
        <p:nvSpPr>
          <p:cNvPr id="327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Noto Sans CJK Regular" pitchFamily="34" charset="-122"/>
                <a:ea typeface="Noto Sans CJK Regular" pitchFamily="34" charset="-122"/>
              </a:rPr>
            </a:fld>
            <a:endParaRPr lang="zh-CN" altLang="en-US" sz="1200">
              <a:latin typeface="Noto Sans CJK Regular" pitchFamily="34" charset="-122"/>
              <a:ea typeface="Noto Sans CJK Regular" pitchFamily="34"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p:sp>
      <p:sp>
        <p:nvSpPr>
          <p:cNvPr id="32770" name="备注占位符 2"/>
          <p:cNvSpPr>
            <a:spLocks noGrp="1"/>
          </p:cNvSpPr>
          <p:nvPr>
            <p:ph type="body"/>
          </p:nvPr>
        </p:nvSpPr>
        <p:spPr/>
        <p:txBody>
          <a:bodyPr lIns="91440" tIns="45720" rIns="91440" bIns="45720" anchor="t" anchorCtr="0"/>
          <a:lstStyle/>
          <a:p>
            <a:pPr lvl="0"/>
            <a:r>
              <a:rPr lang="zh-CN" altLang="en-US" dirty="0"/>
              <a:t>存在的问题包括，一是分布式光伏安全接入的问题，</a:t>
            </a:r>
            <a:r>
              <a:rPr lang="zh-CN" altLang="en-US" dirty="0">
                <a:latin typeface="微软雅黑" panose="020B0503020204020204" charset="-122"/>
                <a:ea typeface="微软雅黑" panose="020B0503020204020204" charset="-122"/>
                <a:sym typeface="+mn-ea"/>
              </a:rPr>
              <a:t>分布式光伏并网参数运行管理未考虑</a:t>
            </a:r>
            <a:r>
              <a:rPr lang="zh-CN" altLang="en-US" dirty="0">
                <a:solidFill>
                  <a:srgbClr val="FF0000"/>
                </a:solidFill>
                <a:latin typeface="微软雅黑" panose="020B0503020204020204" charset="-122"/>
                <a:ea typeface="微软雅黑" panose="020B0503020204020204" charset="-122"/>
                <a:sym typeface="+mn-ea"/>
              </a:rPr>
              <a:t>电网运行</a:t>
            </a:r>
            <a:r>
              <a:rPr lang="zh-CN" altLang="en-US" dirty="0">
                <a:latin typeface="微软雅黑" panose="020B0503020204020204" charset="-122"/>
                <a:ea typeface="微软雅黑" panose="020B0503020204020204" charset="-122"/>
                <a:sym typeface="+mn-ea"/>
              </a:rPr>
              <a:t>需求；</a:t>
            </a:r>
            <a:r>
              <a:rPr lang="zh-CN" altLang="en-US" dirty="0">
                <a:solidFill>
                  <a:srgbClr val="FF0000"/>
                </a:solidFill>
                <a:latin typeface="微软雅黑" panose="020B0503020204020204" charset="-122"/>
                <a:ea typeface="微软雅黑" panose="020B0503020204020204" charset="-122"/>
                <a:sym typeface="+mn-ea"/>
              </a:rPr>
              <a:t>控制方法单一粗放</a:t>
            </a:r>
            <a:r>
              <a:rPr lang="zh-CN" altLang="en-US" dirty="0">
                <a:latin typeface="微软雅黑" panose="020B0503020204020204" charset="-122"/>
                <a:ea typeface="微软雅黑" panose="020B0503020204020204" charset="-122"/>
                <a:sym typeface="+mn-ea"/>
              </a:rPr>
              <a:t>，无法满足新型电力系统下的管控需求。</a:t>
            </a:r>
            <a:r>
              <a:rPr lang="zh-CN" altLang="en-US" dirty="0"/>
              <a:t>二是</a:t>
            </a:r>
            <a:r>
              <a:rPr lang="zh-CN" altLang="en-US" dirty="0">
                <a:solidFill>
                  <a:schemeClr val="tx1">
                    <a:lumMod val="95000"/>
                    <a:lumOff val="5000"/>
                  </a:schemeClr>
                </a:solidFill>
                <a:latin typeface="微软雅黑" panose="020B0503020204020204" charset="-122"/>
                <a:ea typeface="微软雅黑" panose="020B0503020204020204" charset="-122"/>
                <a:cs typeface="思源黑体 CN Light" panose="020B0300000000000000" charset="-122"/>
                <a:sym typeface="+mn-ea"/>
              </a:rPr>
              <a:t>分布式光伏的无序并网导致</a:t>
            </a:r>
            <a:r>
              <a:rPr lang="zh-CN" altLang="en-US" dirty="0">
                <a:solidFill>
                  <a:srgbClr val="FF0000"/>
                </a:solidFill>
                <a:latin typeface="微软雅黑" panose="020B0503020204020204" charset="-122"/>
                <a:ea typeface="微软雅黑" panose="020B0503020204020204" charset="-122"/>
                <a:cs typeface="思源黑体 CN Light" panose="020B0300000000000000" charset="-122"/>
                <a:sym typeface="+mn-ea"/>
              </a:rPr>
              <a:t>电压越限、三相不平衡、谐波含量超标及反向过载</a:t>
            </a:r>
            <a:r>
              <a:rPr lang="zh-CN" altLang="en-US" dirty="0">
                <a:solidFill>
                  <a:schemeClr val="tx1">
                    <a:lumMod val="95000"/>
                    <a:lumOff val="5000"/>
                  </a:schemeClr>
                </a:solidFill>
                <a:latin typeface="微软雅黑" panose="020B0503020204020204" charset="-122"/>
                <a:ea typeface="微软雅黑" panose="020B0503020204020204" charset="-122"/>
                <a:cs typeface="思源黑体 CN Light" panose="020B0300000000000000" charset="-122"/>
                <a:sym typeface="+mn-ea"/>
              </a:rPr>
              <a:t>等影响供电可靠性的问题；</a:t>
            </a:r>
            <a:r>
              <a:rPr lang="zh-CN" altLang="en-US" dirty="0">
                <a:solidFill>
                  <a:srgbClr val="FF0000"/>
                </a:solidFill>
                <a:latin typeface="微软雅黑" panose="020B0503020204020204" charset="-122"/>
                <a:ea typeface="微软雅黑" panose="020B0503020204020204" charset="-122"/>
                <a:sym typeface="+mn-ea"/>
              </a:rPr>
              <a:t>孤岛运行</a:t>
            </a:r>
            <a:r>
              <a:rPr lang="zh-CN" altLang="en-US" dirty="0">
                <a:latin typeface="微软雅黑" panose="020B0503020204020204" charset="-122"/>
                <a:ea typeface="微软雅黑" panose="020B0503020204020204" charset="-122"/>
                <a:sym typeface="+mn-ea"/>
              </a:rPr>
              <a:t>时给现场人员带来安全隐患。</a:t>
            </a:r>
            <a:r>
              <a:rPr lang="zh-CN" altLang="en-US" dirty="0"/>
              <a:t>三是</a:t>
            </a:r>
            <a:r>
              <a:rPr lang="zh-CN" altLang="en-US" dirty="0">
                <a:solidFill>
                  <a:srgbClr val="FF0000"/>
                </a:solidFill>
                <a:latin typeface="微软雅黑" panose="020B0503020204020204" charset="-122"/>
                <a:ea typeface="微软雅黑" panose="020B0503020204020204" charset="-122"/>
                <a:sym typeface="+mn-ea"/>
              </a:rPr>
              <a:t>供给侧与需求侧</a:t>
            </a:r>
            <a:r>
              <a:rPr lang="zh-CN" altLang="en-US" dirty="0">
                <a:latin typeface="微软雅黑" panose="020B0503020204020204" charset="-122"/>
                <a:ea typeface="微软雅黑" panose="020B0503020204020204" charset="-122"/>
                <a:sym typeface="+mn-ea"/>
              </a:rPr>
              <a:t>双波动，导致分布式光伏出力与用电负荷呈现</a:t>
            </a:r>
            <a:r>
              <a:rPr lang="zh-CN" altLang="en-US" dirty="0">
                <a:solidFill>
                  <a:srgbClr val="FF0000"/>
                </a:solidFill>
                <a:latin typeface="微软雅黑" panose="020B0503020204020204" charset="-122"/>
                <a:ea typeface="微软雅黑" panose="020B0503020204020204" charset="-122"/>
                <a:sym typeface="+mn-ea"/>
              </a:rPr>
              <a:t>时空不匹配现象</a:t>
            </a:r>
            <a:r>
              <a:rPr lang="zh-CN" altLang="en-US" dirty="0">
                <a:latin typeface="微软雅黑" panose="020B0503020204020204" charset="-122"/>
                <a:ea typeface="微软雅黑" panose="020B0503020204020204" charset="-122"/>
                <a:sym typeface="+mn-ea"/>
              </a:rPr>
              <a:t>，分布式光伏出力就地消纳难，台区</a:t>
            </a:r>
            <a:r>
              <a:rPr lang="zh-CN" altLang="en-US" dirty="0">
                <a:solidFill>
                  <a:srgbClr val="FF0000"/>
                </a:solidFill>
                <a:latin typeface="微软雅黑" panose="020B0503020204020204" charset="-122"/>
                <a:ea typeface="微软雅黑" panose="020B0503020204020204" charset="-122"/>
                <a:sym typeface="+mn-ea"/>
              </a:rPr>
              <a:t>白天高电压，晚上低电压问题</a:t>
            </a:r>
            <a:r>
              <a:rPr lang="zh-CN" altLang="en-US" dirty="0">
                <a:latin typeface="微软雅黑" panose="020B0503020204020204" charset="-122"/>
                <a:ea typeface="微软雅黑" panose="020B0503020204020204" charset="-122"/>
                <a:sym typeface="+mn-ea"/>
              </a:rPr>
              <a:t>显现</a:t>
            </a:r>
            <a:r>
              <a:rPr lang="zh-CN" altLang="en-US" dirty="0">
                <a:latin typeface="微软雅黑" panose="020B0503020204020204" charset="-122"/>
                <a:ea typeface="微软雅黑" panose="020B0503020204020204" charset="-122"/>
              </a:rPr>
              <a:t>。四</a:t>
            </a:r>
            <a:r>
              <a:rPr lang="zh-CN" altLang="en-US" dirty="0"/>
              <a:t>是</a:t>
            </a:r>
            <a:r>
              <a:rPr lang="zh-CN" altLang="en-US" dirty="0">
                <a:solidFill>
                  <a:schemeClr val="tx1">
                    <a:lumMod val="95000"/>
                    <a:lumOff val="5000"/>
                  </a:schemeClr>
                </a:solidFill>
                <a:latin typeface="微软雅黑" panose="020B0503020204020204" charset="-122"/>
                <a:ea typeface="微软雅黑" panose="020B0503020204020204" charset="-122"/>
                <a:sym typeface="+mn-ea"/>
              </a:rPr>
              <a:t>分布式光伏接入直接影响</a:t>
            </a:r>
            <a:r>
              <a:rPr lang="zh-CN" altLang="en-US" dirty="0">
                <a:solidFill>
                  <a:srgbClr val="FF0000"/>
                </a:solidFill>
                <a:latin typeface="微软雅黑" panose="020B0503020204020204" charset="-122"/>
                <a:ea typeface="微软雅黑" panose="020B0503020204020204" charset="-122"/>
                <a:sym typeface="+mn-ea"/>
              </a:rPr>
              <a:t>线损</a:t>
            </a:r>
            <a:r>
              <a:rPr lang="zh-CN" altLang="en-US" dirty="0">
                <a:solidFill>
                  <a:schemeClr val="tx1">
                    <a:lumMod val="95000"/>
                    <a:lumOff val="5000"/>
                  </a:schemeClr>
                </a:solidFill>
                <a:latin typeface="微软雅黑" panose="020B0503020204020204" charset="-122"/>
                <a:ea typeface="微软雅黑" panose="020B0503020204020204" charset="-122"/>
                <a:sym typeface="+mn-ea"/>
              </a:rPr>
              <a:t>和台区经济运行。</a:t>
            </a:r>
            <a:endParaRPr lang="zh-CN" altLang="en-US" dirty="0"/>
          </a:p>
          <a:p>
            <a:pPr lvl="0"/>
            <a:r>
              <a:rPr lang="zh-CN" altLang="en-US" dirty="0"/>
              <a:t>供给侧和需求侧功率波动或者说电流波动带来的系列问题，如果对于光伏发电及用电负荷进行柔性调节，就可实现平衡，从而可适应台区内部和台区之间的全场景综合解决。</a:t>
            </a:r>
            <a:endParaRPr lang="zh-CN" altLang="en-US" dirty="0"/>
          </a:p>
        </p:txBody>
      </p:sp>
      <p:sp>
        <p:nvSpPr>
          <p:cNvPr id="327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Noto Sans CJK Regular" pitchFamily="34" charset="-122"/>
                <a:ea typeface="Noto Sans CJK Regular" pitchFamily="34" charset="-122"/>
              </a:rPr>
            </a:fld>
            <a:endParaRPr lang="zh-CN" altLang="en-US" sz="1200">
              <a:latin typeface="Noto Sans CJK Regular" pitchFamily="34" charset="-122"/>
              <a:ea typeface="Noto Sans CJK Regular" pitchFamily="34"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p:sp>
      <p:sp>
        <p:nvSpPr>
          <p:cNvPr id="32770" name="备注占位符 2"/>
          <p:cNvSpPr>
            <a:spLocks noGrp="1"/>
          </p:cNvSpPr>
          <p:nvPr>
            <p:ph type="body"/>
          </p:nvPr>
        </p:nvSpPr>
        <p:spPr/>
        <p:txBody>
          <a:bodyPr lIns="91440" tIns="45720" rIns="91440" bIns="45720" anchor="t" anchorCtr="0"/>
          <a:lstStyle/>
          <a:p>
            <a:pPr lvl="0"/>
            <a:r>
              <a:rPr lang="zh-CN" altLang="en-US" dirty="0"/>
              <a:t>存在的问题包括，一是分布式光伏安全接入的问题，</a:t>
            </a:r>
            <a:r>
              <a:rPr lang="zh-CN" altLang="en-US" dirty="0">
                <a:latin typeface="微软雅黑" panose="020B0503020204020204" charset="-122"/>
                <a:ea typeface="微软雅黑" panose="020B0503020204020204" charset="-122"/>
                <a:sym typeface="+mn-ea"/>
              </a:rPr>
              <a:t>分布式光伏并网参数运行管理未考虑</a:t>
            </a:r>
            <a:r>
              <a:rPr lang="zh-CN" altLang="en-US" dirty="0">
                <a:solidFill>
                  <a:srgbClr val="FF0000"/>
                </a:solidFill>
                <a:latin typeface="微软雅黑" panose="020B0503020204020204" charset="-122"/>
                <a:ea typeface="微软雅黑" panose="020B0503020204020204" charset="-122"/>
                <a:sym typeface="+mn-ea"/>
              </a:rPr>
              <a:t>电网运行</a:t>
            </a:r>
            <a:r>
              <a:rPr lang="zh-CN" altLang="en-US" dirty="0">
                <a:latin typeface="微软雅黑" panose="020B0503020204020204" charset="-122"/>
                <a:ea typeface="微软雅黑" panose="020B0503020204020204" charset="-122"/>
                <a:sym typeface="+mn-ea"/>
              </a:rPr>
              <a:t>需求；</a:t>
            </a:r>
            <a:r>
              <a:rPr lang="zh-CN" altLang="en-US" dirty="0">
                <a:solidFill>
                  <a:srgbClr val="FF0000"/>
                </a:solidFill>
                <a:latin typeface="微软雅黑" panose="020B0503020204020204" charset="-122"/>
                <a:ea typeface="微软雅黑" panose="020B0503020204020204" charset="-122"/>
                <a:sym typeface="+mn-ea"/>
              </a:rPr>
              <a:t>控制方法单一粗放</a:t>
            </a:r>
            <a:r>
              <a:rPr lang="zh-CN" altLang="en-US" dirty="0">
                <a:latin typeface="微软雅黑" panose="020B0503020204020204" charset="-122"/>
                <a:ea typeface="微软雅黑" panose="020B0503020204020204" charset="-122"/>
                <a:sym typeface="+mn-ea"/>
              </a:rPr>
              <a:t>，无法满足新型电力系统下的管控需求。</a:t>
            </a:r>
            <a:r>
              <a:rPr lang="zh-CN" altLang="en-US" dirty="0"/>
              <a:t>二是</a:t>
            </a:r>
            <a:r>
              <a:rPr lang="zh-CN" altLang="en-US" dirty="0">
                <a:solidFill>
                  <a:schemeClr val="tx1">
                    <a:lumMod val="95000"/>
                    <a:lumOff val="5000"/>
                  </a:schemeClr>
                </a:solidFill>
                <a:latin typeface="微软雅黑" panose="020B0503020204020204" charset="-122"/>
                <a:ea typeface="微软雅黑" panose="020B0503020204020204" charset="-122"/>
                <a:cs typeface="思源黑体 CN Light" panose="020B0300000000000000" charset="-122"/>
                <a:sym typeface="+mn-ea"/>
              </a:rPr>
              <a:t>分布式光伏的无序并网导致</a:t>
            </a:r>
            <a:r>
              <a:rPr lang="zh-CN" altLang="en-US" dirty="0">
                <a:solidFill>
                  <a:srgbClr val="FF0000"/>
                </a:solidFill>
                <a:latin typeface="微软雅黑" panose="020B0503020204020204" charset="-122"/>
                <a:ea typeface="微软雅黑" panose="020B0503020204020204" charset="-122"/>
                <a:cs typeface="思源黑体 CN Light" panose="020B0300000000000000" charset="-122"/>
                <a:sym typeface="+mn-ea"/>
              </a:rPr>
              <a:t>电压越限、三相不平衡、谐波含量超标及反向过载</a:t>
            </a:r>
            <a:r>
              <a:rPr lang="zh-CN" altLang="en-US" dirty="0">
                <a:solidFill>
                  <a:schemeClr val="tx1">
                    <a:lumMod val="95000"/>
                    <a:lumOff val="5000"/>
                  </a:schemeClr>
                </a:solidFill>
                <a:latin typeface="微软雅黑" panose="020B0503020204020204" charset="-122"/>
                <a:ea typeface="微软雅黑" panose="020B0503020204020204" charset="-122"/>
                <a:cs typeface="思源黑体 CN Light" panose="020B0300000000000000" charset="-122"/>
                <a:sym typeface="+mn-ea"/>
              </a:rPr>
              <a:t>等影响供电可靠性的问题；</a:t>
            </a:r>
            <a:r>
              <a:rPr lang="zh-CN" altLang="en-US" dirty="0">
                <a:solidFill>
                  <a:srgbClr val="FF0000"/>
                </a:solidFill>
                <a:latin typeface="微软雅黑" panose="020B0503020204020204" charset="-122"/>
                <a:ea typeface="微软雅黑" panose="020B0503020204020204" charset="-122"/>
                <a:sym typeface="+mn-ea"/>
              </a:rPr>
              <a:t>孤岛运行</a:t>
            </a:r>
            <a:r>
              <a:rPr lang="zh-CN" altLang="en-US" dirty="0">
                <a:latin typeface="微软雅黑" panose="020B0503020204020204" charset="-122"/>
                <a:ea typeface="微软雅黑" panose="020B0503020204020204" charset="-122"/>
                <a:sym typeface="+mn-ea"/>
              </a:rPr>
              <a:t>时给现场人员带来安全隐患。</a:t>
            </a:r>
            <a:r>
              <a:rPr lang="zh-CN" altLang="en-US" dirty="0"/>
              <a:t>三是</a:t>
            </a:r>
            <a:r>
              <a:rPr lang="zh-CN" altLang="en-US" dirty="0">
                <a:solidFill>
                  <a:srgbClr val="FF0000"/>
                </a:solidFill>
                <a:latin typeface="微软雅黑" panose="020B0503020204020204" charset="-122"/>
                <a:ea typeface="微软雅黑" panose="020B0503020204020204" charset="-122"/>
                <a:sym typeface="+mn-ea"/>
              </a:rPr>
              <a:t>供给侧与需求侧</a:t>
            </a:r>
            <a:r>
              <a:rPr lang="zh-CN" altLang="en-US" dirty="0">
                <a:latin typeface="微软雅黑" panose="020B0503020204020204" charset="-122"/>
                <a:ea typeface="微软雅黑" panose="020B0503020204020204" charset="-122"/>
                <a:sym typeface="+mn-ea"/>
              </a:rPr>
              <a:t>双波动，导致分布式光伏出力与用电负荷呈现</a:t>
            </a:r>
            <a:r>
              <a:rPr lang="zh-CN" altLang="en-US" dirty="0">
                <a:solidFill>
                  <a:srgbClr val="FF0000"/>
                </a:solidFill>
                <a:latin typeface="微软雅黑" panose="020B0503020204020204" charset="-122"/>
                <a:ea typeface="微软雅黑" panose="020B0503020204020204" charset="-122"/>
                <a:sym typeface="+mn-ea"/>
              </a:rPr>
              <a:t>时空不匹配现象</a:t>
            </a:r>
            <a:r>
              <a:rPr lang="zh-CN" altLang="en-US" dirty="0">
                <a:latin typeface="微软雅黑" panose="020B0503020204020204" charset="-122"/>
                <a:ea typeface="微软雅黑" panose="020B0503020204020204" charset="-122"/>
                <a:sym typeface="+mn-ea"/>
              </a:rPr>
              <a:t>，分布式光伏出力就地消纳难，台区</a:t>
            </a:r>
            <a:r>
              <a:rPr lang="zh-CN" altLang="en-US" dirty="0">
                <a:solidFill>
                  <a:srgbClr val="FF0000"/>
                </a:solidFill>
                <a:latin typeface="微软雅黑" panose="020B0503020204020204" charset="-122"/>
                <a:ea typeface="微软雅黑" panose="020B0503020204020204" charset="-122"/>
                <a:sym typeface="+mn-ea"/>
              </a:rPr>
              <a:t>白天高电压，晚上低电压问题</a:t>
            </a:r>
            <a:r>
              <a:rPr lang="zh-CN" altLang="en-US" dirty="0">
                <a:latin typeface="微软雅黑" panose="020B0503020204020204" charset="-122"/>
                <a:ea typeface="微软雅黑" panose="020B0503020204020204" charset="-122"/>
                <a:sym typeface="+mn-ea"/>
              </a:rPr>
              <a:t>显现</a:t>
            </a:r>
            <a:r>
              <a:rPr lang="zh-CN" altLang="en-US" dirty="0">
                <a:latin typeface="微软雅黑" panose="020B0503020204020204" charset="-122"/>
                <a:ea typeface="微软雅黑" panose="020B0503020204020204" charset="-122"/>
              </a:rPr>
              <a:t>。四</a:t>
            </a:r>
            <a:r>
              <a:rPr lang="zh-CN" altLang="en-US" dirty="0"/>
              <a:t>是</a:t>
            </a:r>
            <a:r>
              <a:rPr lang="zh-CN" altLang="en-US" dirty="0">
                <a:solidFill>
                  <a:schemeClr val="tx1">
                    <a:lumMod val="95000"/>
                    <a:lumOff val="5000"/>
                  </a:schemeClr>
                </a:solidFill>
                <a:latin typeface="微软雅黑" panose="020B0503020204020204" charset="-122"/>
                <a:ea typeface="微软雅黑" panose="020B0503020204020204" charset="-122"/>
                <a:sym typeface="+mn-ea"/>
              </a:rPr>
              <a:t>分布式光伏接入直接影响</a:t>
            </a:r>
            <a:r>
              <a:rPr lang="zh-CN" altLang="en-US" dirty="0">
                <a:solidFill>
                  <a:srgbClr val="FF0000"/>
                </a:solidFill>
                <a:latin typeface="微软雅黑" panose="020B0503020204020204" charset="-122"/>
                <a:ea typeface="微软雅黑" panose="020B0503020204020204" charset="-122"/>
                <a:sym typeface="+mn-ea"/>
              </a:rPr>
              <a:t>线损</a:t>
            </a:r>
            <a:r>
              <a:rPr lang="zh-CN" altLang="en-US" dirty="0">
                <a:solidFill>
                  <a:schemeClr val="tx1">
                    <a:lumMod val="95000"/>
                    <a:lumOff val="5000"/>
                  </a:schemeClr>
                </a:solidFill>
                <a:latin typeface="微软雅黑" panose="020B0503020204020204" charset="-122"/>
                <a:ea typeface="微软雅黑" panose="020B0503020204020204" charset="-122"/>
                <a:sym typeface="+mn-ea"/>
              </a:rPr>
              <a:t>和台区经济运行。</a:t>
            </a:r>
            <a:endParaRPr lang="zh-CN" altLang="en-US" dirty="0"/>
          </a:p>
          <a:p>
            <a:pPr lvl="0"/>
            <a:r>
              <a:rPr lang="zh-CN" altLang="en-US" dirty="0"/>
              <a:t>供给侧和需求侧功率波动或者说电流波动带来的系列问题，如果对于光伏发电及用电负荷进行柔性调节，就可实现平衡，从而可适应台区内部和台区之间的全场景综合解决。</a:t>
            </a:r>
            <a:endParaRPr lang="zh-CN" altLang="en-US" dirty="0"/>
          </a:p>
        </p:txBody>
      </p:sp>
      <p:sp>
        <p:nvSpPr>
          <p:cNvPr id="327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Noto Sans CJK Regular" pitchFamily="34" charset="-122"/>
                <a:ea typeface="Noto Sans CJK Regular" pitchFamily="34" charset="-122"/>
              </a:rPr>
            </a:fld>
            <a:endParaRPr lang="zh-CN" altLang="en-US" sz="1200">
              <a:latin typeface="Noto Sans CJK Regular" pitchFamily="34" charset="-122"/>
              <a:ea typeface="Noto Sans CJK Regular" pitchFamily="34"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p:sp>
      <p:sp>
        <p:nvSpPr>
          <p:cNvPr id="32770" name="备注占位符 2"/>
          <p:cNvSpPr>
            <a:spLocks noGrp="1"/>
          </p:cNvSpPr>
          <p:nvPr>
            <p:ph type="body"/>
          </p:nvPr>
        </p:nvSpPr>
        <p:spPr/>
        <p:txBody>
          <a:bodyPr lIns="91440" tIns="45720" rIns="91440" bIns="45720" anchor="t" anchorCtr="0"/>
          <a:lstStyle/>
          <a:p>
            <a:pPr lvl="0"/>
            <a:r>
              <a:rPr lang="en-US" altLang="zh-CN" dirty="0"/>
              <a:t>2022</a:t>
            </a:r>
            <a:r>
              <a:rPr lang="zh-CN" altLang="en-US" dirty="0"/>
              <a:t>年</a:t>
            </a:r>
            <a:r>
              <a:rPr lang="en-US" altLang="zh-CN" dirty="0"/>
              <a:t>2</a:t>
            </a:r>
            <a:r>
              <a:rPr lang="zh-CN" altLang="en-US" dirty="0"/>
              <a:t>月寒潮和度夏期间，大负荷引起的几户到数十户用户动态低电压的台区</a:t>
            </a:r>
            <a:r>
              <a:rPr lang="en-US" altLang="zh-CN" dirty="0"/>
              <a:t>2.9</a:t>
            </a:r>
            <a:r>
              <a:rPr lang="zh-CN" altLang="en-US" dirty="0"/>
              <a:t>万个，单相、两相或三相短时过载配变</a:t>
            </a:r>
            <a:r>
              <a:rPr lang="en-US" altLang="zh-CN" dirty="0">
                <a:latin typeface="微软雅黑" panose="020B0503020204020204" charset="-122"/>
                <a:ea typeface="微软雅黑" panose="020B0503020204020204" charset="-122"/>
                <a:cs typeface="Calibri" panose="020F0502020204030204"/>
                <a:sym typeface="+mn-ea"/>
              </a:rPr>
              <a:t>1.3</a:t>
            </a:r>
            <a:r>
              <a:rPr lang="zh-CN" altLang="en-US" dirty="0">
                <a:latin typeface="微软雅黑" panose="020B0503020204020204" charset="-122"/>
                <a:ea typeface="微软雅黑" panose="020B0503020204020204" charset="-122"/>
                <a:cs typeface="Calibri" panose="020F0502020204030204"/>
                <a:sym typeface="+mn-ea"/>
              </a:rPr>
              <a:t>万个，随着分布式光伏接入，台区运行情况更为复杂。</a:t>
            </a:r>
            <a:endParaRPr lang="zh-CN" altLang="en-US" dirty="0"/>
          </a:p>
          <a:p>
            <a:pPr lvl="0"/>
            <a:r>
              <a:rPr lang="zh-CN" altLang="en-US" dirty="0"/>
              <a:t>据统计，全省</a:t>
            </a:r>
            <a:r>
              <a:rPr lang="zh-CN" altLang="en-US" dirty="0">
                <a:latin typeface="微软雅黑" panose="020B0503020204020204" charset="-122"/>
                <a:ea typeface="微软雅黑" panose="020B0503020204020204" charset="-122"/>
                <a:cs typeface="Calibri" panose="020F0502020204030204"/>
                <a:sym typeface="+mn-ea"/>
              </a:rPr>
              <a:t>分布式光伏接入</a:t>
            </a:r>
            <a:r>
              <a:rPr lang="en-US" altLang="zh-CN" dirty="0">
                <a:latin typeface="微软雅黑" panose="020B0503020204020204" charset="-122"/>
                <a:ea typeface="微软雅黑" panose="020B0503020204020204" charset="-122"/>
                <a:cs typeface="Calibri" panose="020F0502020204030204"/>
                <a:sym typeface="+mn-ea"/>
              </a:rPr>
              <a:t>13</a:t>
            </a:r>
            <a:r>
              <a:rPr lang="zh-CN" altLang="en-US" dirty="0">
                <a:latin typeface="微软雅黑" panose="020B0503020204020204" charset="-122"/>
                <a:ea typeface="微软雅黑" panose="020B0503020204020204" charset="-122"/>
                <a:cs typeface="Calibri" panose="020F0502020204030204"/>
                <a:sym typeface="+mn-ea"/>
              </a:rPr>
              <a:t>万户，光伏台区</a:t>
            </a:r>
            <a:r>
              <a:rPr lang="en-US" altLang="zh-CN" dirty="0">
                <a:latin typeface="微软雅黑" panose="020B0503020204020204" charset="-122"/>
                <a:ea typeface="微软雅黑" panose="020B0503020204020204" charset="-122"/>
                <a:cs typeface="Calibri" panose="020F0502020204030204"/>
                <a:sym typeface="+mn-ea"/>
              </a:rPr>
              <a:t>4.4</a:t>
            </a:r>
            <a:r>
              <a:rPr lang="zh-CN" altLang="en-US" dirty="0">
                <a:latin typeface="微软雅黑" panose="020B0503020204020204" charset="-122"/>
                <a:ea typeface="微软雅黑" panose="020B0503020204020204" charset="-122"/>
                <a:cs typeface="Calibri" panose="020F0502020204030204"/>
                <a:sym typeface="+mn-ea"/>
              </a:rPr>
              <a:t>万个，因光伏倒送引起的反向过载台区</a:t>
            </a:r>
            <a:r>
              <a:rPr lang="en-US" altLang="zh-CN" dirty="0">
                <a:latin typeface="微软雅黑" panose="020B0503020204020204" charset="-122"/>
                <a:ea typeface="微软雅黑" panose="020B0503020204020204" charset="-122"/>
                <a:cs typeface="Calibri" panose="020F0502020204030204"/>
                <a:sym typeface="+mn-ea"/>
              </a:rPr>
              <a:t>505</a:t>
            </a:r>
            <a:r>
              <a:rPr lang="zh-CN" altLang="en-US" dirty="0">
                <a:latin typeface="微软雅黑" panose="020B0503020204020204" charset="-122"/>
                <a:ea typeface="微软雅黑" panose="020B0503020204020204" charset="-122"/>
                <a:cs typeface="Calibri" panose="020F0502020204030204"/>
                <a:sym typeface="+mn-ea"/>
              </a:rPr>
              <a:t>个，存在高电压的台区</a:t>
            </a:r>
            <a:r>
              <a:rPr lang="en-US" altLang="zh-CN" dirty="0">
                <a:latin typeface="微软雅黑" panose="020B0503020204020204" charset="-122"/>
                <a:ea typeface="微软雅黑" panose="020B0503020204020204" charset="-122"/>
                <a:cs typeface="Calibri" panose="020F0502020204030204"/>
                <a:sym typeface="+mn-ea"/>
              </a:rPr>
              <a:t>1.6</a:t>
            </a:r>
            <a:r>
              <a:rPr lang="zh-CN" altLang="en-US" dirty="0">
                <a:latin typeface="微软雅黑" panose="020B0503020204020204" charset="-122"/>
                <a:ea typeface="微软雅黑" panose="020B0503020204020204" charset="-122"/>
                <a:cs typeface="Calibri" panose="020F0502020204030204"/>
                <a:sym typeface="+mn-ea"/>
              </a:rPr>
              <a:t>万个。</a:t>
            </a:r>
            <a:r>
              <a:rPr lang="zh-CN" dirty="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低压台区配电网在</a:t>
            </a:r>
            <a:r>
              <a:rPr lang="zh-CN" dirty="0">
                <a:solidFill>
                  <a:srgbClr val="FF0000"/>
                </a:solidFill>
                <a:latin typeface="微软雅黑" panose="020B0503020204020204" charset="-122"/>
                <a:ea typeface="微软雅黑" panose="020B0503020204020204" charset="-122"/>
                <a:cs typeface="微软雅黑" panose="020B0503020204020204" charset="-122"/>
                <a:sym typeface="+mn-ea"/>
              </a:rPr>
              <a:t>供需平衡、系统调节、最优运行、建设成本</a:t>
            </a:r>
            <a:r>
              <a:rPr lang="zh-CN" dirty="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等方面发生显著变化，面临一系列新的挑战。</a:t>
            </a:r>
            <a:endParaRPr lang="zh-CN" altLang="en-US" dirty="0">
              <a:latin typeface="微软雅黑" panose="020B0503020204020204" charset="-122"/>
              <a:ea typeface="微软雅黑" panose="020B0503020204020204" charset="-122"/>
              <a:cs typeface="Calibri" panose="020F0502020204030204"/>
              <a:sym typeface="+mn-ea"/>
            </a:endParaRPr>
          </a:p>
          <a:p>
            <a:pPr lvl="0"/>
            <a:endParaRPr lang="zh-CN" altLang="en-US" dirty="0"/>
          </a:p>
        </p:txBody>
      </p:sp>
      <p:sp>
        <p:nvSpPr>
          <p:cNvPr id="327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Noto Sans CJK Regular" pitchFamily="34" charset="-122"/>
                <a:ea typeface="Noto Sans CJK Regular" pitchFamily="34" charset="-122"/>
              </a:rPr>
            </a:fld>
            <a:endParaRPr lang="zh-CN" altLang="en-US" sz="1200">
              <a:latin typeface="Noto Sans CJK Regular" pitchFamily="34" charset="-122"/>
              <a:ea typeface="Noto Sans CJK Regular"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p:sp>
      <p:sp>
        <p:nvSpPr>
          <p:cNvPr id="32770" name="备注占位符 2"/>
          <p:cNvSpPr>
            <a:spLocks noGrp="1"/>
          </p:cNvSpPr>
          <p:nvPr>
            <p:ph type="body"/>
          </p:nvPr>
        </p:nvSpPr>
        <p:spPr/>
        <p:txBody>
          <a:bodyPr lIns="91440" tIns="45720" rIns="91440" bIns="45720" anchor="t" anchorCtr="0"/>
          <a:lstStyle/>
          <a:p>
            <a:pPr lvl="0"/>
            <a:r>
              <a:rPr lang="en-US" altLang="zh-CN" dirty="0"/>
              <a:t>2022</a:t>
            </a:r>
            <a:r>
              <a:rPr lang="zh-CN" altLang="en-US" dirty="0"/>
              <a:t>年</a:t>
            </a:r>
            <a:r>
              <a:rPr lang="en-US" altLang="zh-CN" dirty="0"/>
              <a:t>2</a:t>
            </a:r>
            <a:r>
              <a:rPr lang="zh-CN" altLang="en-US" dirty="0"/>
              <a:t>月寒潮和度夏期间，大负荷引起的几户到数十户用户动态低电压的台区</a:t>
            </a:r>
            <a:r>
              <a:rPr lang="en-US" altLang="zh-CN" dirty="0"/>
              <a:t>2.9</a:t>
            </a:r>
            <a:r>
              <a:rPr lang="zh-CN" altLang="en-US" dirty="0"/>
              <a:t>万个，单相、两相或三相短时过载配变</a:t>
            </a:r>
            <a:r>
              <a:rPr lang="en-US" altLang="zh-CN" dirty="0">
                <a:latin typeface="微软雅黑" panose="020B0503020204020204" charset="-122"/>
                <a:ea typeface="微软雅黑" panose="020B0503020204020204" charset="-122"/>
                <a:cs typeface="Calibri" panose="020F0502020204030204"/>
                <a:sym typeface="+mn-ea"/>
              </a:rPr>
              <a:t>1.3</a:t>
            </a:r>
            <a:r>
              <a:rPr lang="zh-CN" altLang="en-US" dirty="0">
                <a:latin typeface="微软雅黑" panose="020B0503020204020204" charset="-122"/>
                <a:ea typeface="微软雅黑" panose="020B0503020204020204" charset="-122"/>
                <a:cs typeface="Calibri" panose="020F0502020204030204"/>
                <a:sym typeface="+mn-ea"/>
              </a:rPr>
              <a:t>万个，随着分布式光伏接入，台区运行情况更为复杂。</a:t>
            </a:r>
            <a:endParaRPr lang="zh-CN" altLang="en-US" dirty="0"/>
          </a:p>
          <a:p>
            <a:pPr lvl="0"/>
            <a:r>
              <a:rPr lang="zh-CN" altLang="en-US" dirty="0"/>
              <a:t>据统计，全省</a:t>
            </a:r>
            <a:r>
              <a:rPr lang="zh-CN" altLang="en-US" dirty="0">
                <a:latin typeface="微软雅黑" panose="020B0503020204020204" charset="-122"/>
                <a:ea typeface="微软雅黑" panose="020B0503020204020204" charset="-122"/>
                <a:cs typeface="Calibri" panose="020F0502020204030204"/>
                <a:sym typeface="+mn-ea"/>
              </a:rPr>
              <a:t>分布式光伏接入</a:t>
            </a:r>
            <a:r>
              <a:rPr lang="en-US" altLang="zh-CN" dirty="0">
                <a:latin typeface="微软雅黑" panose="020B0503020204020204" charset="-122"/>
                <a:ea typeface="微软雅黑" panose="020B0503020204020204" charset="-122"/>
                <a:cs typeface="Calibri" panose="020F0502020204030204"/>
                <a:sym typeface="+mn-ea"/>
              </a:rPr>
              <a:t>13</a:t>
            </a:r>
            <a:r>
              <a:rPr lang="zh-CN" altLang="en-US" dirty="0">
                <a:latin typeface="微软雅黑" panose="020B0503020204020204" charset="-122"/>
                <a:ea typeface="微软雅黑" panose="020B0503020204020204" charset="-122"/>
                <a:cs typeface="Calibri" panose="020F0502020204030204"/>
                <a:sym typeface="+mn-ea"/>
              </a:rPr>
              <a:t>万户，光伏台区</a:t>
            </a:r>
            <a:r>
              <a:rPr lang="en-US" altLang="zh-CN" dirty="0">
                <a:latin typeface="微软雅黑" panose="020B0503020204020204" charset="-122"/>
                <a:ea typeface="微软雅黑" panose="020B0503020204020204" charset="-122"/>
                <a:cs typeface="Calibri" panose="020F0502020204030204"/>
                <a:sym typeface="+mn-ea"/>
              </a:rPr>
              <a:t>4.4</a:t>
            </a:r>
            <a:r>
              <a:rPr lang="zh-CN" altLang="en-US" dirty="0">
                <a:latin typeface="微软雅黑" panose="020B0503020204020204" charset="-122"/>
                <a:ea typeface="微软雅黑" panose="020B0503020204020204" charset="-122"/>
                <a:cs typeface="Calibri" panose="020F0502020204030204"/>
                <a:sym typeface="+mn-ea"/>
              </a:rPr>
              <a:t>万个，因光伏倒送引起的反向过载台区</a:t>
            </a:r>
            <a:r>
              <a:rPr lang="en-US" altLang="zh-CN" dirty="0">
                <a:latin typeface="微软雅黑" panose="020B0503020204020204" charset="-122"/>
                <a:ea typeface="微软雅黑" panose="020B0503020204020204" charset="-122"/>
                <a:cs typeface="Calibri" panose="020F0502020204030204"/>
                <a:sym typeface="+mn-ea"/>
              </a:rPr>
              <a:t>505</a:t>
            </a:r>
            <a:r>
              <a:rPr lang="zh-CN" altLang="en-US" dirty="0">
                <a:latin typeface="微软雅黑" panose="020B0503020204020204" charset="-122"/>
                <a:ea typeface="微软雅黑" panose="020B0503020204020204" charset="-122"/>
                <a:cs typeface="Calibri" panose="020F0502020204030204"/>
                <a:sym typeface="+mn-ea"/>
              </a:rPr>
              <a:t>个，存在高电压的台区</a:t>
            </a:r>
            <a:r>
              <a:rPr lang="en-US" altLang="zh-CN" dirty="0">
                <a:latin typeface="微软雅黑" panose="020B0503020204020204" charset="-122"/>
                <a:ea typeface="微软雅黑" panose="020B0503020204020204" charset="-122"/>
                <a:cs typeface="Calibri" panose="020F0502020204030204"/>
                <a:sym typeface="+mn-ea"/>
              </a:rPr>
              <a:t>1.6</a:t>
            </a:r>
            <a:r>
              <a:rPr lang="zh-CN" altLang="en-US" dirty="0">
                <a:latin typeface="微软雅黑" panose="020B0503020204020204" charset="-122"/>
                <a:ea typeface="微软雅黑" panose="020B0503020204020204" charset="-122"/>
                <a:cs typeface="Calibri" panose="020F0502020204030204"/>
                <a:sym typeface="+mn-ea"/>
              </a:rPr>
              <a:t>万个。</a:t>
            </a:r>
            <a:r>
              <a:rPr lang="zh-CN" dirty="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低压台区配电网在</a:t>
            </a:r>
            <a:r>
              <a:rPr lang="zh-CN" dirty="0">
                <a:solidFill>
                  <a:srgbClr val="FF0000"/>
                </a:solidFill>
                <a:latin typeface="微软雅黑" panose="020B0503020204020204" charset="-122"/>
                <a:ea typeface="微软雅黑" panose="020B0503020204020204" charset="-122"/>
                <a:cs typeface="微软雅黑" panose="020B0503020204020204" charset="-122"/>
                <a:sym typeface="+mn-ea"/>
              </a:rPr>
              <a:t>供需平衡、系统调节、最优运行、建设成本</a:t>
            </a:r>
            <a:r>
              <a:rPr lang="zh-CN" dirty="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等方面发生显著变化，面临一系列新的挑战。</a:t>
            </a:r>
            <a:endParaRPr lang="zh-CN" altLang="en-US" dirty="0">
              <a:latin typeface="微软雅黑" panose="020B0503020204020204" charset="-122"/>
              <a:ea typeface="微软雅黑" panose="020B0503020204020204" charset="-122"/>
              <a:cs typeface="Calibri" panose="020F0502020204030204"/>
              <a:sym typeface="+mn-ea"/>
            </a:endParaRPr>
          </a:p>
          <a:p>
            <a:pPr lvl="0"/>
            <a:endParaRPr lang="zh-CN" altLang="en-US" dirty="0"/>
          </a:p>
        </p:txBody>
      </p:sp>
      <p:sp>
        <p:nvSpPr>
          <p:cNvPr id="327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Noto Sans CJK Regular" pitchFamily="34" charset="-122"/>
                <a:ea typeface="Noto Sans CJK Regular" pitchFamily="34" charset="-122"/>
              </a:rPr>
            </a:fld>
            <a:endParaRPr lang="zh-CN" altLang="en-US" sz="1200">
              <a:latin typeface="Noto Sans CJK Regular" pitchFamily="34" charset="-122"/>
              <a:ea typeface="Noto Sans CJK Regular" pitchFamily="3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p:sp>
      <p:sp>
        <p:nvSpPr>
          <p:cNvPr id="32770" name="备注占位符 2"/>
          <p:cNvSpPr>
            <a:spLocks noGrp="1"/>
          </p:cNvSpPr>
          <p:nvPr>
            <p:ph type="body"/>
          </p:nvPr>
        </p:nvSpPr>
        <p:spPr/>
        <p:txBody>
          <a:bodyPr lIns="91440" tIns="45720" rIns="91440" bIns="45720" anchor="t" anchorCtr="0"/>
          <a:lstStyle/>
          <a:p>
            <a:pPr lvl="0"/>
            <a:endParaRPr lang="zh-CN" altLang="en-US" dirty="0"/>
          </a:p>
        </p:txBody>
      </p:sp>
      <p:sp>
        <p:nvSpPr>
          <p:cNvPr id="327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Noto Sans CJK Regular" pitchFamily="34" charset="-122"/>
                <a:ea typeface="Noto Sans CJK Regular" pitchFamily="34" charset="-122"/>
              </a:rPr>
            </a:fld>
            <a:endParaRPr lang="zh-CN" altLang="en-US" sz="1200">
              <a:latin typeface="Noto Sans CJK Regular" pitchFamily="34" charset="-122"/>
              <a:ea typeface="Noto Sans CJK Regular" pitchFamily="3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p:sp>
      <p:sp>
        <p:nvSpPr>
          <p:cNvPr id="32770" name="备注占位符 2"/>
          <p:cNvSpPr>
            <a:spLocks noGrp="1"/>
          </p:cNvSpPr>
          <p:nvPr>
            <p:ph type="body"/>
          </p:nvPr>
        </p:nvSpPr>
        <p:spPr/>
        <p:txBody>
          <a:bodyPr lIns="91440" tIns="45720" rIns="91440" bIns="45720" anchor="t" anchorCtr="0"/>
          <a:lstStyle/>
          <a:p>
            <a:pPr lvl="0"/>
            <a:endParaRPr lang="zh-CN" altLang="en-US" dirty="0"/>
          </a:p>
        </p:txBody>
      </p:sp>
      <p:sp>
        <p:nvSpPr>
          <p:cNvPr id="327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Noto Sans CJK Regular" pitchFamily="34" charset="-122"/>
                <a:ea typeface="Noto Sans CJK Regular" pitchFamily="34" charset="-122"/>
              </a:rPr>
            </a:fld>
            <a:endParaRPr lang="zh-CN" altLang="en-US" sz="1200">
              <a:latin typeface="Noto Sans CJK Regular" pitchFamily="34" charset="-122"/>
              <a:ea typeface="Noto Sans CJK Regular" pitchFamily="3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p:sp>
      <p:sp>
        <p:nvSpPr>
          <p:cNvPr id="32770" name="备注占位符 2"/>
          <p:cNvSpPr>
            <a:spLocks noGrp="1"/>
          </p:cNvSpPr>
          <p:nvPr>
            <p:ph type="body"/>
          </p:nvPr>
        </p:nvSpPr>
        <p:spPr/>
        <p:txBody>
          <a:bodyPr lIns="91440" tIns="45720" rIns="91440" bIns="45720" anchor="t" anchorCtr="0"/>
          <a:lstStyle/>
          <a:p>
            <a:pPr lvl="0"/>
            <a:endParaRPr lang="zh-CN" altLang="en-US" dirty="0"/>
          </a:p>
        </p:txBody>
      </p:sp>
      <p:sp>
        <p:nvSpPr>
          <p:cNvPr id="327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Noto Sans CJK Regular" pitchFamily="34" charset="-122"/>
                <a:ea typeface="Noto Sans CJK Regular" pitchFamily="34" charset="-122"/>
              </a:rPr>
            </a:fld>
            <a:endParaRPr lang="zh-CN" altLang="en-US" sz="1200">
              <a:latin typeface="Noto Sans CJK Regular" pitchFamily="34" charset="-122"/>
              <a:ea typeface="Noto Sans CJK Regular" pitchFamily="3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p:sp>
      <p:sp>
        <p:nvSpPr>
          <p:cNvPr id="18434" name="备注占位符 2"/>
          <p:cNvSpPr>
            <a:spLocks noGrp="1"/>
          </p:cNvSpPr>
          <p:nvPr>
            <p:ph type="body"/>
          </p:nvPr>
        </p:nvSpPr>
        <p:spPr/>
        <p:txBody>
          <a:bodyPr lIns="91440" tIns="45720" rIns="91440" bIns="45720" anchor="t" anchorCtr="0"/>
          <a:lstStyle/>
          <a:p>
            <a:pPr lvl="0" indent="0" fontAlgn="base">
              <a:lnSpc>
                <a:spcPct val="100000"/>
              </a:lnSpc>
              <a:spcBef>
                <a:spcPct val="0"/>
              </a:spcBef>
              <a:spcAft>
                <a:spcPct val="0"/>
              </a:spcAft>
              <a:buClrTx/>
              <a:buNone/>
            </a:pPr>
            <a:r>
              <a:rPr lang="zh-CN" altLang="zh-CN" dirty="0">
                <a:solidFill>
                  <a:srgbClr val="000000"/>
                </a:solidFill>
                <a:latin typeface="Times New Roman" panose="02020603050405020304" pitchFamily="18" charset="0"/>
                <a:ea typeface="宋体" panose="02010600030101010101" pitchFamily="2" charset="-122"/>
              </a:rPr>
              <a:t>第二部分</a:t>
            </a:r>
            <a:r>
              <a:rPr lang="en-US" altLang="zh-CN" dirty="0">
                <a:solidFill>
                  <a:srgbClr val="000000"/>
                </a:solidFill>
                <a:latin typeface="Times New Roman" panose="02020603050405020304" pitchFamily="18" charset="0"/>
                <a:ea typeface="宋体" panose="02010600030101010101" pitchFamily="2" charset="-122"/>
              </a:rPr>
              <a:t>  </a:t>
            </a:r>
            <a:r>
              <a:rPr lang="zh-CN" altLang="en-US" dirty="0">
                <a:solidFill>
                  <a:srgbClr val="000000"/>
                </a:solidFill>
                <a:latin typeface="Times New Roman" panose="02020603050405020304" pitchFamily="18" charset="0"/>
                <a:ea typeface="宋体" panose="02010600030101010101" pitchFamily="2" charset="-122"/>
              </a:rPr>
              <a:t>技术路线</a:t>
            </a:r>
            <a:endParaRPr lang="zh-CN" altLang="en-US" dirty="0">
              <a:solidFill>
                <a:srgbClr val="000000"/>
              </a:solidFill>
              <a:latin typeface="Times New Roman" panose="02020603050405020304" pitchFamily="18" charset="0"/>
              <a:ea typeface="宋体" panose="02010600030101010101" pitchFamily="2" charset="-122"/>
              <a:sym typeface="等线" panose="02010600030101010101" charset="-122"/>
            </a:endParaRPr>
          </a:p>
        </p:txBody>
      </p:sp>
      <p:sp>
        <p:nvSpPr>
          <p:cNvPr id="1843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Noto Sans CJK Regular" pitchFamily="34" charset="-122"/>
                <a:ea typeface="Noto Sans CJK Regular" pitchFamily="34" charset="-122"/>
              </a:rPr>
            </a:fld>
            <a:endParaRPr lang="zh-CN" altLang="en-US" sz="1200">
              <a:latin typeface="Noto Sans CJK Regular" pitchFamily="34" charset="-122"/>
              <a:ea typeface="Noto Sans CJK Regular" pitchFamily="3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p:sp>
      <p:sp>
        <p:nvSpPr>
          <p:cNvPr id="32770" name="备注占位符 2"/>
          <p:cNvSpPr>
            <a:spLocks noGrp="1"/>
          </p:cNvSpPr>
          <p:nvPr>
            <p:ph type="body"/>
          </p:nvPr>
        </p:nvSpPr>
        <p:spPr/>
        <p:txBody>
          <a:bodyPr lIns="91440" tIns="45720" rIns="91440" bIns="45720" anchor="t" anchorCtr="0"/>
          <a:lstStyle/>
          <a:p>
            <a:pPr lvl="0"/>
            <a:r>
              <a:rPr lang="en-US" altLang="zh-CN" dirty="0"/>
              <a:t>2022</a:t>
            </a:r>
            <a:r>
              <a:rPr lang="zh-CN" altLang="en-US" dirty="0"/>
              <a:t>年</a:t>
            </a:r>
            <a:r>
              <a:rPr lang="en-US" altLang="zh-CN" dirty="0"/>
              <a:t>2</a:t>
            </a:r>
            <a:r>
              <a:rPr lang="zh-CN" altLang="en-US" dirty="0"/>
              <a:t>月寒潮和度夏期间，大负荷引起的几户到数十户用户动态低电压的台区</a:t>
            </a:r>
            <a:r>
              <a:rPr lang="en-US" altLang="zh-CN" dirty="0"/>
              <a:t>2.9</a:t>
            </a:r>
            <a:r>
              <a:rPr lang="zh-CN" altLang="en-US" dirty="0"/>
              <a:t>万个，单相、两相或三相短时过载配变</a:t>
            </a:r>
            <a:r>
              <a:rPr lang="en-US" altLang="zh-CN" dirty="0">
                <a:latin typeface="微软雅黑" panose="020B0503020204020204" charset="-122"/>
                <a:ea typeface="微软雅黑" panose="020B0503020204020204" charset="-122"/>
                <a:cs typeface="Calibri" panose="020F0502020204030204"/>
                <a:sym typeface="+mn-ea"/>
              </a:rPr>
              <a:t>1.3</a:t>
            </a:r>
            <a:r>
              <a:rPr lang="zh-CN" altLang="en-US" dirty="0">
                <a:latin typeface="微软雅黑" panose="020B0503020204020204" charset="-122"/>
                <a:ea typeface="微软雅黑" panose="020B0503020204020204" charset="-122"/>
                <a:cs typeface="Calibri" panose="020F0502020204030204"/>
                <a:sym typeface="+mn-ea"/>
              </a:rPr>
              <a:t>万个，随着分布式光伏接入，台区运行情况更为复杂。</a:t>
            </a:r>
            <a:endParaRPr lang="zh-CN" altLang="en-US" dirty="0"/>
          </a:p>
          <a:p>
            <a:pPr lvl="0"/>
            <a:r>
              <a:rPr lang="zh-CN" altLang="en-US" dirty="0"/>
              <a:t>据统计，全省</a:t>
            </a:r>
            <a:r>
              <a:rPr lang="zh-CN" altLang="en-US" dirty="0">
                <a:latin typeface="微软雅黑" panose="020B0503020204020204" charset="-122"/>
                <a:ea typeface="微软雅黑" panose="020B0503020204020204" charset="-122"/>
                <a:cs typeface="Calibri" panose="020F0502020204030204"/>
                <a:sym typeface="+mn-ea"/>
              </a:rPr>
              <a:t>分布式光伏接入</a:t>
            </a:r>
            <a:r>
              <a:rPr lang="en-US" altLang="zh-CN" dirty="0">
                <a:latin typeface="微软雅黑" panose="020B0503020204020204" charset="-122"/>
                <a:ea typeface="微软雅黑" panose="020B0503020204020204" charset="-122"/>
                <a:cs typeface="Calibri" panose="020F0502020204030204"/>
                <a:sym typeface="+mn-ea"/>
              </a:rPr>
              <a:t>13</a:t>
            </a:r>
            <a:r>
              <a:rPr lang="zh-CN" altLang="en-US" dirty="0">
                <a:latin typeface="微软雅黑" panose="020B0503020204020204" charset="-122"/>
                <a:ea typeface="微软雅黑" panose="020B0503020204020204" charset="-122"/>
                <a:cs typeface="Calibri" panose="020F0502020204030204"/>
                <a:sym typeface="+mn-ea"/>
              </a:rPr>
              <a:t>万户，光伏台区</a:t>
            </a:r>
            <a:r>
              <a:rPr lang="en-US" altLang="zh-CN" dirty="0">
                <a:latin typeface="微软雅黑" panose="020B0503020204020204" charset="-122"/>
                <a:ea typeface="微软雅黑" panose="020B0503020204020204" charset="-122"/>
                <a:cs typeface="Calibri" panose="020F0502020204030204"/>
                <a:sym typeface="+mn-ea"/>
              </a:rPr>
              <a:t>4.4</a:t>
            </a:r>
            <a:r>
              <a:rPr lang="zh-CN" altLang="en-US" dirty="0">
                <a:latin typeface="微软雅黑" panose="020B0503020204020204" charset="-122"/>
                <a:ea typeface="微软雅黑" panose="020B0503020204020204" charset="-122"/>
                <a:cs typeface="Calibri" panose="020F0502020204030204"/>
                <a:sym typeface="+mn-ea"/>
              </a:rPr>
              <a:t>万个，因光伏倒送引起的反向过载台区</a:t>
            </a:r>
            <a:r>
              <a:rPr lang="en-US" altLang="zh-CN" dirty="0">
                <a:latin typeface="微软雅黑" panose="020B0503020204020204" charset="-122"/>
                <a:ea typeface="微软雅黑" panose="020B0503020204020204" charset="-122"/>
                <a:cs typeface="Calibri" panose="020F0502020204030204"/>
                <a:sym typeface="+mn-ea"/>
              </a:rPr>
              <a:t>505</a:t>
            </a:r>
            <a:r>
              <a:rPr lang="zh-CN" altLang="en-US" dirty="0">
                <a:latin typeface="微软雅黑" panose="020B0503020204020204" charset="-122"/>
                <a:ea typeface="微软雅黑" panose="020B0503020204020204" charset="-122"/>
                <a:cs typeface="Calibri" panose="020F0502020204030204"/>
                <a:sym typeface="+mn-ea"/>
              </a:rPr>
              <a:t>个，存在高电压的台区</a:t>
            </a:r>
            <a:r>
              <a:rPr lang="en-US" altLang="zh-CN" dirty="0">
                <a:latin typeface="微软雅黑" panose="020B0503020204020204" charset="-122"/>
                <a:ea typeface="微软雅黑" panose="020B0503020204020204" charset="-122"/>
                <a:cs typeface="Calibri" panose="020F0502020204030204"/>
                <a:sym typeface="+mn-ea"/>
              </a:rPr>
              <a:t>1.6</a:t>
            </a:r>
            <a:r>
              <a:rPr lang="zh-CN" altLang="en-US" dirty="0">
                <a:latin typeface="微软雅黑" panose="020B0503020204020204" charset="-122"/>
                <a:ea typeface="微软雅黑" panose="020B0503020204020204" charset="-122"/>
                <a:cs typeface="Calibri" panose="020F0502020204030204"/>
                <a:sym typeface="+mn-ea"/>
              </a:rPr>
              <a:t>万个。</a:t>
            </a:r>
            <a:r>
              <a:rPr lang="zh-CN" dirty="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低压台区配电网在</a:t>
            </a:r>
            <a:r>
              <a:rPr lang="zh-CN" dirty="0">
                <a:solidFill>
                  <a:srgbClr val="FF0000"/>
                </a:solidFill>
                <a:latin typeface="微软雅黑" panose="020B0503020204020204" charset="-122"/>
                <a:ea typeface="微软雅黑" panose="020B0503020204020204" charset="-122"/>
                <a:cs typeface="微软雅黑" panose="020B0503020204020204" charset="-122"/>
                <a:sym typeface="+mn-ea"/>
              </a:rPr>
              <a:t>供需平衡、系统调节、最优运行、建设成本</a:t>
            </a:r>
            <a:r>
              <a:rPr lang="zh-CN" dirty="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等方面发生显著变化，面临一系列新的挑战。</a:t>
            </a:r>
            <a:endParaRPr lang="zh-CN" altLang="en-US" dirty="0">
              <a:latin typeface="微软雅黑" panose="020B0503020204020204" charset="-122"/>
              <a:ea typeface="微软雅黑" panose="020B0503020204020204" charset="-122"/>
              <a:cs typeface="Calibri" panose="020F0502020204030204"/>
              <a:sym typeface="+mn-ea"/>
            </a:endParaRPr>
          </a:p>
          <a:p>
            <a:pPr lvl="0"/>
            <a:endParaRPr lang="zh-CN" altLang="en-US" dirty="0"/>
          </a:p>
        </p:txBody>
      </p:sp>
      <p:sp>
        <p:nvSpPr>
          <p:cNvPr id="327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Noto Sans CJK Regular" pitchFamily="34" charset="-122"/>
                <a:ea typeface="Noto Sans CJK Regular" pitchFamily="34" charset="-122"/>
              </a:rPr>
            </a:fld>
            <a:endParaRPr lang="zh-CN" altLang="en-US" sz="1200">
              <a:latin typeface="Noto Sans CJK Regular" pitchFamily="34" charset="-122"/>
              <a:ea typeface="Noto Sans CJK Regular"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grpSp>
        <p:nvGrpSpPr>
          <p:cNvPr id="2050" name="组合 8"/>
          <p:cNvGrpSpPr/>
          <p:nvPr userDrawn="1"/>
        </p:nvGrpSpPr>
        <p:grpSpPr>
          <a:xfrm>
            <a:off x="0" y="-19050"/>
            <a:ext cx="12192000" cy="6880225"/>
            <a:chOff x="0" y="-30"/>
            <a:chExt cx="14412" cy="8133"/>
          </a:xfrm>
        </p:grpSpPr>
        <p:pic>
          <p:nvPicPr>
            <p:cNvPr id="2051" name="Picture 19" descr="WVWE"/>
            <p:cNvPicPr>
              <a:picLocks noChangeAspect="1"/>
            </p:cNvPicPr>
            <p:nvPr userDrawn="1"/>
          </p:nvPicPr>
          <p:blipFill>
            <a:blip r:embed="rId2"/>
            <a:stretch>
              <a:fillRect/>
            </a:stretch>
          </p:blipFill>
          <p:spPr>
            <a:xfrm>
              <a:off x="850" y="710"/>
              <a:ext cx="7738" cy="7393"/>
            </a:xfrm>
            <a:prstGeom prst="rect">
              <a:avLst/>
            </a:prstGeom>
            <a:noFill/>
            <a:ln w="9525">
              <a:noFill/>
            </a:ln>
          </p:spPr>
        </p:pic>
        <p:sp>
          <p:nvSpPr>
            <p:cNvPr id="2052" name="Rectangle 20"/>
            <p:cNvSpPr/>
            <p:nvPr userDrawn="1"/>
          </p:nvSpPr>
          <p:spPr>
            <a:xfrm>
              <a:off x="0" y="1028"/>
              <a:ext cx="14412" cy="120"/>
            </a:xfrm>
            <a:prstGeom prst="rect">
              <a:avLst/>
            </a:prstGeom>
            <a:solidFill>
              <a:srgbClr val="006F6B"/>
            </a:solidFill>
            <a:ln w="9525">
              <a:noFill/>
            </a:ln>
          </p:spPr>
          <p:txBody>
            <a:bodyPr wrap="none" anchor="ctr" anchorCtr="0"/>
            <a:lstStyle/>
            <a:p>
              <a:pPr lvl="0"/>
              <a:endParaRPr lang="zh-CN" altLang="en-US">
                <a:latin typeface="Noto Sans CJK Light" charset="0"/>
              </a:endParaRPr>
            </a:p>
          </p:txBody>
        </p:sp>
        <p:pic>
          <p:nvPicPr>
            <p:cNvPr id="2053" name="Picture 23" descr="国家电网标志"/>
            <p:cNvPicPr>
              <a:picLocks noChangeAspect="1"/>
            </p:cNvPicPr>
            <p:nvPr userDrawn="1"/>
          </p:nvPicPr>
          <p:blipFill>
            <a:blip r:embed="rId3"/>
            <a:srcRect r="68236" b="-10069"/>
            <a:stretch>
              <a:fillRect/>
            </a:stretch>
          </p:blipFill>
          <p:spPr>
            <a:xfrm>
              <a:off x="13239" y="50"/>
              <a:ext cx="1020" cy="1020"/>
            </a:xfrm>
            <a:prstGeom prst="rect">
              <a:avLst/>
            </a:prstGeom>
            <a:noFill/>
            <a:ln w="9525">
              <a:noFill/>
            </a:ln>
          </p:spPr>
        </p:pic>
        <p:sp>
          <p:nvSpPr>
            <p:cNvPr id="2054" name="Rectangle 24"/>
            <p:cNvSpPr/>
            <p:nvPr userDrawn="1"/>
          </p:nvSpPr>
          <p:spPr>
            <a:xfrm>
              <a:off x="0" y="-30"/>
              <a:ext cx="510" cy="8133"/>
            </a:xfrm>
            <a:prstGeom prst="rect">
              <a:avLst/>
            </a:prstGeom>
            <a:solidFill>
              <a:srgbClr val="007774">
                <a:alpha val="47057"/>
              </a:srgbClr>
            </a:solidFill>
            <a:ln w="9525">
              <a:noFill/>
            </a:ln>
          </p:spPr>
          <p:txBody>
            <a:bodyPr wrap="none" anchor="ctr" anchorCtr="0"/>
            <a:lstStyle/>
            <a:p>
              <a:pPr lvl="0"/>
              <a:endParaRPr lang="zh-CN" altLang="en-US">
                <a:latin typeface="Noto Sans CJK Light" charset="0"/>
              </a:endParaRPr>
            </a:p>
          </p:txBody>
        </p:sp>
      </p:grpSp>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pattFill prst="pct5">
          <a:fgClr>
            <a:srgbClr val="FBEBED"/>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endParaRPr lang="en-US" strike="noStrike" noProof="1"/>
          </a:p>
        </p:txBody>
      </p:sp>
      <p:sp>
        <p:nvSpPr>
          <p:cNvPr id="3" name="Vertical Text Placeholder 2"/>
          <p:cNvSpPr>
            <a:spLocks noGrp="1"/>
          </p:cNvSpPr>
          <p:nvPr>
            <p:ph type="body" orient="vert" idx="1" hasCustomPrompt="1"/>
          </p:nvPr>
        </p:nvSpPr>
        <p:spPr>
          <a:xfrm>
            <a:off x="838200" y="1825625"/>
            <a:ext cx="10515600" cy="4351338"/>
          </a:xfrm>
        </p:spPr>
        <p:txBody>
          <a:bodyPr vert="eaVert"/>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en-US" strike="noStrike" noProof="1"/>
          </a:p>
        </p:txBody>
      </p:sp>
      <p:sp>
        <p:nvSpPr>
          <p:cNvPr id="4" name="Date Placeholder 3"/>
          <p:cNvSpPr>
            <a:spLocks noGrp="1"/>
          </p:cNvSpPr>
          <p:nvPr>
            <p:ph type="dt" sz="half" idx="10"/>
          </p:nvPr>
        </p:nvSpPr>
        <p:spPr>
          <a:xfrm>
            <a:off x="838200" y="6356350"/>
            <a:ext cx="2743200" cy="365125"/>
          </a:xfrm>
        </p:spPr>
        <p:txBody>
          <a:bodyPr/>
          <a:lstStyle/>
          <a:p>
            <a:pPr fontAlgn="auto"/>
            <a:endParaRPr lang="zh-CN" altLang="en-US" strike="noStrike" noProof="1"/>
          </a:p>
        </p:txBody>
      </p:sp>
      <p:sp>
        <p:nvSpPr>
          <p:cNvPr id="5" name="Footer Placeholder 4"/>
          <p:cNvSpPr>
            <a:spLocks noGrp="1"/>
          </p:cNvSpPr>
          <p:nvPr>
            <p:ph type="ftr" sz="quarter" idx="11"/>
          </p:nvPr>
        </p:nvSpPr>
        <p:spPr>
          <a:xfrm>
            <a:off x="4038600" y="6356350"/>
            <a:ext cx="4114800" cy="365125"/>
          </a:xfrm>
        </p:spPr>
        <p:txBody>
          <a:bodyPr/>
          <a:lstStyle/>
          <a:p>
            <a:pPr fontAlgn="auto"/>
            <a:endParaRPr lang="zh-CN" altLang="en-US" strike="noStrike" noProof="1"/>
          </a:p>
        </p:txBody>
      </p:sp>
      <p:sp>
        <p:nvSpPr>
          <p:cNvPr id="6" name="Slide Number Placeholder 5"/>
          <p:cNvSpPr>
            <a:spLocks noGrp="1"/>
          </p:cNvSpPr>
          <p:nvPr>
            <p:ph type="sldNum" sz="quarter" idx="12"/>
          </p:nvPr>
        </p:nvSpPr>
        <p:spPr>
          <a:xfrm>
            <a:off x="8610600" y="6356350"/>
            <a:ext cx="2743200" cy="365125"/>
          </a:xfrm>
        </p:spPr>
        <p:txBody>
          <a:bodyPr/>
          <a:lstStyle/>
          <a:p>
            <a:pPr fontAlgn="auto"/>
            <a:fld id="{6F8CC114-F1E2-40DB-A653-6695938B676D}" type="slidenum">
              <a:rPr lang="zh-CN" altLang="en-US" strike="noStrike" noProof="1" smtClean="0">
                <a:latin typeface="+mn-lt"/>
                <a:ea typeface="+mn-ea"/>
                <a:cs typeface="+mn-cs"/>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pattFill prst="pct5">
          <a:fgClr>
            <a:srgbClr val="FBEBED"/>
          </a:fgClr>
          <a:bgClr>
            <a:schemeClr val="bg1"/>
          </a:bgClr>
        </a:patt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pPr fontAlgn="auto"/>
            <a:r>
              <a:rPr lang="zh-CN" altLang="en-US" strike="noStrike" noProof="1"/>
              <a:t>单击此处编辑母版标题样式</a:t>
            </a:r>
            <a:endParaRPr lang="en-US" strike="noStrike" noProof="1"/>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en-US" strike="noStrike" noProof="1"/>
          </a:p>
        </p:txBody>
      </p:sp>
      <p:sp>
        <p:nvSpPr>
          <p:cNvPr id="4" name="Date Placeholder 3"/>
          <p:cNvSpPr>
            <a:spLocks noGrp="1"/>
          </p:cNvSpPr>
          <p:nvPr>
            <p:ph type="dt" sz="half" idx="10"/>
          </p:nvPr>
        </p:nvSpPr>
        <p:spPr>
          <a:xfrm>
            <a:off x="838200" y="6356350"/>
            <a:ext cx="2743200" cy="365125"/>
          </a:xfrm>
        </p:spPr>
        <p:txBody>
          <a:bodyPr/>
          <a:lstStyle/>
          <a:p>
            <a:pPr fontAlgn="auto"/>
            <a:endParaRPr lang="zh-CN" altLang="en-US" strike="noStrike" noProof="1"/>
          </a:p>
        </p:txBody>
      </p:sp>
      <p:sp>
        <p:nvSpPr>
          <p:cNvPr id="5" name="Footer Placeholder 4"/>
          <p:cNvSpPr>
            <a:spLocks noGrp="1"/>
          </p:cNvSpPr>
          <p:nvPr>
            <p:ph type="ftr" sz="quarter" idx="11"/>
          </p:nvPr>
        </p:nvSpPr>
        <p:spPr>
          <a:xfrm>
            <a:off x="4038600" y="6356350"/>
            <a:ext cx="4114800" cy="365125"/>
          </a:xfrm>
        </p:spPr>
        <p:txBody>
          <a:bodyPr/>
          <a:lstStyle/>
          <a:p>
            <a:pPr fontAlgn="auto"/>
            <a:endParaRPr lang="zh-CN" altLang="en-US" strike="noStrike" noProof="1"/>
          </a:p>
        </p:txBody>
      </p:sp>
      <p:sp>
        <p:nvSpPr>
          <p:cNvPr id="6" name="Slide Number Placeholder 5"/>
          <p:cNvSpPr>
            <a:spLocks noGrp="1"/>
          </p:cNvSpPr>
          <p:nvPr>
            <p:ph type="sldNum" sz="quarter" idx="12"/>
          </p:nvPr>
        </p:nvSpPr>
        <p:spPr>
          <a:xfrm>
            <a:off x="8610600" y="6356350"/>
            <a:ext cx="2743200" cy="365125"/>
          </a:xfrm>
        </p:spPr>
        <p:txBody>
          <a:bodyPr/>
          <a:lstStyle/>
          <a:p>
            <a:pPr fontAlgn="auto"/>
            <a:fld id="{6F8CC114-F1E2-40DB-A653-6695938B676D}" type="slidenum">
              <a:rPr lang="zh-CN" altLang="en-US" strike="noStrike" noProof="1" smtClean="0">
                <a:latin typeface="+mn-lt"/>
                <a:ea typeface="+mn-ea"/>
                <a:cs typeface="+mn-cs"/>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grpSp>
        <p:nvGrpSpPr>
          <p:cNvPr id="13314" name="组合 8"/>
          <p:cNvGrpSpPr/>
          <p:nvPr userDrawn="1"/>
        </p:nvGrpSpPr>
        <p:grpSpPr>
          <a:xfrm>
            <a:off x="0" y="-19050"/>
            <a:ext cx="12192000" cy="6880225"/>
            <a:chOff x="0" y="-30"/>
            <a:chExt cx="14412" cy="8133"/>
          </a:xfrm>
        </p:grpSpPr>
        <p:pic>
          <p:nvPicPr>
            <p:cNvPr id="13315" name="Picture 19" descr="WVWE"/>
            <p:cNvPicPr>
              <a:picLocks noChangeAspect="1"/>
            </p:cNvPicPr>
            <p:nvPr userDrawn="1"/>
          </p:nvPicPr>
          <p:blipFill>
            <a:blip r:embed="rId2"/>
            <a:stretch>
              <a:fillRect/>
            </a:stretch>
          </p:blipFill>
          <p:spPr>
            <a:xfrm>
              <a:off x="850" y="710"/>
              <a:ext cx="7738" cy="7393"/>
            </a:xfrm>
            <a:prstGeom prst="rect">
              <a:avLst/>
            </a:prstGeom>
            <a:noFill/>
            <a:ln w="9525">
              <a:noFill/>
            </a:ln>
          </p:spPr>
        </p:pic>
        <p:sp>
          <p:nvSpPr>
            <p:cNvPr id="13316" name="Rectangle 20"/>
            <p:cNvSpPr/>
            <p:nvPr userDrawn="1"/>
          </p:nvSpPr>
          <p:spPr>
            <a:xfrm>
              <a:off x="0" y="1028"/>
              <a:ext cx="14412" cy="120"/>
            </a:xfrm>
            <a:prstGeom prst="rect">
              <a:avLst/>
            </a:prstGeom>
            <a:solidFill>
              <a:srgbClr val="006F6B"/>
            </a:solidFill>
            <a:ln w="9525">
              <a:noFill/>
            </a:ln>
          </p:spPr>
          <p:txBody>
            <a:bodyPr wrap="none" anchor="ctr" anchorCtr="0"/>
            <a:lstStyle/>
            <a:p>
              <a:pPr lvl="0"/>
              <a:endParaRPr lang="zh-CN" altLang="en-US">
                <a:latin typeface="Noto Sans CJK Light" charset="0"/>
              </a:endParaRPr>
            </a:p>
          </p:txBody>
        </p:sp>
        <p:pic>
          <p:nvPicPr>
            <p:cNvPr id="13317" name="Picture 23" descr="国家电网标志"/>
            <p:cNvPicPr>
              <a:picLocks noChangeAspect="1"/>
            </p:cNvPicPr>
            <p:nvPr userDrawn="1"/>
          </p:nvPicPr>
          <p:blipFill>
            <a:blip r:embed="rId3"/>
            <a:srcRect r="68236" b="-10069"/>
            <a:stretch>
              <a:fillRect/>
            </a:stretch>
          </p:blipFill>
          <p:spPr>
            <a:xfrm>
              <a:off x="13239" y="50"/>
              <a:ext cx="1020" cy="1020"/>
            </a:xfrm>
            <a:prstGeom prst="rect">
              <a:avLst/>
            </a:prstGeom>
            <a:noFill/>
            <a:ln w="9525">
              <a:noFill/>
            </a:ln>
          </p:spPr>
        </p:pic>
        <p:sp>
          <p:nvSpPr>
            <p:cNvPr id="13318" name="Rectangle 24"/>
            <p:cNvSpPr/>
            <p:nvPr userDrawn="1"/>
          </p:nvSpPr>
          <p:spPr>
            <a:xfrm>
              <a:off x="0" y="-30"/>
              <a:ext cx="510" cy="8133"/>
            </a:xfrm>
            <a:prstGeom prst="rect">
              <a:avLst/>
            </a:prstGeom>
            <a:solidFill>
              <a:srgbClr val="007774">
                <a:alpha val="47057"/>
              </a:srgbClr>
            </a:solidFill>
            <a:ln w="9525">
              <a:noFill/>
            </a:ln>
          </p:spPr>
          <p:txBody>
            <a:bodyPr wrap="none" anchor="ctr" anchorCtr="0"/>
            <a:lstStyle/>
            <a:p>
              <a:pPr lvl="0"/>
              <a:endParaRPr lang="zh-CN" altLang="en-US">
                <a:latin typeface="Noto Sans CJK Light" charset="0"/>
              </a:endParaRPr>
            </a:p>
          </p:txBody>
        </p:sp>
      </p:grpSp>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no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pattFill prst="pct5">
          <a:fgClr>
            <a:srgbClr val="FBEBED"/>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endParaRPr lang="en-US" strike="noStrike" noProof="1"/>
          </a:p>
        </p:txBody>
      </p:sp>
      <p:sp>
        <p:nvSpPr>
          <p:cNvPr id="3" name="Content Placeholder 2"/>
          <p:cNvSpPr>
            <a:spLocks noGrp="1"/>
          </p:cNvSpPr>
          <p:nvPr>
            <p:ph sz="half" idx="1" hasCustomPrompt="1"/>
          </p:nvPr>
        </p:nvSpPr>
        <p:spPr>
          <a:xfrm>
            <a:off x="838200" y="1825625"/>
            <a:ext cx="5181600" cy="4351338"/>
          </a:xfrm>
        </p:spPr>
        <p:txBody>
          <a:body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en-US" strike="noStrike" noProof="1"/>
          </a:p>
        </p:txBody>
      </p:sp>
      <p:sp>
        <p:nvSpPr>
          <p:cNvPr id="4" name="Content Placeholder 3"/>
          <p:cNvSpPr>
            <a:spLocks noGrp="1"/>
          </p:cNvSpPr>
          <p:nvPr>
            <p:ph sz="half" idx="2" hasCustomPrompt="1"/>
          </p:nvPr>
        </p:nvSpPr>
        <p:spPr>
          <a:xfrm>
            <a:off x="6172200" y="1825625"/>
            <a:ext cx="5181600" cy="4351338"/>
          </a:xfrm>
        </p:spPr>
        <p:txBody>
          <a:body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en-US" strike="noStrike" noProof="1"/>
          </a:p>
        </p:txBody>
      </p:sp>
      <p:sp>
        <p:nvSpPr>
          <p:cNvPr id="5" name="Date Placeholder 4"/>
          <p:cNvSpPr>
            <a:spLocks noGrp="1"/>
          </p:cNvSpPr>
          <p:nvPr>
            <p:ph type="dt" sz="half" idx="10"/>
          </p:nvPr>
        </p:nvSpPr>
        <p:spPr>
          <a:xfrm>
            <a:off x="838200" y="6356350"/>
            <a:ext cx="2743200" cy="365125"/>
          </a:xfrm>
        </p:spPr>
        <p:txBody>
          <a:bodyPr/>
          <a:lstStyle/>
          <a:p>
            <a:pPr fontAlgn="auto"/>
            <a:endParaRPr lang="zh-CN" altLang="en-US" strike="noStrike" noProof="1"/>
          </a:p>
        </p:txBody>
      </p:sp>
      <p:sp>
        <p:nvSpPr>
          <p:cNvPr id="6" name="Footer Placeholder 5"/>
          <p:cNvSpPr>
            <a:spLocks noGrp="1"/>
          </p:cNvSpPr>
          <p:nvPr>
            <p:ph type="ftr" sz="quarter" idx="11"/>
          </p:nvPr>
        </p:nvSpPr>
        <p:spPr>
          <a:xfrm>
            <a:off x="4038600" y="6356350"/>
            <a:ext cx="4114800" cy="365125"/>
          </a:xfrm>
        </p:spPr>
        <p:txBody>
          <a:bodyPr/>
          <a:lstStyle/>
          <a:p>
            <a:pPr fontAlgn="auto"/>
            <a:endParaRPr lang="zh-CN" altLang="en-US" strike="noStrike" noProof="1"/>
          </a:p>
        </p:txBody>
      </p:sp>
      <p:sp>
        <p:nvSpPr>
          <p:cNvPr id="7" name="Slide Number Placeholder 6"/>
          <p:cNvSpPr>
            <a:spLocks noGrp="1"/>
          </p:cNvSpPr>
          <p:nvPr>
            <p:ph type="sldNum" sz="quarter" idx="12"/>
          </p:nvPr>
        </p:nvSpPr>
        <p:spPr>
          <a:xfrm>
            <a:off x="8610600" y="6356350"/>
            <a:ext cx="2743200" cy="365125"/>
          </a:xfrm>
        </p:spPr>
        <p:txBody>
          <a:bodyPr/>
          <a:lstStyle/>
          <a:p>
            <a:pPr fontAlgn="auto"/>
            <a:fld id="{6F8CC114-F1E2-40DB-A653-6695938B676D}" type="slidenum">
              <a:rPr lang="zh-CN" altLang="en-US" strike="noStrike" noProof="1" smtClean="0">
                <a:latin typeface="+mn-lt"/>
                <a:ea typeface="+mn-ea"/>
                <a:cs typeface="+mn-cs"/>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pattFill prst="pct5">
          <a:fgClr>
            <a:srgbClr val="FBEBED"/>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pPr fontAlgn="auto"/>
            <a:r>
              <a:rPr lang="zh-CN" altLang="en-US" strike="noStrike" noProof="1"/>
              <a:t>单击此处编辑母版标题样式</a:t>
            </a:r>
            <a:endParaRPr lang="en-US" strike="noStrike" noProof="1"/>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编辑母版文本样式</a:t>
            </a:r>
            <a:endParaRPr lang="zh-CN" altLang="en-US" strike="noStrike" noProof="1"/>
          </a:p>
        </p:txBody>
      </p:sp>
      <p:sp>
        <p:nvSpPr>
          <p:cNvPr id="4" name="Content Placeholder 3"/>
          <p:cNvSpPr>
            <a:spLocks noGrp="1"/>
          </p:cNvSpPr>
          <p:nvPr>
            <p:ph sz="half" idx="2" hasCustomPrompt="1"/>
          </p:nvPr>
        </p:nvSpPr>
        <p:spPr>
          <a:xfrm>
            <a:off x="839788" y="2505075"/>
            <a:ext cx="5157787" cy="3684588"/>
          </a:xfrm>
        </p:spPr>
        <p:txBody>
          <a:body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en-US" strike="noStrike" noProof="1"/>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编辑母版文本样式</a:t>
            </a:r>
            <a:endParaRPr lang="zh-CN" altLang="en-US" strike="noStrike" noProof="1"/>
          </a:p>
        </p:txBody>
      </p:sp>
      <p:sp>
        <p:nvSpPr>
          <p:cNvPr id="6" name="Content Placeholder 5"/>
          <p:cNvSpPr>
            <a:spLocks noGrp="1"/>
          </p:cNvSpPr>
          <p:nvPr>
            <p:ph sz="quarter" idx="4" hasCustomPrompt="1"/>
          </p:nvPr>
        </p:nvSpPr>
        <p:spPr>
          <a:xfrm>
            <a:off x="6172200" y="2505075"/>
            <a:ext cx="5183188" cy="3684588"/>
          </a:xfrm>
        </p:spPr>
        <p:txBody>
          <a:body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en-US" strike="noStrike" noProof="1"/>
          </a:p>
        </p:txBody>
      </p:sp>
      <p:sp>
        <p:nvSpPr>
          <p:cNvPr id="7" name="Date Placeholder 6"/>
          <p:cNvSpPr>
            <a:spLocks noGrp="1"/>
          </p:cNvSpPr>
          <p:nvPr>
            <p:ph type="dt" sz="half" idx="10"/>
          </p:nvPr>
        </p:nvSpPr>
        <p:spPr>
          <a:xfrm>
            <a:off x="838200" y="6356350"/>
            <a:ext cx="2743200" cy="365125"/>
          </a:xfrm>
        </p:spPr>
        <p:txBody>
          <a:bodyPr/>
          <a:lstStyle/>
          <a:p>
            <a:pPr fontAlgn="auto"/>
            <a:endParaRPr lang="zh-CN" altLang="en-US" strike="noStrike" noProof="1"/>
          </a:p>
        </p:txBody>
      </p:sp>
      <p:sp>
        <p:nvSpPr>
          <p:cNvPr id="8" name="Footer Placeholder 7"/>
          <p:cNvSpPr>
            <a:spLocks noGrp="1"/>
          </p:cNvSpPr>
          <p:nvPr>
            <p:ph type="ftr" sz="quarter" idx="11"/>
          </p:nvPr>
        </p:nvSpPr>
        <p:spPr>
          <a:xfrm>
            <a:off x="4038600" y="6356350"/>
            <a:ext cx="4114800" cy="365125"/>
          </a:xfrm>
        </p:spPr>
        <p:txBody>
          <a:bodyPr/>
          <a:lstStyle/>
          <a:p>
            <a:pPr fontAlgn="auto"/>
            <a:endParaRPr lang="zh-CN" altLang="en-US" strike="noStrike" noProof="1"/>
          </a:p>
        </p:txBody>
      </p:sp>
      <p:sp>
        <p:nvSpPr>
          <p:cNvPr id="9" name="Slide Number Placeholder 8"/>
          <p:cNvSpPr>
            <a:spLocks noGrp="1"/>
          </p:cNvSpPr>
          <p:nvPr>
            <p:ph type="sldNum" sz="quarter" idx="12"/>
          </p:nvPr>
        </p:nvSpPr>
        <p:spPr>
          <a:xfrm>
            <a:off x="8610600" y="6356350"/>
            <a:ext cx="2743200" cy="365125"/>
          </a:xfrm>
        </p:spPr>
        <p:txBody>
          <a:bodyPr/>
          <a:lstStyle/>
          <a:p>
            <a:pPr fontAlgn="auto"/>
            <a:fld id="{6F8CC114-F1E2-40DB-A653-6695938B676D}" type="slidenum">
              <a:rPr lang="zh-CN" altLang="en-US" strike="noStrike" noProof="1" smtClean="0">
                <a:latin typeface="+mn-lt"/>
                <a:ea typeface="+mn-ea"/>
                <a:cs typeface="+mn-cs"/>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pattFill prst="pct5">
          <a:fgClr>
            <a:srgbClr val="FBEBED"/>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endParaRPr lang="en-US" strike="noStrike" noProof="1"/>
          </a:p>
        </p:txBody>
      </p:sp>
      <p:sp>
        <p:nvSpPr>
          <p:cNvPr id="3" name="Date Placeholder 2"/>
          <p:cNvSpPr>
            <a:spLocks noGrp="1"/>
          </p:cNvSpPr>
          <p:nvPr>
            <p:ph type="dt" sz="half" idx="10"/>
          </p:nvPr>
        </p:nvSpPr>
        <p:spPr>
          <a:xfrm>
            <a:off x="838200" y="6356350"/>
            <a:ext cx="2743200" cy="365125"/>
          </a:xfrm>
        </p:spPr>
        <p:txBody>
          <a:bodyPr/>
          <a:lstStyle/>
          <a:p>
            <a:pPr fontAlgn="auto"/>
            <a:endParaRPr lang="zh-CN" altLang="en-US" strike="noStrike" noProof="1"/>
          </a:p>
        </p:txBody>
      </p:sp>
      <p:sp>
        <p:nvSpPr>
          <p:cNvPr id="4" name="Footer Placeholder 3"/>
          <p:cNvSpPr>
            <a:spLocks noGrp="1"/>
          </p:cNvSpPr>
          <p:nvPr>
            <p:ph type="ftr" sz="quarter" idx="11"/>
          </p:nvPr>
        </p:nvSpPr>
        <p:spPr>
          <a:xfrm>
            <a:off x="4038600" y="6356350"/>
            <a:ext cx="4114800" cy="365125"/>
          </a:xfrm>
        </p:spPr>
        <p:txBody>
          <a:bodyPr/>
          <a:lstStyle/>
          <a:p>
            <a:pPr fontAlgn="auto"/>
            <a:endParaRPr lang="zh-CN" altLang="en-US" strike="noStrike" noProof="1"/>
          </a:p>
        </p:txBody>
      </p:sp>
      <p:sp>
        <p:nvSpPr>
          <p:cNvPr id="5" name="Slide Number Placeholder 4"/>
          <p:cNvSpPr>
            <a:spLocks noGrp="1"/>
          </p:cNvSpPr>
          <p:nvPr>
            <p:ph type="sldNum" sz="quarter" idx="12"/>
          </p:nvPr>
        </p:nvSpPr>
        <p:spPr>
          <a:xfrm>
            <a:off x="8610600" y="6356350"/>
            <a:ext cx="2743200" cy="365125"/>
          </a:xfrm>
        </p:spPr>
        <p:txBody>
          <a:bodyPr/>
          <a:lstStyle/>
          <a:p>
            <a:pPr fontAlgn="auto"/>
            <a:fld id="{6F8CC114-F1E2-40DB-A653-6695938B676D}" type="slidenum">
              <a:rPr lang="zh-CN" altLang="en-US" strike="noStrike" noProof="1" smtClean="0">
                <a:latin typeface="+mn-lt"/>
                <a:ea typeface="+mn-ea"/>
                <a:cs typeface="+mn-cs"/>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pattFill prst="pct5">
          <a:fgClr>
            <a:srgbClr val="FBEBED"/>
          </a:fgClr>
          <a:bgClr>
            <a:schemeClr val="bg1"/>
          </a:bgClr>
        </a:patt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pPr fontAlgn="auto"/>
            <a:endParaRPr lang="zh-CN" altLang="en-US" strike="noStrike" noProof="1"/>
          </a:p>
        </p:txBody>
      </p:sp>
      <p:sp>
        <p:nvSpPr>
          <p:cNvPr id="3" name="Footer Placeholder 2"/>
          <p:cNvSpPr>
            <a:spLocks noGrp="1"/>
          </p:cNvSpPr>
          <p:nvPr>
            <p:ph type="ftr" sz="quarter" idx="11"/>
          </p:nvPr>
        </p:nvSpPr>
        <p:spPr>
          <a:xfrm>
            <a:off x="4038600" y="6356350"/>
            <a:ext cx="4114800" cy="365125"/>
          </a:xfrm>
        </p:spPr>
        <p:txBody>
          <a:bodyPr/>
          <a:lstStyle/>
          <a:p>
            <a:pPr fontAlgn="auto"/>
            <a:endParaRPr lang="zh-CN" altLang="en-US" strike="noStrike" noProof="1"/>
          </a:p>
        </p:txBody>
      </p:sp>
      <p:sp>
        <p:nvSpPr>
          <p:cNvPr id="4" name="Slide Number Placeholder 3"/>
          <p:cNvSpPr>
            <a:spLocks noGrp="1"/>
          </p:cNvSpPr>
          <p:nvPr>
            <p:ph type="sldNum" sz="quarter" idx="12"/>
          </p:nvPr>
        </p:nvSpPr>
        <p:spPr>
          <a:xfrm>
            <a:off x="8610600" y="6356350"/>
            <a:ext cx="2743200" cy="365125"/>
          </a:xfrm>
        </p:spPr>
        <p:txBody>
          <a:bodyPr/>
          <a:lstStyle/>
          <a:p>
            <a:pPr fontAlgn="auto"/>
            <a:fld id="{6F8CC114-F1E2-40DB-A653-6695938B676D}" type="slidenum">
              <a:rPr lang="zh-CN" altLang="en-US" strike="noStrike" noProof="1" smtClean="0">
                <a:latin typeface="+mn-lt"/>
                <a:ea typeface="+mn-ea"/>
                <a:cs typeface="+mn-cs"/>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pattFill prst="pct5">
          <a:fgClr>
            <a:srgbClr val="FBEBED"/>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pPr fontAlgn="auto"/>
            <a:r>
              <a:rPr lang="zh-CN" altLang="en-US" strike="noStrike" noProof="1"/>
              <a:t>单击此处编辑母版标题样式</a:t>
            </a:r>
            <a:endParaRPr lang="en-US" strike="noStrike" noProof="1"/>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en-US" strike="noStrike" noProof="1"/>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a:t>编辑母版文本样式</a:t>
            </a:r>
            <a:endParaRPr lang="zh-CN" altLang="en-US" strike="noStrike" noProof="1"/>
          </a:p>
        </p:txBody>
      </p:sp>
      <p:sp>
        <p:nvSpPr>
          <p:cNvPr id="5" name="Date Placeholder 4"/>
          <p:cNvSpPr>
            <a:spLocks noGrp="1"/>
          </p:cNvSpPr>
          <p:nvPr>
            <p:ph type="dt" sz="half" idx="10"/>
          </p:nvPr>
        </p:nvSpPr>
        <p:spPr>
          <a:xfrm>
            <a:off x="838200" y="6356350"/>
            <a:ext cx="2743200" cy="365125"/>
          </a:xfrm>
        </p:spPr>
        <p:txBody>
          <a:bodyPr/>
          <a:lstStyle/>
          <a:p>
            <a:pPr fontAlgn="auto"/>
            <a:endParaRPr lang="zh-CN" altLang="en-US" strike="noStrike" noProof="1"/>
          </a:p>
        </p:txBody>
      </p:sp>
      <p:sp>
        <p:nvSpPr>
          <p:cNvPr id="6" name="Footer Placeholder 5"/>
          <p:cNvSpPr>
            <a:spLocks noGrp="1"/>
          </p:cNvSpPr>
          <p:nvPr>
            <p:ph type="ftr" sz="quarter" idx="11"/>
          </p:nvPr>
        </p:nvSpPr>
        <p:spPr>
          <a:xfrm>
            <a:off x="4038600" y="6356350"/>
            <a:ext cx="4114800" cy="365125"/>
          </a:xfrm>
        </p:spPr>
        <p:txBody>
          <a:bodyPr/>
          <a:lstStyle/>
          <a:p>
            <a:pPr fontAlgn="auto"/>
            <a:endParaRPr lang="zh-CN" altLang="en-US" strike="noStrike" noProof="1"/>
          </a:p>
        </p:txBody>
      </p:sp>
      <p:sp>
        <p:nvSpPr>
          <p:cNvPr id="7" name="Slide Number Placeholder 6"/>
          <p:cNvSpPr>
            <a:spLocks noGrp="1"/>
          </p:cNvSpPr>
          <p:nvPr>
            <p:ph type="sldNum" sz="quarter" idx="12"/>
          </p:nvPr>
        </p:nvSpPr>
        <p:spPr>
          <a:xfrm>
            <a:off x="8610600" y="6356350"/>
            <a:ext cx="2743200" cy="365125"/>
          </a:xfrm>
        </p:spPr>
        <p:txBody>
          <a:bodyPr/>
          <a:lstStyle/>
          <a:p>
            <a:pPr fontAlgn="auto"/>
            <a:fld id="{6F8CC114-F1E2-40DB-A653-6695938B676D}" type="slidenum">
              <a:rPr lang="zh-CN" altLang="en-US" strike="noStrike" noProof="1" smtClean="0">
                <a:latin typeface="+mn-lt"/>
                <a:ea typeface="+mn-ea"/>
                <a:cs typeface="+mn-cs"/>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pattFill prst="pct5">
          <a:fgClr>
            <a:srgbClr val="FBEBED"/>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pPr fontAlgn="auto"/>
            <a:r>
              <a:rPr lang="zh-CN" altLang="en-US" strike="noStrike" noProof="1"/>
              <a:t>单击此处编辑母版标题样式</a:t>
            </a:r>
            <a:endParaRPr lang="en-US" strike="noStrike" noProof="1"/>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r>
              <a:rPr lang="zh-CN" altLang="en-US" strike="noStrike" noProof="1"/>
              <a:t>单击图标添加图片</a:t>
            </a:r>
            <a:endParaRPr lang="en-US" strike="noStrike" noProof="1"/>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a:t>编辑母版文本样式</a:t>
            </a:r>
            <a:endParaRPr lang="zh-CN" altLang="en-US" strike="noStrike" noProof="1"/>
          </a:p>
        </p:txBody>
      </p:sp>
      <p:sp>
        <p:nvSpPr>
          <p:cNvPr id="5" name="Date Placeholder 4"/>
          <p:cNvSpPr>
            <a:spLocks noGrp="1"/>
          </p:cNvSpPr>
          <p:nvPr>
            <p:ph type="dt" sz="half" idx="10"/>
          </p:nvPr>
        </p:nvSpPr>
        <p:spPr>
          <a:xfrm>
            <a:off x="838200" y="6356350"/>
            <a:ext cx="2743200" cy="365125"/>
          </a:xfrm>
        </p:spPr>
        <p:txBody>
          <a:bodyPr/>
          <a:lstStyle/>
          <a:p>
            <a:pPr fontAlgn="auto"/>
            <a:endParaRPr lang="zh-CN" altLang="en-US" strike="noStrike" noProof="1"/>
          </a:p>
        </p:txBody>
      </p:sp>
      <p:sp>
        <p:nvSpPr>
          <p:cNvPr id="6" name="Footer Placeholder 5"/>
          <p:cNvSpPr>
            <a:spLocks noGrp="1"/>
          </p:cNvSpPr>
          <p:nvPr>
            <p:ph type="ftr" sz="quarter" idx="11"/>
          </p:nvPr>
        </p:nvSpPr>
        <p:spPr>
          <a:xfrm>
            <a:off x="4038600" y="6356350"/>
            <a:ext cx="4114800" cy="365125"/>
          </a:xfrm>
        </p:spPr>
        <p:txBody>
          <a:bodyPr/>
          <a:lstStyle/>
          <a:p>
            <a:pPr fontAlgn="auto"/>
            <a:endParaRPr lang="zh-CN" altLang="en-US" strike="noStrike" noProof="1"/>
          </a:p>
        </p:txBody>
      </p:sp>
      <p:sp>
        <p:nvSpPr>
          <p:cNvPr id="7" name="Slide Number Placeholder 6"/>
          <p:cNvSpPr>
            <a:spLocks noGrp="1"/>
          </p:cNvSpPr>
          <p:nvPr>
            <p:ph type="sldNum" sz="quarter" idx="12"/>
          </p:nvPr>
        </p:nvSpPr>
        <p:spPr>
          <a:xfrm>
            <a:off x="8610600" y="6356350"/>
            <a:ext cx="2743200" cy="365125"/>
          </a:xfrm>
        </p:spPr>
        <p:txBody>
          <a:bodyPr/>
          <a:lstStyle/>
          <a:p>
            <a:pPr fontAlgn="auto"/>
            <a:fld id="{6F8CC114-F1E2-40DB-A653-6695938B676D}" type="slidenum">
              <a:rPr lang="zh-CN" altLang="en-US" strike="noStrike" noProof="1" smtClean="0">
                <a:latin typeface="+mn-lt"/>
                <a:ea typeface="+mn-ea"/>
                <a:cs typeface="+mn-cs"/>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rgbClr val="FBEBED"/>
          </a:fgClr>
          <a:bgClr>
            <a:schemeClr val="bg1"/>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fade/>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Noto Sans CJK Regular"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7.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image" Target="../media/image4.png"/><Relationship Id="rId4" Type="http://schemas.openxmlformats.org/officeDocument/2006/relationships/tags" Target="../tags/tag3.xml"/><Relationship Id="rId3"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23.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tags" Target="../tags/tag122.xml"/><Relationship Id="rId10" Type="http://schemas.openxmlformats.org/officeDocument/2006/relationships/notesSlide" Target="../notesSlides/notesSlide10.xml"/><Relationship Id="rId1" Type="http://schemas.openxmlformats.org/officeDocument/2006/relationships/tags" Target="../tags/tag121.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s>
</file>

<file path=ppt/slides/_rels/slide12.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image" Target="../media/image10.png"/><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6" Type="http://schemas.openxmlformats.org/officeDocument/2006/relationships/notesSlide" Target="../notesSlides/notesSlide12.xml"/><Relationship Id="rId25" Type="http://schemas.openxmlformats.org/officeDocument/2006/relationships/slideLayout" Target="../slideLayouts/slideLayout1.xml"/><Relationship Id="rId24" Type="http://schemas.openxmlformats.org/officeDocument/2006/relationships/tags" Target="../tags/tag147.xml"/><Relationship Id="rId23" Type="http://schemas.openxmlformats.org/officeDocument/2006/relationships/tags" Target="../tags/tag146.xml"/><Relationship Id="rId22" Type="http://schemas.openxmlformats.org/officeDocument/2006/relationships/tags" Target="../tags/tag145.xml"/><Relationship Id="rId21" Type="http://schemas.openxmlformats.org/officeDocument/2006/relationships/tags" Target="../tags/tag144.xml"/><Relationship Id="rId20" Type="http://schemas.openxmlformats.org/officeDocument/2006/relationships/tags" Target="../tags/tag143.xml"/><Relationship Id="rId2" Type="http://schemas.openxmlformats.org/officeDocument/2006/relationships/tags" Target="../tags/tag128.xml"/><Relationship Id="rId19" Type="http://schemas.openxmlformats.org/officeDocument/2006/relationships/tags" Target="../tags/tag142.xml"/><Relationship Id="rId18" Type="http://schemas.openxmlformats.org/officeDocument/2006/relationships/tags" Target="../tags/tag141.xml"/><Relationship Id="rId17" Type="http://schemas.openxmlformats.org/officeDocument/2006/relationships/tags" Target="../tags/tag140.xml"/><Relationship Id="rId16" Type="http://schemas.openxmlformats.org/officeDocument/2006/relationships/tags" Target="../tags/tag139.xml"/><Relationship Id="rId15" Type="http://schemas.openxmlformats.org/officeDocument/2006/relationships/tags" Target="../tags/tag138.xml"/><Relationship Id="rId14" Type="http://schemas.openxmlformats.org/officeDocument/2006/relationships/tags" Target="../tags/tag137.xml"/><Relationship Id="rId13" Type="http://schemas.openxmlformats.org/officeDocument/2006/relationships/tags" Target="../tags/tag136.xml"/><Relationship Id="rId12" Type="http://schemas.openxmlformats.org/officeDocument/2006/relationships/image" Target="../media/image12.png"/><Relationship Id="rId11" Type="http://schemas.openxmlformats.org/officeDocument/2006/relationships/tags" Target="../tags/tag135.xml"/><Relationship Id="rId10" Type="http://schemas.openxmlformats.org/officeDocument/2006/relationships/image" Target="../media/image11.png"/><Relationship Id="rId1" Type="http://schemas.openxmlformats.org/officeDocument/2006/relationships/tags" Target="../tags/tag127.xml"/></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1.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s>
</file>

<file path=ppt/slides/_rels/slide15.xml.rels><?xml version="1.0" encoding="UTF-8" standalone="yes"?>
<Relationships xmlns="http://schemas.openxmlformats.org/package/2006/relationships"><Relationship Id="rId9" Type="http://schemas.openxmlformats.org/officeDocument/2006/relationships/tags" Target="../tags/tag162.xml"/><Relationship Id="rId8" Type="http://schemas.openxmlformats.org/officeDocument/2006/relationships/tags" Target="../tags/tag161.xml"/><Relationship Id="rId7" Type="http://schemas.openxmlformats.org/officeDocument/2006/relationships/tags" Target="../tags/tag160.xml"/><Relationship Id="rId6" Type="http://schemas.openxmlformats.org/officeDocument/2006/relationships/tags" Target="../tags/tag159.xml"/><Relationship Id="rId5" Type="http://schemas.openxmlformats.org/officeDocument/2006/relationships/tags" Target="../tags/tag158.xml"/><Relationship Id="rId4" Type="http://schemas.openxmlformats.org/officeDocument/2006/relationships/tags" Target="../tags/tag157.xml"/><Relationship Id="rId3" Type="http://schemas.openxmlformats.org/officeDocument/2006/relationships/tags" Target="../tags/tag156.xml"/><Relationship Id="rId20" Type="http://schemas.openxmlformats.org/officeDocument/2006/relationships/notesSlide" Target="../notesSlides/notesSlide15.xml"/><Relationship Id="rId2" Type="http://schemas.openxmlformats.org/officeDocument/2006/relationships/tags" Target="../tags/tag155.xml"/><Relationship Id="rId19" Type="http://schemas.openxmlformats.org/officeDocument/2006/relationships/slideLayout" Target="../slideLayouts/slideLayout1.xml"/><Relationship Id="rId18" Type="http://schemas.openxmlformats.org/officeDocument/2006/relationships/tags" Target="../tags/tag169.xml"/><Relationship Id="rId17" Type="http://schemas.openxmlformats.org/officeDocument/2006/relationships/tags" Target="../tags/tag168.xml"/><Relationship Id="rId16" Type="http://schemas.openxmlformats.org/officeDocument/2006/relationships/tags" Target="../tags/tag167.xml"/><Relationship Id="rId15" Type="http://schemas.openxmlformats.org/officeDocument/2006/relationships/image" Target="../media/image17.svg"/><Relationship Id="rId14" Type="http://schemas.openxmlformats.org/officeDocument/2006/relationships/image" Target="../media/image16.png"/><Relationship Id="rId13" Type="http://schemas.openxmlformats.org/officeDocument/2006/relationships/tags" Target="../tags/tag166.xml"/><Relationship Id="rId12" Type="http://schemas.openxmlformats.org/officeDocument/2006/relationships/tags" Target="../tags/tag165.xml"/><Relationship Id="rId11" Type="http://schemas.openxmlformats.org/officeDocument/2006/relationships/tags" Target="../tags/tag164.xml"/><Relationship Id="rId10" Type="http://schemas.openxmlformats.org/officeDocument/2006/relationships/tags" Target="../tags/tag163.xml"/><Relationship Id="rId1" Type="http://schemas.openxmlformats.org/officeDocument/2006/relationships/tags" Target="../tags/tag154.xml"/></Relationships>
</file>

<file path=ppt/slides/_rels/slide16.xml.rels><?xml version="1.0" encoding="UTF-8" standalone="yes"?>
<Relationships xmlns="http://schemas.openxmlformats.org/package/2006/relationships"><Relationship Id="rId9" Type="http://schemas.openxmlformats.org/officeDocument/2006/relationships/tags" Target="../tags/tag178.xml"/><Relationship Id="rId8" Type="http://schemas.openxmlformats.org/officeDocument/2006/relationships/tags" Target="../tags/tag177.xml"/><Relationship Id="rId7" Type="http://schemas.openxmlformats.org/officeDocument/2006/relationships/tags" Target="../tags/tag176.x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tags" Target="../tags/tag173.xml"/><Relationship Id="rId3" Type="http://schemas.openxmlformats.org/officeDocument/2006/relationships/tags" Target="../tags/tag172.xml"/><Relationship Id="rId21" Type="http://schemas.openxmlformats.org/officeDocument/2006/relationships/notesSlide" Target="../notesSlides/notesSlide16.xml"/><Relationship Id="rId20" Type="http://schemas.openxmlformats.org/officeDocument/2006/relationships/slideLayout" Target="../slideLayouts/slideLayout2.xml"/><Relationship Id="rId2" Type="http://schemas.openxmlformats.org/officeDocument/2006/relationships/tags" Target="../tags/tag171.xml"/><Relationship Id="rId19" Type="http://schemas.openxmlformats.org/officeDocument/2006/relationships/tags" Target="../tags/tag188.xml"/><Relationship Id="rId18" Type="http://schemas.openxmlformats.org/officeDocument/2006/relationships/tags" Target="../tags/tag187.xml"/><Relationship Id="rId17" Type="http://schemas.openxmlformats.org/officeDocument/2006/relationships/tags" Target="../tags/tag186.xml"/><Relationship Id="rId16" Type="http://schemas.openxmlformats.org/officeDocument/2006/relationships/tags" Target="../tags/tag185.xml"/><Relationship Id="rId15" Type="http://schemas.openxmlformats.org/officeDocument/2006/relationships/tags" Target="../tags/tag184.xml"/><Relationship Id="rId14" Type="http://schemas.openxmlformats.org/officeDocument/2006/relationships/tags" Target="../tags/tag183.xml"/><Relationship Id="rId13" Type="http://schemas.openxmlformats.org/officeDocument/2006/relationships/tags" Target="../tags/tag182.xml"/><Relationship Id="rId12" Type="http://schemas.openxmlformats.org/officeDocument/2006/relationships/tags" Target="../tags/tag181.xml"/><Relationship Id="rId11" Type="http://schemas.openxmlformats.org/officeDocument/2006/relationships/tags" Target="../tags/tag180.xml"/><Relationship Id="rId10" Type="http://schemas.openxmlformats.org/officeDocument/2006/relationships/tags" Target="../tags/tag179.xml"/><Relationship Id="rId1" Type="http://schemas.openxmlformats.org/officeDocument/2006/relationships/tags" Target="../tags/tag17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89.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1.xml"/><Relationship Id="rId6" Type="http://schemas.openxmlformats.org/officeDocument/2006/relationships/tags" Target="../tags/tag193.xml"/><Relationship Id="rId5" Type="http://schemas.openxmlformats.org/officeDocument/2006/relationships/tags" Target="../tags/tag192.xml"/><Relationship Id="rId4" Type="http://schemas.openxmlformats.org/officeDocument/2006/relationships/image" Target="../media/image19.emf"/><Relationship Id="rId3" Type="http://schemas.openxmlformats.org/officeDocument/2006/relationships/tags" Target="../tags/tag191.xml"/><Relationship Id="rId2" Type="http://schemas.openxmlformats.org/officeDocument/2006/relationships/image" Target="../media/image18.emf"/><Relationship Id="rId1" Type="http://schemas.openxmlformats.org/officeDocument/2006/relationships/tags" Target="../tags/tag190.xml"/></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1.xml"/><Relationship Id="rId5" Type="http://schemas.openxmlformats.org/officeDocument/2006/relationships/tags" Target="../tags/tag196.xml"/><Relationship Id="rId4" Type="http://schemas.openxmlformats.org/officeDocument/2006/relationships/image" Target="../media/image21.png"/><Relationship Id="rId3" Type="http://schemas.openxmlformats.org/officeDocument/2006/relationships/image" Target="../media/image20.emf"/><Relationship Id="rId2" Type="http://schemas.openxmlformats.org/officeDocument/2006/relationships/tags" Target="../tags/tag195.xml"/><Relationship Id="rId1" Type="http://schemas.openxmlformats.org/officeDocument/2006/relationships/tags" Target="../tags/tag194.xml"/></Relationships>
</file>

<file path=ppt/slides/_rels/slide2.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0" Type="http://schemas.openxmlformats.org/officeDocument/2006/relationships/notesSlide" Target="../notesSlides/notesSlide2.xml"/><Relationship Id="rId2" Type="http://schemas.openxmlformats.org/officeDocument/2006/relationships/tags" Target="../tags/tag7.xml"/><Relationship Id="rId19" Type="http://schemas.openxmlformats.org/officeDocument/2006/relationships/slideLayout" Target="../slideLayouts/slideLayout2.xml"/><Relationship Id="rId18" Type="http://schemas.openxmlformats.org/officeDocument/2006/relationships/tags" Target="../tags/tag23.xml"/><Relationship Id="rId17" Type="http://schemas.openxmlformats.org/officeDocument/2006/relationships/tags" Target="../tags/tag22.xml"/><Relationship Id="rId16" Type="http://schemas.openxmlformats.org/officeDocument/2006/relationships/tags" Target="../tags/tag21.xml"/><Relationship Id="rId15" Type="http://schemas.openxmlformats.org/officeDocument/2006/relationships/tags" Target="../tags/tag20.xml"/><Relationship Id="rId14" Type="http://schemas.openxmlformats.org/officeDocument/2006/relationships/tags" Target="../tags/tag19.xml"/><Relationship Id="rId13" Type="http://schemas.openxmlformats.org/officeDocument/2006/relationships/tags" Target="../tags/tag18.xml"/><Relationship Id="rId12" Type="http://schemas.openxmlformats.org/officeDocument/2006/relationships/tags" Target="../tags/tag17.xml"/><Relationship Id="rId11" Type="http://schemas.openxmlformats.org/officeDocument/2006/relationships/tags" Target="../tags/tag16.xml"/><Relationship Id="rId10" Type="http://schemas.openxmlformats.org/officeDocument/2006/relationships/tags" Target="../tags/tag15.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19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198.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tags" Target="../tags/tag199.xml"/><Relationship Id="rId1" Type="http://schemas.openxmlformats.org/officeDocument/2006/relationships/image" Target="../media/image22.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xml"/><Relationship Id="rId2" Type="http://schemas.openxmlformats.org/officeDocument/2006/relationships/tags" Target="../tags/tag200.xml"/><Relationship Id="rId1" Type="http://schemas.openxmlformats.org/officeDocument/2006/relationships/image" Target="../media/image23.png"/></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7"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tags" Target="../tags/tag203.xml"/><Relationship Id="rId3" Type="http://schemas.openxmlformats.org/officeDocument/2006/relationships/tags" Target="../tags/tag202.xml"/><Relationship Id="rId2" Type="http://schemas.openxmlformats.org/officeDocument/2006/relationships/image" Target="../media/image24.jpeg"/><Relationship Id="rId1" Type="http://schemas.openxmlformats.org/officeDocument/2006/relationships/tags" Target="../tags/tag201.xml"/></Relationships>
</file>

<file path=ppt/slides/_rels/slide3.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8" Type="http://schemas.openxmlformats.org/officeDocument/2006/relationships/notesSlide" Target="../notesSlides/notesSlide3.xml"/><Relationship Id="rId17" Type="http://schemas.openxmlformats.org/officeDocument/2006/relationships/slideLayout" Target="../slideLayouts/slideLayout1.xml"/><Relationship Id="rId16" Type="http://schemas.openxmlformats.org/officeDocument/2006/relationships/tags" Target="../tags/tag39.xml"/><Relationship Id="rId15" Type="http://schemas.openxmlformats.org/officeDocument/2006/relationships/tags" Target="../tags/tag38.xml"/><Relationship Id="rId14" Type="http://schemas.openxmlformats.org/officeDocument/2006/relationships/tags" Target="../tags/tag37.xml"/><Relationship Id="rId13" Type="http://schemas.openxmlformats.org/officeDocument/2006/relationships/tags" Target="../tags/tag36.xml"/><Relationship Id="rId12" Type="http://schemas.openxmlformats.org/officeDocument/2006/relationships/tags" Target="../tags/tag35.xml"/><Relationship Id="rId11" Type="http://schemas.openxmlformats.org/officeDocument/2006/relationships/tags" Target="../tags/tag34.xml"/><Relationship Id="rId10" Type="http://schemas.openxmlformats.org/officeDocument/2006/relationships/tags" Target="../tags/tag33.xml"/><Relationship Id="rId1" Type="http://schemas.openxmlformats.org/officeDocument/2006/relationships/tags" Target="../tags/tag24.xml"/></Relationships>
</file>

<file path=ppt/slides/_rels/slide4.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5" Type="http://schemas.openxmlformats.org/officeDocument/2006/relationships/notesSlide" Target="../notesSlides/notesSlide4.xml"/><Relationship Id="rId14" Type="http://schemas.openxmlformats.org/officeDocument/2006/relationships/slideLayout" Target="../slideLayouts/slideLayout1.xml"/><Relationship Id="rId13" Type="http://schemas.openxmlformats.org/officeDocument/2006/relationships/tags" Target="../tags/tag52.xml"/><Relationship Id="rId12" Type="http://schemas.openxmlformats.org/officeDocument/2006/relationships/tags" Target="../tags/tag51.xml"/><Relationship Id="rId11" Type="http://schemas.openxmlformats.org/officeDocument/2006/relationships/tags" Target="../tags/tag50.xml"/><Relationship Id="rId10" Type="http://schemas.openxmlformats.org/officeDocument/2006/relationships/tags" Target="../tags/tag49.xml"/><Relationship Id="rId1" Type="http://schemas.openxmlformats.org/officeDocument/2006/relationships/tags" Target="../tags/tag40.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tags" Target="../tags/tag53.xml"/><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tags" Target="../tags/tag54.xml"/><Relationship Id="rId1" Type="http://schemas.openxmlformats.org/officeDocument/2006/relationships/chart" Target="../charts/chart2.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1.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chart" Target="../charts/chart3.xml"/></Relationships>
</file>

<file path=ppt/slides/_rels/slide8.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4" Type="http://schemas.openxmlformats.org/officeDocument/2006/relationships/notesSlide" Target="../notesSlides/notesSlide8.xml"/><Relationship Id="rId23" Type="http://schemas.openxmlformats.org/officeDocument/2006/relationships/slideLayout" Target="../slideLayouts/slideLayout2.xml"/><Relationship Id="rId22" Type="http://schemas.openxmlformats.org/officeDocument/2006/relationships/tags" Target="../tags/tag81.xml"/><Relationship Id="rId21" Type="http://schemas.openxmlformats.org/officeDocument/2006/relationships/tags" Target="../tags/tag80.xml"/><Relationship Id="rId20" Type="http://schemas.openxmlformats.org/officeDocument/2006/relationships/tags" Target="../tags/tag79.xml"/><Relationship Id="rId2" Type="http://schemas.openxmlformats.org/officeDocument/2006/relationships/tags" Target="../tags/tag61.xml"/><Relationship Id="rId19" Type="http://schemas.openxmlformats.org/officeDocument/2006/relationships/tags" Target="../tags/tag78.xml"/><Relationship Id="rId18" Type="http://schemas.openxmlformats.org/officeDocument/2006/relationships/tags" Target="../tags/tag77.xml"/><Relationship Id="rId17" Type="http://schemas.openxmlformats.org/officeDocument/2006/relationships/tags" Target="../tags/tag76.xml"/><Relationship Id="rId16" Type="http://schemas.openxmlformats.org/officeDocument/2006/relationships/tags" Target="../tags/tag75.xml"/><Relationship Id="rId15" Type="http://schemas.openxmlformats.org/officeDocument/2006/relationships/tags" Target="../tags/tag74.xml"/><Relationship Id="rId14" Type="http://schemas.openxmlformats.org/officeDocument/2006/relationships/tags" Target="../tags/tag73.xml"/><Relationship Id="rId13" Type="http://schemas.openxmlformats.org/officeDocument/2006/relationships/tags" Target="../tags/tag72.xml"/><Relationship Id="rId12" Type="http://schemas.openxmlformats.org/officeDocument/2006/relationships/tags" Target="../tags/tag71.xml"/><Relationship Id="rId11" Type="http://schemas.openxmlformats.org/officeDocument/2006/relationships/tags" Target="../tags/tag70.xml"/><Relationship Id="rId10" Type="http://schemas.openxmlformats.org/officeDocument/2006/relationships/tags" Target="../tags/tag69.xml"/><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1" Type="http://schemas.openxmlformats.org/officeDocument/2006/relationships/notesSlide" Target="../notesSlides/notesSlide9.xml"/><Relationship Id="rId40" Type="http://schemas.openxmlformats.org/officeDocument/2006/relationships/slideLayout" Target="../slideLayouts/slideLayout1.xml"/><Relationship Id="rId4" Type="http://schemas.openxmlformats.org/officeDocument/2006/relationships/tags" Target="../tags/tag85.xml"/><Relationship Id="rId39" Type="http://schemas.openxmlformats.org/officeDocument/2006/relationships/tags" Target="../tags/tag120.xml"/><Relationship Id="rId38" Type="http://schemas.openxmlformats.org/officeDocument/2006/relationships/tags" Target="../tags/tag119.xml"/><Relationship Id="rId37" Type="http://schemas.openxmlformats.org/officeDocument/2006/relationships/tags" Target="../tags/tag118.xml"/><Relationship Id="rId36" Type="http://schemas.openxmlformats.org/officeDocument/2006/relationships/tags" Target="../tags/tag117.xml"/><Relationship Id="rId35" Type="http://schemas.openxmlformats.org/officeDocument/2006/relationships/tags" Target="../tags/tag116.xml"/><Relationship Id="rId34" Type="http://schemas.openxmlformats.org/officeDocument/2006/relationships/tags" Target="../tags/tag115.xml"/><Relationship Id="rId33" Type="http://schemas.openxmlformats.org/officeDocument/2006/relationships/tags" Target="../tags/tag114.xml"/><Relationship Id="rId32" Type="http://schemas.openxmlformats.org/officeDocument/2006/relationships/tags" Target="../tags/tag113.xml"/><Relationship Id="rId31" Type="http://schemas.openxmlformats.org/officeDocument/2006/relationships/tags" Target="../tags/tag112.xml"/><Relationship Id="rId30" Type="http://schemas.openxmlformats.org/officeDocument/2006/relationships/tags" Target="../tags/tag111.xml"/><Relationship Id="rId3" Type="http://schemas.openxmlformats.org/officeDocument/2006/relationships/tags" Target="../tags/tag84.xml"/><Relationship Id="rId29" Type="http://schemas.openxmlformats.org/officeDocument/2006/relationships/tags" Target="../tags/tag110.xml"/><Relationship Id="rId28" Type="http://schemas.openxmlformats.org/officeDocument/2006/relationships/tags" Target="../tags/tag109.xml"/><Relationship Id="rId27" Type="http://schemas.openxmlformats.org/officeDocument/2006/relationships/tags" Target="../tags/tag108.xml"/><Relationship Id="rId26" Type="http://schemas.openxmlformats.org/officeDocument/2006/relationships/tags" Target="../tags/tag107.xml"/><Relationship Id="rId25" Type="http://schemas.openxmlformats.org/officeDocument/2006/relationships/tags" Target="../tags/tag106.xml"/><Relationship Id="rId24" Type="http://schemas.openxmlformats.org/officeDocument/2006/relationships/tags" Target="../tags/tag105.xml"/><Relationship Id="rId23" Type="http://schemas.openxmlformats.org/officeDocument/2006/relationships/tags" Target="../tags/tag104.xml"/><Relationship Id="rId22" Type="http://schemas.openxmlformats.org/officeDocument/2006/relationships/tags" Target="../tags/tag103.xml"/><Relationship Id="rId21" Type="http://schemas.openxmlformats.org/officeDocument/2006/relationships/tags" Target="../tags/tag102.xml"/><Relationship Id="rId20" Type="http://schemas.openxmlformats.org/officeDocument/2006/relationships/tags" Target="../tags/tag101.xml"/><Relationship Id="rId2" Type="http://schemas.openxmlformats.org/officeDocument/2006/relationships/tags" Target="../tags/tag83.xml"/><Relationship Id="rId19" Type="http://schemas.openxmlformats.org/officeDocument/2006/relationships/tags" Target="../tags/tag100.xml"/><Relationship Id="rId18" Type="http://schemas.openxmlformats.org/officeDocument/2006/relationships/tags" Target="../tags/tag99.xml"/><Relationship Id="rId17" Type="http://schemas.openxmlformats.org/officeDocument/2006/relationships/tags" Target="../tags/tag98.xml"/><Relationship Id="rId16" Type="http://schemas.openxmlformats.org/officeDocument/2006/relationships/tags" Target="../tags/tag97.xml"/><Relationship Id="rId15" Type="http://schemas.openxmlformats.org/officeDocument/2006/relationships/tags" Target="../tags/tag96.xml"/><Relationship Id="rId14" Type="http://schemas.openxmlformats.org/officeDocument/2006/relationships/tags" Target="../tags/tag95.xml"/><Relationship Id="rId13" Type="http://schemas.openxmlformats.org/officeDocument/2006/relationships/tags" Target="../tags/tag94.xml"/><Relationship Id="rId12" Type="http://schemas.openxmlformats.org/officeDocument/2006/relationships/tags" Target="../tags/tag9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tags" Target="../tags/tag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custDataLst>
              <p:tags r:id="rId1"/>
            </p:custDataLst>
          </p:nvPr>
        </p:nvSpPr>
        <p:spPr>
          <a:xfrm>
            <a:off x="-8290" y="-3176"/>
            <a:ext cx="12208510" cy="6861175"/>
          </a:xfrm>
          <a:prstGeom prst="rect">
            <a:avLst/>
          </a:prstGeom>
          <a:gradFill flip="none" rotWithShape="1">
            <a:gsLst>
              <a:gs pos="0">
                <a:srgbClr val="F4F6F8"/>
              </a:gs>
              <a:gs pos="100000">
                <a:srgbClr val="E1E1E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pic>
        <p:nvPicPr>
          <p:cNvPr id="15362" name="图片 55"/>
          <p:cNvPicPr>
            <a:picLocks noChangeAspect="1"/>
          </p:cNvPicPr>
          <p:nvPr>
            <p:custDataLst>
              <p:tags r:id="rId2"/>
            </p:custDataLst>
          </p:nvPr>
        </p:nvPicPr>
        <p:blipFill>
          <a:blip r:embed="rId3"/>
          <a:stretch>
            <a:fillRect/>
          </a:stretch>
        </p:blipFill>
        <p:spPr>
          <a:xfrm>
            <a:off x="-11112" y="1712209"/>
            <a:ext cx="12209462" cy="2509837"/>
          </a:xfrm>
          <a:prstGeom prst="rect">
            <a:avLst/>
          </a:prstGeom>
          <a:noFill/>
          <a:ln w="9525">
            <a:noFill/>
          </a:ln>
        </p:spPr>
      </p:pic>
      <p:pic>
        <p:nvPicPr>
          <p:cNvPr id="15363" name="图片 54"/>
          <p:cNvPicPr>
            <a:picLocks noChangeAspect="1"/>
          </p:cNvPicPr>
          <p:nvPr>
            <p:custDataLst>
              <p:tags r:id="rId4"/>
            </p:custDataLst>
          </p:nvPr>
        </p:nvPicPr>
        <p:blipFill>
          <a:blip r:embed="rId5"/>
          <a:stretch>
            <a:fillRect/>
          </a:stretch>
        </p:blipFill>
        <p:spPr>
          <a:xfrm>
            <a:off x="-96837" y="-363537"/>
            <a:ext cx="4038600" cy="1911350"/>
          </a:xfrm>
          <a:prstGeom prst="rect">
            <a:avLst/>
          </a:prstGeom>
          <a:noFill/>
          <a:ln w="9525">
            <a:noFill/>
          </a:ln>
        </p:spPr>
      </p:pic>
      <p:sp>
        <p:nvSpPr>
          <p:cNvPr id="66568" name="TextBox 65"/>
          <p:cNvSpPr txBox="1"/>
          <p:nvPr>
            <p:custDataLst>
              <p:tags r:id="rId6"/>
            </p:custDataLst>
          </p:nvPr>
        </p:nvSpPr>
        <p:spPr>
          <a:xfrm>
            <a:off x="-1693" y="2517291"/>
            <a:ext cx="12185650" cy="946785"/>
          </a:xfrm>
          <a:prstGeom prst="rect">
            <a:avLst/>
          </a:prstGeom>
          <a:noFill/>
          <a:ln w="9525">
            <a:noFill/>
          </a:ln>
        </p:spPr>
        <p:txBody>
          <a:bodyPr wrap="square" lIns="68571" tIns="34285" rIns="68571" bIns="34285" anchor="t">
            <a:spAutoFit/>
          </a:bodyPr>
          <a:lstStyle/>
          <a:p>
            <a:pPr algn="ctr" fontAlgn="auto">
              <a:lnSpc>
                <a:spcPct val="130000"/>
              </a:lnSpc>
            </a:pPr>
            <a:r>
              <a:rPr lang="zh-CN" altLang="en-US" sz="4400" b="1" noProof="1">
                <a:solidFill>
                  <a:schemeClr val="bg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江西电网分布式光伏发展现状</a:t>
            </a:r>
            <a:endParaRPr sz="4400" b="1" noProof="1">
              <a:solidFill>
                <a:schemeClr val="bg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15367" name="TextBox 15"/>
          <p:cNvSpPr txBox="1"/>
          <p:nvPr/>
        </p:nvSpPr>
        <p:spPr>
          <a:xfrm>
            <a:off x="2898669" y="4852218"/>
            <a:ext cx="6384925" cy="1574165"/>
          </a:xfrm>
          <a:prstGeom prst="rect">
            <a:avLst/>
          </a:prstGeom>
          <a:noFill/>
          <a:ln w="9525">
            <a:noFill/>
          </a:ln>
        </p:spPr>
        <p:txBody>
          <a:bodyPr wrap="square" anchor="t" anchorCtr="0">
            <a:spAutoFit/>
          </a:bodyPr>
          <a:lstStyle/>
          <a:p>
            <a:pPr indent="-1079500" algn="ctr" defTabSz="914400">
              <a:lnSpc>
                <a:spcPct val="120000"/>
              </a:lnSpc>
              <a:spcBef>
                <a:spcPts val="600"/>
              </a:spcBef>
            </a:pPr>
            <a:r>
              <a:rPr lang="zh-CN" altLang="en-US" sz="2400" b="1" dirty="0">
                <a:solidFill>
                  <a:schemeClr val="tx1">
                    <a:lumMod val="75000"/>
                    <a:lumOff val="25000"/>
                  </a:schemeClr>
                </a:solidFill>
                <a:latin typeface="微软雅黑" panose="020B0503020204020204" charset="-122"/>
                <a:ea typeface="微软雅黑" panose="020B0503020204020204" charset="-122"/>
              </a:rPr>
              <a:t>国网江西电科院</a:t>
            </a:r>
            <a:endParaRPr lang="en-US" altLang="zh-CN" sz="2400" b="1" dirty="0">
              <a:solidFill>
                <a:schemeClr val="tx1">
                  <a:lumMod val="75000"/>
                  <a:lumOff val="25000"/>
                </a:schemeClr>
              </a:solidFill>
              <a:latin typeface="微软雅黑" panose="020B0503020204020204" charset="-122"/>
              <a:ea typeface="微软雅黑" panose="020B0503020204020204" charset="-122"/>
            </a:endParaRPr>
          </a:p>
          <a:p>
            <a:pPr indent="-1079500" algn="ctr" defTabSz="914400">
              <a:lnSpc>
                <a:spcPct val="120000"/>
              </a:lnSpc>
              <a:spcBef>
                <a:spcPts val="600"/>
              </a:spcBef>
            </a:pPr>
            <a:r>
              <a:rPr lang="zh-CN" altLang="en-US" sz="2400" b="1" dirty="0">
                <a:solidFill>
                  <a:schemeClr val="tx1">
                    <a:lumMod val="75000"/>
                    <a:lumOff val="25000"/>
                  </a:schemeClr>
                </a:solidFill>
                <a:latin typeface="微软雅黑" panose="020B0503020204020204" charset="-122"/>
                <a:ea typeface="微软雅黑" panose="020B0503020204020204" charset="-122"/>
              </a:rPr>
              <a:t>配网技术中心  </a:t>
            </a:r>
            <a:r>
              <a:rPr lang="zh-CN" sz="2400" b="1" dirty="0">
                <a:solidFill>
                  <a:schemeClr val="tx1">
                    <a:lumMod val="75000"/>
                    <a:lumOff val="25000"/>
                  </a:schemeClr>
                </a:solidFill>
                <a:latin typeface="微软雅黑" panose="020B0503020204020204" charset="-122"/>
                <a:ea typeface="微软雅黑" panose="020B0503020204020204" charset="-122"/>
              </a:rPr>
              <a:t>蒙天骐</a:t>
            </a:r>
            <a:endParaRPr lang="zh-CN" sz="2400" b="1" dirty="0">
              <a:solidFill>
                <a:schemeClr val="tx1">
                  <a:lumMod val="75000"/>
                  <a:lumOff val="25000"/>
                </a:schemeClr>
              </a:solidFill>
              <a:latin typeface="微软雅黑" panose="020B0503020204020204" charset="-122"/>
              <a:ea typeface="微软雅黑" panose="020B0503020204020204" charset="-122"/>
            </a:endParaRPr>
          </a:p>
          <a:p>
            <a:pPr indent="-1079500" algn="ctr" defTabSz="914400">
              <a:lnSpc>
                <a:spcPct val="120000"/>
              </a:lnSpc>
              <a:spcBef>
                <a:spcPts val="600"/>
              </a:spcBef>
            </a:pPr>
            <a:r>
              <a:rPr lang="en-US" altLang="zh-CN" sz="2400" b="1" dirty="0">
                <a:solidFill>
                  <a:schemeClr val="tx1">
                    <a:lumMod val="75000"/>
                    <a:lumOff val="25000"/>
                  </a:schemeClr>
                </a:solidFill>
                <a:latin typeface="微软雅黑" panose="020B0503020204020204" charset="-122"/>
                <a:ea typeface="微软雅黑" panose="020B0503020204020204" charset="-122"/>
              </a:rPr>
              <a:t>2023</a:t>
            </a:r>
            <a:r>
              <a:rPr lang="zh-CN" altLang="en-US" sz="2400" b="1" dirty="0">
                <a:solidFill>
                  <a:schemeClr val="tx1">
                    <a:lumMod val="75000"/>
                    <a:lumOff val="25000"/>
                  </a:schemeClr>
                </a:solidFill>
                <a:latin typeface="微软雅黑" panose="020B0503020204020204" charset="-122"/>
                <a:ea typeface="微软雅黑" panose="020B0503020204020204" charset="-122"/>
              </a:rPr>
              <a:t>年</a:t>
            </a:r>
            <a:r>
              <a:rPr lang="en-US" altLang="zh-CN" sz="2400" b="1" dirty="0">
                <a:solidFill>
                  <a:schemeClr val="tx1">
                    <a:lumMod val="75000"/>
                    <a:lumOff val="25000"/>
                  </a:schemeClr>
                </a:solidFill>
                <a:latin typeface="微软雅黑" panose="020B0503020204020204" charset="-122"/>
                <a:ea typeface="微软雅黑" panose="020B0503020204020204" charset="-122"/>
              </a:rPr>
              <a:t>10</a:t>
            </a:r>
            <a:r>
              <a:rPr lang="zh-CN" altLang="en-US" sz="2400" b="1" dirty="0">
                <a:solidFill>
                  <a:schemeClr val="tx1">
                    <a:lumMod val="75000"/>
                    <a:lumOff val="25000"/>
                  </a:schemeClr>
                </a:solidFill>
                <a:latin typeface="微软雅黑" panose="020B0503020204020204" charset="-122"/>
                <a:ea typeface="微软雅黑" panose="020B0503020204020204" charset="-122"/>
              </a:rPr>
              <a:t>月</a:t>
            </a:r>
            <a:endParaRPr lang="zh-CN" altLang="en-US" sz="2400" b="1" dirty="0">
              <a:solidFill>
                <a:schemeClr val="tx1">
                  <a:lumMod val="75000"/>
                  <a:lumOff val="25000"/>
                </a:schemeClr>
              </a:solidFill>
              <a:latin typeface="微软雅黑" panose="020B0503020204020204" charset="-122"/>
              <a:ea typeface="微软雅黑" panose="020B0503020204020204" charset="-122"/>
            </a:endParaRPr>
          </a:p>
        </p:txBody>
      </p:sp>
      <p:sp>
        <p:nvSpPr>
          <p:cNvPr id="15369" name="灯片编号占位符 8"/>
          <p:cNvSpPr/>
          <p:nvPr/>
        </p:nvSpPr>
        <p:spPr>
          <a:xfrm>
            <a:off x="9448800" y="6497638"/>
            <a:ext cx="2743200" cy="365125"/>
          </a:xfrm>
          <a:prstGeom prst="rect">
            <a:avLst/>
          </a:prstGeom>
          <a:noFill/>
          <a:ln w="9525">
            <a:noFill/>
          </a:ln>
        </p:spPr>
        <p:txBody>
          <a:bodyPr anchor="t" anchorCtr="0"/>
          <a:lstStyle/>
          <a:p>
            <a:pPr algn="r">
              <a:buClrTx/>
              <a:buFontTx/>
            </a:pPr>
            <a:fld id="{9A0DB2DC-4C9A-4742-B13C-FB6460FD3503}" type="slidenum">
              <a:rPr lang="zh-CN" altLang="en-US" b="1" baseline="0">
                <a:latin typeface="Times New Roman" panose="02020603050405020304" pitchFamily="18" charset="0"/>
                <a:ea typeface="Noto Sans CJK Regular" pitchFamily="34" charset="-122"/>
              </a:rPr>
            </a:fld>
            <a:endParaRPr lang="zh-CN" altLang="en-US" b="1" baseline="0" dirty="0">
              <a:latin typeface="Times New Roman" panose="02020603050405020304" pitchFamily="18" charset="0"/>
              <a:ea typeface="Noto Sans CJK Regular" pitchFamily="34" charset="-122"/>
            </a:endParaRPr>
          </a:p>
        </p:txBody>
      </p:sp>
    </p:spTree>
    <p:custDataLst>
      <p:tags r:id="rId7"/>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674369" y="1011555"/>
            <a:ext cx="3017098" cy="490220"/>
          </a:xfrm>
          <a:prstGeom prst="rect">
            <a:avLst/>
          </a:prstGeom>
          <a:solidFill>
            <a:srgbClr val="006F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挑战</a:t>
            </a:r>
            <a:r>
              <a:rPr kumimoji="0" lang="en-US" altLang="zh-CN" sz="20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1</a:t>
            </a:r>
            <a:r>
              <a:rPr kumimoji="0" lang="zh-CN" altLang="en-US" sz="20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：接入能力受限</a:t>
            </a:r>
            <a:endParaRPr kumimoji="0" lang="zh-CN" sz="20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3" name="文本框 80"/>
          <p:cNvSpPr txBox="1"/>
          <p:nvPr/>
        </p:nvSpPr>
        <p:spPr>
          <a:xfrm>
            <a:off x="673100" y="115888"/>
            <a:ext cx="4568825" cy="583565"/>
          </a:xfrm>
          <a:prstGeom prst="rect">
            <a:avLst/>
          </a:prstGeom>
          <a:noFill/>
          <a:ln w="9525">
            <a:noFill/>
          </a:ln>
        </p:spPr>
        <p:txBody>
          <a:bodyPr wrap="square" anchor="t" anchorCtr="0">
            <a:spAutoFit/>
          </a:bodyPr>
          <a:lstStyle/>
          <a:p>
            <a:pPr marL="571500" indent="-571500">
              <a:buFont typeface="Wingdings" panose="05000000000000000000" charset="0"/>
              <a:buChar char="n"/>
            </a:pPr>
            <a:r>
              <a:rPr lang="zh-CN" altLang="en-US" sz="3200" b="1" dirty="0">
                <a:latin typeface="微软雅黑" panose="020B0503020204020204" charset="-122"/>
                <a:ea typeface="微软雅黑" panose="020B0503020204020204" charset="-122"/>
                <a:sym typeface="+mn-ea"/>
              </a:rPr>
              <a:t>问题</a:t>
            </a:r>
            <a:r>
              <a:rPr lang="zh-CN" altLang="en-US" sz="3200" b="1" dirty="0">
                <a:latin typeface="微软雅黑" panose="020B0503020204020204" charset="-122"/>
                <a:ea typeface="微软雅黑" panose="020B0503020204020204" charset="-122"/>
              </a:rPr>
              <a:t>挑战</a:t>
            </a:r>
            <a:endParaRPr lang="zh-CN" altLang="en-US" sz="3200" b="1" dirty="0">
              <a:latin typeface="微软雅黑" panose="020B0503020204020204" charset="-122"/>
              <a:ea typeface="微软雅黑" panose="020B0503020204020204" charset="-122"/>
            </a:endParaRPr>
          </a:p>
        </p:txBody>
      </p:sp>
      <p:sp>
        <p:nvSpPr>
          <p:cNvPr id="4" name="矩形 99"/>
          <p:cNvSpPr/>
          <p:nvPr>
            <p:custDataLst>
              <p:tags r:id="rId2"/>
            </p:custDataLst>
          </p:nvPr>
        </p:nvSpPr>
        <p:spPr>
          <a:xfrm>
            <a:off x="593090" y="1561466"/>
            <a:ext cx="11291570" cy="967246"/>
          </a:xfrm>
          <a:prstGeom prst="rect">
            <a:avLst/>
          </a:prstGeom>
          <a:noFill/>
          <a:ln w="12700" cap="flat" cmpd="sng">
            <a:solidFill>
              <a:srgbClr val="007470"/>
            </a:solidFill>
            <a:prstDash val="sysDash"/>
            <a:round/>
            <a:headEnd type="none" w="med" len="med"/>
            <a:tailEnd type="none" w="med" len="med"/>
          </a:ln>
        </p:spPr>
        <p:txBody>
          <a:bodyPr wrap="square" anchor="ctr" anchorCtr="0"/>
          <a:lstStyle/>
          <a:p>
            <a:pPr indent="457200" algn="just">
              <a:lnSpc>
                <a:spcPct val="140000"/>
              </a:lnSpc>
              <a:spcBef>
                <a:spcPts val="0"/>
              </a:spcBef>
              <a:spcAft>
                <a:spcPts val="0"/>
              </a:spcAft>
            </a:pPr>
            <a:r>
              <a:rPr lang="zh-CN" altLang="en-US" sz="1800" b="1" dirty="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根据国网公司对分布式光伏接入系统的</a:t>
            </a:r>
            <a:r>
              <a:rPr lang="en-US" altLang="zh-CN" sz="1800" b="1" dirty="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8</a:t>
            </a:r>
            <a:r>
              <a:rPr lang="zh-CN" altLang="en-US" sz="1800" b="1" dirty="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种典型设计，可初步分成接入公共电网或用户电网，通过</a:t>
            </a:r>
            <a:r>
              <a:rPr lang="en-US" altLang="zh-CN" sz="1800" b="1" dirty="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10kV</a:t>
            </a:r>
            <a:r>
              <a:rPr lang="zh-CN" altLang="en-US" sz="1800" b="1" dirty="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接入或者</a:t>
            </a:r>
            <a:r>
              <a:rPr lang="en-US" altLang="zh-CN" sz="1800" b="1" dirty="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220V/380V</a:t>
            </a:r>
            <a:r>
              <a:rPr lang="zh-CN" altLang="en-US" sz="1800" b="1" dirty="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接入，接入形式包括全额上网、自发自用余电上网、全部自用</a:t>
            </a:r>
            <a:r>
              <a:rPr lang="en-US" altLang="zh-CN" sz="1800" b="1" dirty="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3</a:t>
            </a:r>
            <a:r>
              <a:rPr lang="zh-CN" altLang="en-US" sz="1800" b="1" dirty="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种。</a:t>
            </a:r>
            <a:endParaRPr lang="en-US" altLang="zh-CN" sz="1800" b="1" dirty="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endParaRPr>
          </a:p>
        </p:txBody>
      </p:sp>
      <p:pic>
        <p:nvPicPr>
          <p:cNvPr id="5" name="图片 4"/>
          <p:cNvPicPr>
            <a:picLocks noChangeAspect="1"/>
          </p:cNvPicPr>
          <p:nvPr/>
        </p:nvPicPr>
        <p:blipFill>
          <a:blip r:embed="rId3"/>
          <a:stretch>
            <a:fillRect/>
          </a:stretch>
        </p:blipFill>
        <p:spPr>
          <a:xfrm>
            <a:off x="6471815" y="2723527"/>
            <a:ext cx="5643343" cy="3877152"/>
          </a:xfrm>
          <a:prstGeom prst="rect">
            <a:avLst/>
          </a:prstGeom>
        </p:spPr>
      </p:pic>
      <p:pic>
        <p:nvPicPr>
          <p:cNvPr id="6" name="图片 5"/>
          <p:cNvPicPr>
            <a:picLocks noChangeAspect="1"/>
          </p:cNvPicPr>
          <p:nvPr/>
        </p:nvPicPr>
        <p:blipFill>
          <a:blip r:embed="rId4"/>
          <a:stretch>
            <a:fillRect/>
          </a:stretch>
        </p:blipFill>
        <p:spPr>
          <a:xfrm>
            <a:off x="493742" y="2633215"/>
            <a:ext cx="2870348" cy="2178530"/>
          </a:xfrm>
          <a:prstGeom prst="rect">
            <a:avLst/>
          </a:prstGeom>
        </p:spPr>
      </p:pic>
      <p:pic>
        <p:nvPicPr>
          <p:cNvPr id="7" name="图片 6"/>
          <p:cNvPicPr>
            <a:picLocks noChangeAspect="1"/>
          </p:cNvPicPr>
          <p:nvPr/>
        </p:nvPicPr>
        <p:blipFill>
          <a:blip r:embed="rId5"/>
          <a:stretch>
            <a:fillRect/>
          </a:stretch>
        </p:blipFill>
        <p:spPr>
          <a:xfrm>
            <a:off x="3423434" y="2693436"/>
            <a:ext cx="2989037" cy="2058087"/>
          </a:xfrm>
          <a:prstGeom prst="rect">
            <a:avLst/>
          </a:prstGeom>
        </p:spPr>
      </p:pic>
      <p:pic>
        <p:nvPicPr>
          <p:cNvPr id="8" name="图片 7"/>
          <p:cNvPicPr>
            <a:picLocks noChangeAspect="1"/>
          </p:cNvPicPr>
          <p:nvPr/>
        </p:nvPicPr>
        <p:blipFill>
          <a:blip r:embed="rId6"/>
          <a:stretch>
            <a:fillRect/>
          </a:stretch>
        </p:blipFill>
        <p:spPr>
          <a:xfrm>
            <a:off x="493742" y="4902057"/>
            <a:ext cx="2929692" cy="1983820"/>
          </a:xfrm>
          <a:prstGeom prst="rect">
            <a:avLst/>
          </a:prstGeom>
        </p:spPr>
      </p:pic>
      <p:pic>
        <p:nvPicPr>
          <p:cNvPr id="10" name="图片 9"/>
          <p:cNvPicPr>
            <a:picLocks noChangeAspect="1"/>
          </p:cNvPicPr>
          <p:nvPr/>
        </p:nvPicPr>
        <p:blipFill>
          <a:blip r:embed="rId7"/>
          <a:stretch>
            <a:fillRect/>
          </a:stretch>
        </p:blipFill>
        <p:spPr>
          <a:xfrm>
            <a:off x="3542122" y="4816804"/>
            <a:ext cx="2790945" cy="2069073"/>
          </a:xfrm>
          <a:prstGeom prst="rect">
            <a:avLst/>
          </a:prstGeom>
        </p:spPr>
      </p:pic>
      <p:sp>
        <p:nvSpPr>
          <p:cNvPr id="2" name="矩形 11"/>
          <p:cNvSpPr/>
          <p:nvPr/>
        </p:nvSpPr>
        <p:spPr>
          <a:xfrm>
            <a:off x="3902427" y="1045166"/>
            <a:ext cx="7823200" cy="396391"/>
          </a:xfrm>
          <a:prstGeom prst="rect">
            <a:avLst/>
          </a:prstGeom>
          <a:noFill/>
          <a:ln w="9525">
            <a:noFill/>
          </a:ln>
        </p:spPr>
        <p:txBody>
          <a:bodyPr wrap="square" anchor="t" anchorCtr="0">
            <a:spAutoFit/>
          </a:bodyPr>
          <a:lstStyle/>
          <a:p>
            <a:pPr algn="l">
              <a:lnSpc>
                <a:spcPct val="120000"/>
              </a:lnSpc>
            </a:pPr>
            <a:r>
              <a:rPr lang="zh-CN" altLang="en-US" b="1" dirty="0">
                <a:solidFill>
                  <a:srgbClr val="006F6B"/>
                </a:solidFill>
                <a:latin typeface="Times New Roman" panose="02020603050405020304" pitchFamily="18" charset="0"/>
                <a:ea typeface="微软雅黑" panose="020B0503020204020204" charset="-122"/>
              </a:rPr>
              <a:t>全省电网可接入容量受限与政府大力发展清洁能源的目标存在根本性矛盾</a:t>
            </a:r>
            <a:endParaRPr lang="zh-CN" altLang="en-US" b="1" dirty="0">
              <a:solidFill>
                <a:srgbClr val="006F6B"/>
              </a:solidFill>
              <a:latin typeface="Times New Roman" panose="02020603050405020304" pitchFamily="18" charset="0"/>
              <a:ea typeface="微软雅黑" panose="020B0503020204020204" charset="-122"/>
            </a:endParaRPr>
          </a:p>
        </p:txBody>
      </p:sp>
    </p:spTree>
    <p:custDataLst>
      <p:tags r:id="rId8"/>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359200" y="4477261"/>
            <a:ext cx="3454576" cy="2264851"/>
          </a:xfrm>
          <a:prstGeom prst="rect">
            <a:avLst/>
          </a:prstGeom>
          <a:noFill/>
          <a:ln w="19050">
            <a:solidFill>
              <a:schemeClr val="tx1">
                <a:lumMod val="50000"/>
                <a:lumOff val="50000"/>
              </a:schemeClr>
            </a:solidFill>
            <a:prstDash val="dash"/>
          </a:ln>
        </p:spPr>
        <p:txBody>
          <a:bodyPr wrap="square" rtlCol="0">
            <a:spAutoFit/>
          </a:bodyPr>
          <a:lstStyle/>
          <a:p>
            <a:pPr algn="just">
              <a:lnSpc>
                <a:spcPct val="150000"/>
              </a:lnSpc>
            </a:pPr>
            <a:r>
              <a:rPr lang="en-US" altLang="zh-CN" sz="1600" b="0" dirty="0">
                <a:solidFill>
                  <a:schemeClr val="tx1">
                    <a:lumMod val="65000"/>
                    <a:lumOff val="35000"/>
                  </a:schemeClr>
                </a:solidFill>
                <a:latin typeface="微软雅黑" panose="020B0503020204020204" charset="-122"/>
                <a:ea typeface="微软雅黑" panose="020B0503020204020204" charset="-122"/>
              </a:rPr>
              <a:t>       2024</a:t>
            </a:r>
            <a:r>
              <a:rPr lang="zh-CN" altLang="en-US" sz="1600" b="0" dirty="0">
                <a:solidFill>
                  <a:schemeClr val="tx1">
                    <a:lumMod val="65000"/>
                    <a:lumOff val="35000"/>
                  </a:schemeClr>
                </a:solidFill>
                <a:latin typeface="微软雅黑" panose="020B0503020204020204" charset="-122"/>
                <a:ea typeface="微软雅黑" panose="020B0503020204020204" charset="-122"/>
              </a:rPr>
              <a:t>年底开发区具备开发条件的屋顶光伏发电覆盖率达到</a:t>
            </a:r>
            <a:r>
              <a:rPr lang="en-US" altLang="zh-CN" sz="1600" b="0" dirty="0">
                <a:solidFill>
                  <a:schemeClr val="tx1">
                    <a:lumMod val="65000"/>
                    <a:lumOff val="35000"/>
                  </a:schemeClr>
                </a:solidFill>
                <a:latin typeface="微软雅黑" panose="020B0503020204020204" charset="-122"/>
                <a:ea typeface="微软雅黑" panose="020B0503020204020204" charset="-122"/>
              </a:rPr>
              <a:t>80%</a:t>
            </a:r>
            <a:r>
              <a:rPr lang="zh-CN" altLang="en-US" sz="1600" b="0" dirty="0">
                <a:solidFill>
                  <a:schemeClr val="tx1">
                    <a:lumMod val="65000"/>
                    <a:lumOff val="35000"/>
                  </a:schemeClr>
                </a:solidFill>
                <a:latin typeface="微软雅黑" panose="020B0503020204020204" charset="-122"/>
                <a:ea typeface="微软雅黑" panose="020B0503020204020204" charset="-122"/>
              </a:rPr>
              <a:t>以上，并且将“开发区屋顶光伏发电覆盖度”纳入全省开发区争先创优综合考核评价指标体系，直接影响开发区在全省排名以及后续的扶持政策。</a:t>
            </a:r>
            <a:endParaRPr lang="zh-CN" altLang="en-US" sz="1600" b="0" dirty="0">
              <a:solidFill>
                <a:schemeClr val="tx1">
                  <a:lumMod val="65000"/>
                  <a:lumOff val="35000"/>
                </a:schemeClr>
              </a:solidFill>
              <a:latin typeface="微软雅黑" panose="020B0503020204020204" charset="-122"/>
              <a:ea typeface="微软雅黑" panose="020B0503020204020204" charset="-122"/>
            </a:endParaRPr>
          </a:p>
        </p:txBody>
      </p:sp>
      <p:sp>
        <p:nvSpPr>
          <p:cNvPr id="9" name="矩形 8"/>
          <p:cNvSpPr/>
          <p:nvPr>
            <p:custDataLst>
              <p:tags r:id="rId1"/>
            </p:custDataLst>
          </p:nvPr>
        </p:nvSpPr>
        <p:spPr>
          <a:xfrm>
            <a:off x="674369" y="1011555"/>
            <a:ext cx="3017098" cy="490220"/>
          </a:xfrm>
          <a:prstGeom prst="rect">
            <a:avLst/>
          </a:prstGeom>
          <a:solidFill>
            <a:srgbClr val="006F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挑战</a:t>
            </a:r>
            <a:r>
              <a:rPr kumimoji="0" lang="en-US" altLang="zh-CN" sz="20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1</a:t>
            </a:r>
            <a:r>
              <a:rPr kumimoji="0" lang="zh-CN" altLang="en-US" sz="20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：接入能力受限</a:t>
            </a:r>
            <a:endParaRPr kumimoji="0" lang="zh-CN" sz="20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3" name="文本框 80"/>
          <p:cNvSpPr txBox="1"/>
          <p:nvPr/>
        </p:nvSpPr>
        <p:spPr>
          <a:xfrm>
            <a:off x="673100" y="115888"/>
            <a:ext cx="4568825" cy="583565"/>
          </a:xfrm>
          <a:prstGeom prst="rect">
            <a:avLst/>
          </a:prstGeom>
          <a:noFill/>
          <a:ln w="9525">
            <a:noFill/>
          </a:ln>
        </p:spPr>
        <p:txBody>
          <a:bodyPr wrap="square" anchor="t" anchorCtr="0">
            <a:spAutoFit/>
          </a:bodyPr>
          <a:lstStyle/>
          <a:p>
            <a:pPr marL="571500" indent="-571500">
              <a:buFont typeface="Wingdings" panose="05000000000000000000" charset="0"/>
              <a:buChar char="n"/>
            </a:pPr>
            <a:r>
              <a:rPr lang="zh-CN" altLang="en-US" sz="3200" b="1" dirty="0">
                <a:latin typeface="微软雅黑" panose="020B0503020204020204" charset="-122"/>
                <a:ea typeface="微软雅黑" panose="020B0503020204020204" charset="-122"/>
                <a:sym typeface="+mn-ea"/>
              </a:rPr>
              <a:t>问题</a:t>
            </a:r>
            <a:r>
              <a:rPr lang="zh-CN" altLang="en-US" sz="3200" b="1" dirty="0">
                <a:latin typeface="微软雅黑" panose="020B0503020204020204" charset="-122"/>
                <a:ea typeface="微软雅黑" panose="020B0503020204020204" charset="-122"/>
                <a:sym typeface="+mn-ea"/>
              </a:rPr>
              <a:t>挑战</a:t>
            </a:r>
            <a:endParaRPr lang="zh-CN" altLang="en-US" sz="3200" b="1" dirty="0">
              <a:latin typeface="微软雅黑" panose="020B0503020204020204" charset="-122"/>
              <a:ea typeface="微软雅黑" panose="020B0503020204020204" charset="-122"/>
            </a:endParaRPr>
          </a:p>
        </p:txBody>
      </p:sp>
      <p:sp>
        <p:nvSpPr>
          <p:cNvPr id="4" name="矩形 99"/>
          <p:cNvSpPr/>
          <p:nvPr>
            <p:custDataLst>
              <p:tags r:id="rId2"/>
            </p:custDataLst>
          </p:nvPr>
        </p:nvSpPr>
        <p:spPr>
          <a:xfrm>
            <a:off x="593090" y="1561466"/>
            <a:ext cx="11291570" cy="1588134"/>
          </a:xfrm>
          <a:prstGeom prst="rect">
            <a:avLst/>
          </a:prstGeom>
          <a:noFill/>
          <a:ln w="12700" cap="flat" cmpd="sng">
            <a:solidFill>
              <a:srgbClr val="007470"/>
            </a:solidFill>
            <a:prstDash val="sysDash"/>
            <a:round/>
            <a:headEnd type="none" w="med" len="med"/>
            <a:tailEnd type="none" w="med" len="med"/>
          </a:ln>
        </p:spPr>
        <p:txBody>
          <a:bodyPr wrap="square" anchor="ctr" anchorCtr="0"/>
          <a:lstStyle/>
          <a:p>
            <a:pPr indent="457200" algn="just">
              <a:lnSpc>
                <a:spcPct val="140000"/>
              </a:lnSpc>
              <a:spcBef>
                <a:spcPts val="0"/>
              </a:spcBef>
              <a:spcAft>
                <a:spcPts val="0"/>
              </a:spcAft>
            </a:pPr>
            <a:r>
              <a:rPr lang="zh-CN" altLang="en-US" sz="1800" b="1" dirty="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问题表现：全省已并网新能源装机规模（含集中式和分布式电源）超过</a:t>
            </a:r>
            <a:r>
              <a:rPr lang="en-US" altLang="zh-CN" sz="1800" b="1" dirty="0">
                <a:solidFill>
                  <a:srgbClr val="FF0000"/>
                </a:solidFill>
                <a:latin typeface="微软雅黑" panose="020B0503020204020204" charset="-122"/>
                <a:ea typeface="微软雅黑" panose="020B0503020204020204" charset="-122"/>
                <a:cs typeface="微软雅黑" panose="020B0503020204020204" charset="-122"/>
                <a:sym typeface="+mn-ea"/>
              </a:rPr>
              <a:t>1800</a:t>
            </a:r>
            <a:r>
              <a:rPr lang="zh-CN" altLang="en-US" sz="1800" b="1" dirty="0">
                <a:solidFill>
                  <a:srgbClr val="FF0000"/>
                </a:solidFill>
                <a:latin typeface="微软雅黑" panose="020B0503020204020204" charset="-122"/>
                <a:ea typeface="微软雅黑" panose="020B0503020204020204" charset="-122"/>
                <a:cs typeface="微软雅黑" panose="020B0503020204020204" charset="-122"/>
                <a:sym typeface="+mn-ea"/>
              </a:rPr>
              <a:t>万千瓦</a:t>
            </a:r>
            <a:r>
              <a:rPr lang="zh-CN" altLang="en-US" sz="1800" b="1" dirty="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，同时纳入到省能源局优选库但尚未建设并网的规模已经达到</a:t>
            </a:r>
            <a:r>
              <a:rPr lang="en-US" altLang="zh-CN" sz="1800" b="1" dirty="0">
                <a:solidFill>
                  <a:srgbClr val="FF0000"/>
                </a:solidFill>
                <a:latin typeface="微软雅黑" panose="020B0503020204020204" charset="-122"/>
                <a:ea typeface="微软雅黑" panose="020B0503020204020204" charset="-122"/>
                <a:cs typeface="微软雅黑" panose="020B0503020204020204" charset="-122"/>
                <a:sym typeface="+mn-ea"/>
              </a:rPr>
              <a:t>2000</a:t>
            </a:r>
            <a:r>
              <a:rPr lang="zh-CN" altLang="en-US" sz="1800" b="1" dirty="0">
                <a:solidFill>
                  <a:srgbClr val="FF0000"/>
                </a:solidFill>
                <a:latin typeface="微软雅黑" panose="020B0503020204020204" charset="-122"/>
                <a:ea typeface="微软雅黑" panose="020B0503020204020204" charset="-122"/>
                <a:cs typeface="微软雅黑" panose="020B0503020204020204" charset="-122"/>
                <a:sym typeface="+mn-ea"/>
              </a:rPr>
              <a:t>万千瓦</a:t>
            </a:r>
            <a:r>
              <a:rPr lang="zh-CN" altLang="en-US" sz="1800" b="1" dirty="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，总量已经超过</a:t>
            </a:r>
            <a:r>
              <a:rPr lang="en-US" altLang="zh-CN" sz="1800" b="1" dirty="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2022</a:t>
            </a:r>
            <a:r>
              <a:rPr lang="zh-CN" altLang="en-US" sz="1800" b="1" dirty="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年全省最大用电负荷</a:t>
            </a:r>
            <a:r>
              <a:rPr lang="en-US" altLang="zh-CN" sz="1800" b="1" dirty="0">
                <a:solidFill>
                  <a:srgbClr val="FF0000"/>
                </a:solidFill>
                <a:latin typeface="微软雅黑" panose="020B0503020204020204" charset="-122"/>
                <a:ea typeface="微软雅黑" panose="020B0503020204020204" charset="-122"/>
                <a:cs typeface="微软雅黑" panose="020B0503020204020204" charset="-122"/>
                <a:sym typeface="+mn-ea"/>
              </a:rPr>
              <a:t>3576</a:t>
            </a:r>
            <a:r>
              <a:rPr lang="zh-CN" altLang="en-US" sz="1800" b="1" dirty="0">
                <a:solidFill>
                  <a:srgbClr val="FF0000"/>
                </a:solidFill>
                <a:latin typeface="微软雅黑" panose="020B0503020204020204" charset="-122"/>
                <a:ea typeface="微软雅黑" panose="020B0503020204020204" charset="-122"/>
                <a:cs typeface="微软雅黑" panose="020B0503020204020204" charset="-122"/>
                <a:sym typeface="+mn-ea"/>
              </a:rPr>
              <a:t>万千瓦</a:t>
            </a:r>
            <a:r>
              <a:rPr lang="zh-CN" altLang="en-US" sz="1800" b="1" dirty="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800" b="1" dirty="0">
                <a:solidFill>
                  <a:srgbClr val="FF0000"/>
                </a:solidFill>
                <a:latin typeface="微软雅黑" panose="020B0503020204020204" charset="-122"/>
                <a:ea typeface="微软雅黑" panose="020B0503020204020204" charset="-122"/>
                <a:cs typeface="微软雅黑" panose="020B0503020204020204" charset="-122"/>
                <a:sym typeface="+mn-ea"/>
              </a:rPr>
              <a:t>33</a:t>
            </a:r>
            <a:r>
              <a:rPr lang="zh-CN" altLang="en-US" sz="1800" b="1" dirty="0">
                <a:solidFill>
                  <a:srgbClr val="FF0000"/>
                </a:solidFill>
                <a:latin typeface="微软雅黑" panose="020B0503020204020204" charset="-122"/>
                <a:ea typeface="微软雅黑" panose="020B0503020204020204" charset="-122"/>
                <a:cs typeface="微软雅黑" panose="020B0503020204020204" charset="-122"/>
                <a:sym typeface="+mn-ea"/>
              </a:rPr>
              <a:t>个县区可开放容量红色预警</a:t>
            </a:r>
            <a:r>
              <a:rPr lang="zh-CN" altLang="en-US" sz="1800" b="1" dirty="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800" b="1" dirty="0">
                <a:solidFill>
                  <a:srgbClr val="FF990D"/>
                </a:solidFill>
                <a:latin typeface="微软雅黑" panose="020B0503020204020204" charset="-122"/>
                <a:ea typeface="微软雅黑" panose="020B0503020204020204" charset="-122"/>
                <a:cs typeface="微软雅黑" panose="020B0503020204020204" charset="-122"/>
                <a:sym typeface="+mn-ea"/>
              </a:rPr>
              <a:t>12</a:t>
            </a:r>
            <a:r>
              <a:rPr lang="zh-CN" altLang="en-US" sz="1800" b="1" dirty="0">
                <a:solidFill>
                  <a:srgbClr val="FF990D"/>
                </a:solidFill>
                <a:latin typeface="微软雅黑" panose="020B0503020204020204" charset="-122"/>
                <a:ea typeface="微软雅黑" panose="020B0503020204020204" charset="-122"/>
                <a:cs typeface="微软雅黑" panose="020B0503020204020204" charset="-122"/>
                <a:sym typeface="+mn-ea"/>
              </a:rPr>
              <a:t>个橙色预警</a:t>
            </a:r>
            <a:r>
              <a:rPr lang="zh-CN" altLang="en-US" sz="1800" b="1" dirty="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，接近全省县区的一半，消纳空间十分有限。</a:t>
            </a:r>
            <a:endParaRPr lang="en-US" altLang="zh-CN" sz="1800" b="1" dirty="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2" name="矩形 11"/>
          <p:cNvSpPr/>
          <p:nvPr/>
        </p:nvSpPr>
        <p:spPr>
          <a:xfrm>
            <a:off x="3902427" y="1045166"/>
            <a:ext cx="7823200" cy="396391"/>
          </a:xfrm>
          <a:prstGeom prst="rect">
            <a:avLst/>
          </a:prstGeom>
          <a:noFill/>
          <a:ln w="9525">
            <a:noFill/>
          </a:ln>
        </p:spPr>
        <p:txBody>
          <a:bodyPr wrap="square" anchor="t" anchorCtr="0">
            <a:spAutoFit/>
          </a:bodyPr>
          <a:lstStyle/>
          <a:p>
            <a:pPr algn="l">
              <a:lnSpc>
                <a:spcPct val="120000"/>
              </a:lnSpc>
            </a:pPr>
            <a:r>
              <a:rPr lang="zh-CN" altLang="en-US" b="1" dirty="0">
                <a:solidFill>
                  <a:srgbClr val="006F6B"/>
                </a:solidFill>
                <a:latin typeface="Times New Roman" panose="02020603050405020304" pitchFamily="18" charset="0"/>
                <a:ea typeface="微软雅黑" panose="020B0503020204020204" charset="-122"/>
              </a:rPr>
              <a:t>全省电网可接入容量受限与政府大力发展清洁能源的目标存在根本性矛盾</a:t>
            </a:r>
            <a:endParaRPr lang="zh-CN" altLang="en-US" b="1" dirty="0">
              <a:solidFill>
                <a:srgbClr val="006F6B"/>
              </a:solidFill>
              <a:latin typeface="Times New Roman" panose="02020603050405020304" pitchFamily="18" charset="0"/>
              <a:ea typeface="微软雅黑" panose="020B0503020204020204" charset="-122"/>
            </a:endParaRPr>
          </a:p>
        </p:txBody>
      </p:sp>
      <p:sp>
        <p:nvSpPr>
          <p:cNvPr id="11" name="椭圆 10"/>
          <p:cNvSpPr/>
          <p:nvPr/>
        </p:nvSpPr>
        <p:spPr>
          <a:xfrm>
            <a:off x="1172561" y="3269509"/>
            <a:ext cx="1749778" cy="1749778"/>
          </a:xfrm>
          <a:prstGeom prst="ellipse">
            <a:avLst/>
          </a:prstGeom>
          <a:solidFill>
            <a:srgbClr val="006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rPr>
              <a:t>政府需求</a:t>
            </a:r>
            <a:endParaRPr lang="zh-CN" altLang="en-US" sz="2000" b="1" dirty="0">
              <a:solidFill>
                <a:schemeClr val="bg1"/>
              </a:solidFill>
            </a:endParaRPr>
          </a:p>
        </p:txBody>
      </p:sp>
      <p:sp>
        <p:nvSpPr>
          <p:cNvPr id="13" name="文本框 12"/>
          <p:cNvSpPr txBox="1"/>
          <p:nvPr/>
        </p:nvSpPr>
        <p:spPr>
          <a:xfrm>
            <a:off x="7806090" y="4477261"/>
            <a:ext cx="3455636" cy="2264851"/>
          </a:xfrm>
          <a:prstGeom prst="rect">
            <a:avLst/>
          </a:prstGeom>
          <a:noFill/>
          <a:ln w="19050">
            <a:solidFill>
              <a:schemeClr val="tx1">
                <a:lumMod val="50000"/>
                <a:lumOff val="50000"/>
              </a:schemeClr>
            </a:solidFill>
            <a:prstDash val="dash"/>
          </a:ln>
        </p:spPr>
        <p:txBody>
          <a:bodyPr wrap="square" rtlCol="0">
            <a:spAutoFit/>
          </a:bodyPr>
          <a:lstStyle/>
          <a:p>
            <a:pPr algn="just">
              <a:lnSpc>
                <a:spcPct val="150000"/>
              </a:lnSpc>
            </a:pPr>
            <a:r>
              <a:rPr lang="zh-CN" altLang="en-US" sz="1600" b="0" dirty="0">
                <a:solidFill>
                  <a:schemeClr val="tx1">
                    <a:lumMod val="65000"/>
                    <a:lumOff val="35000"/>
                  </a:schemeClr>
                </a:solidFill>
                <a:latin typeface="微软雅黑" panose="020B0503020204020204" charset="-122"/>
                <a:ea typeface="微软雅黑" panose="020B0503020204020204" charset="-122"/>
              </a:rPr>
              <a:t>      分布式光伏发电项目由市县供电公司出具消纳支持意见，设区市发改委推荐进入优选库；集中式光伏发电项目由省电力公司出具消纳支持意见，省能源局审批进入优选库。为尽早纳规入库，人为拆分光伏项目。</a:t>
            </a:r>
            <a:endParaRPr lang="zh-CN" altLang="en-US" sz="1600" b="0" dirty="0">
              <a:solidFill>
                <a:schemeClr val="tx1">
                  <a:lumMod val="65000"/>
                  <a:lumOff val="35000"/>
                </a:schemeClr>
              </a:solidFill>
              <a:latin typeface="微软雅黑" panose="020B0503020204020204" charset="-122"/>
              <a:ea typeface="微软雅黑" panose="020B0503020204020204" charset="-122"/>
            </a:endParaRPr>
          </a:p>
        </p:txBody>
      </p:sp>
      <p:sp>
        <p:nvSpPr>
          <p:cNvPr id="14" name="椭圆 13"/>
          <p:cNvSpPr/>
          <p:nvPr/>
        </p:nvSpPr>
        <p:spPr>
          <a:xfrm>
            <a:off x="6619451" y="3269509"/>
            <a:ext cx="1749778" cy="1749778"/>
          </a:xfrm>
          <a:prstGeom prst="ellipse">
            <a:avLst/>
          </a:prstGeom>
          <a:solidFill>
            <a:srgbClr val="006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rPr>
              <a:t>企业需求</a:t>
            </a:r>
            <a:endParaRPr lang="zh-CN" altLang="en-US" sz="2000" b="1" dirty="0">
              <a:solidFill>
                <a:schemeClr val="bg1"/>
              </a:solidFill>
            </a:endParaRPr>
          </a:p>
        </p:txBody>
      </p:sp>
    </p:spTree>
    <p:custDataLst>
      <p:tags r:id="rId3"/>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624205" y="1413510"/>
            <a:ext cx="11040745" cy="1123950"/>
          </a:xfrm>
          <a:prstGeom prst="rect">
            <a:avLst/>
          </a:prstGeom>
        </p:spPr>
        <p:txBody>
          <a:bodyPr wrap="square">
            <a:noAutofit/>
          </a:bodyPr>
          <a:p>
            <a:pPr marL="342900" indent="-342900" algn="just">
              <a:lnSpc>
                <a:spcPct val="150000"/>
              </a:lnSpc>
              <a:buFont typeface="Arial" panose="020B0604020202020204" pitchFamily="34" charset="0"/>
              <a:buChar char="•"/>
            </a:pPr>
            <a:endParaRPr lang="zh-CN" altLang="en-US" sz="2000" dirty="0">
              <a:latin typeface="+mn-ea"/>
              <a:ea typeface="+mn-ea"/>
              <a:cs typeface="+mn-ea"/>
              <a:sym typeface="+mn-ea"/>
            </a:endParaRPr>
          </a:p>
        </p:txBody>
      </p:sp>
      <p:sp>
        <p:nvSpPr>
          <p:cNvPr id="8" name="矩形 7"/>
          <p:cNvSpPr/>
          <p:nvPr>
            <p:custDataLst>
              <p:tags r:id="rId2"/>
            </p:custDataLst>
          </p:nvPr>
        </p:nvSpPr>
        <p:spPr>
          <a:xfrm>
            <a:off x="624205" y="2336165"/>
            <a:ext cx="11040745" cy="1026160"/>
          </a:xfrm>
          <a:prstGeom prst="rect">
            <a:avLst/>
          </a:prstGeom>
        </p:spPr>
        <p:txBody>
          <a:bodyPr wrap="square">
            <a:noAutofit/>
          </a:bodyPr>
          <a:p>
            <a:pPr marL="342900" indent="-342900" algn="just">
              <a:lnSpc>
                <a:spcPct val="150000"/>
              </a:lnSpc>
              <a:buClrTx/>
              <a:buSzTx/>
              <a:buFont typeface="Arial" panose="020B0604020202020204" pitchFamily="34" charset="0"/>
              <a:buChar char="•"/>
            </a:pPr>
            <a:endParaRPr lang="zh-CN" altLang="en-US" sz="1800" dirty="0">
              <a:latin typeface="+mn-ea"/>
              <a:ea typeface="+mn-ea"/>
              <a:cs typeface="+mn-ea"/>
              <a:sym typeface="+mn-ea"/>
            </a:endParaRPr>
          </a:p>
        </p:txBody>
      </p:sp>
      <p:sp>
        <p:nvSpPr>
          <p:cNvPr id="3" name="矩形 99"/>
          <p:cNvSpPr/>
          <p:nvPr>
            <p:custDataLst>
              <p:tags r:id="rId3"/>
            </p:custDataLst>
          </p:nvPr>
        </p:nvSpPr>
        <p:spPr>
          <a:xfrm>
            <a:off x="496570" y="1996440"/>
            <a:ext cx="4280535" cy="4078605"/>
          </a:xfrm>
          <a:prstGeom prst="rect">
            <a:avLst/>
          </a:prstGeom>
          <a:noFill/>
          <a:ln w="12700" cap="flat" cmpd="sng">
            <a:solidFill>
              <a:srgbClr val="007470"/>
            </a:solidFill>
            <a:prstDash val="sysDash"/>
            <a:round/>
            <a:headEnd type="none" w="med" len="med"/>
            <a:tailEnd type="none" w="med" len="med"/>
          </a:ln>
        </p:spPr>
        <p:txBody>
          <a:bodyPr wrap="square" anchor="ctr" anchorCtr="0"/>
          <a:p>
            <a:pPr marL="342900" indent="-342900" algn="just">
              <a:lnSpc>
                <a:spcPct val="150000"/>
              </a:lnSpc>
              <a:buClrTx/>
              <a:buSzTx/>
              <a:buFont typeface="Wingdings" panose="05000000000000000000" charset="0"/>
              <a:buChar char="n"/>
            </a:pPr>
            <a:r>
              <a:rPr lang="zh-CN" altLang="en-US" sz="1800" b="1" dirty="0">
                <a:solidFill>
                  <a:schemeClr val="tx1"/>
                </a:solidFill>
                <a:latin typeface="微软雅黑" panose="020B0503020204020204" charset="-122"/>
                <a:ea typeface="微软雅黑" panose="020B0503020204020204" charset="-122"/>
                <a:cs typeface="微软雅黑" panose="020B0503020204020204" charset="-122"/>
                <a:sym typeface="+mn-ea"/>
              </a:rPr>
              <a:t>分布式电源与负荷</a:t>
            </a:r>
            <a:r>
              <a:rPr lang="zh-CN" altLang="en-US" sz="1800" b="1" dirty="0">
                <a:solidFill>
                  <a:srgbClr val="FF0000"/>
                </a:solidFill>
                <a:latin typeface="微软雅黑" panose="020B0503020204020204" charset="-122"/>
                <a:ea typeface="微软雅黑" panose="020B0503020204020204" charset="-122"/>
                <a:cs typeface="微软雅黑" panose="020B0503020204020204" charset="-122"/>
                <a:sym typeface="+mn-ea"/>
              </a:rPr>
              <a:t>时空不匹配，台区无法消纳</a:t>
            </a:r>
            <a:endParaRPr lang="zh-CN" altLang="en-US" sz="1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marL="342900" indent="-342900" algn="just">
              <a:lnSpc>
                <a:spcPct val="150000"/>
              </a:lnSpc>
              <a:buClrTx/>
              <a:buSzTx/>
              <a:buFont typeface="Arial" panose="020B0604020202020204" pitchFamily="34" charset="0"/>
              <a:buChar char="•"/>
            </a:pPr>
            <a:r>
              <a:rPr lang="zh-CN" altLang="en-US" sz="1800" b="1" dirty="0">
                <a:solidFill>
                  <a:srgbClr val="FF0000"/>
                </a:solidFill>
                <a:latin typeface="微软雅黑" panose="020B0503020204020204" charset="-122"/>
                <a:ea typeface="微软雅黑" panose="020B0503020204020204" charset="-122"/>
                <a:cs typeface="微软雅黑" panose="020B0503020204020204" charset="-122"/>
                <a:sym typeface="+mn-ea"/>
              </a:rPr>
              <a:t>分布式光伏</a:t>
            </a:r>
            <a:r>
              <a:rPr lang="zh-CN" altLang="en-US" sz="1800" b="1" dirty="0">
                <a:latin typeface="微软雅黑" panose="020B0503020204020204" charset="-122"/>
                <a:ea typeface="微软雅黑" panose="020B0503020204020204" charset="-122"/>
                <a:cs typeface="微软雅黑" panose="020B0503020204020204" charset="-122"/>
                <a:sym typeface="+mn-ea"/>
              </a:rPr>
              <a:t>主要集中在</a:t>
            </a:r>
            <a:r>
              <a:rPr lang="zh-CN" altLang="en-US" sz="1800" b="1" dirty="0">
                <a:solidFill>
                  <a:srgbClr val="FF0000"/>
                </a:solidFill>
                <a:latin typeface="微软雅黑" panose="020B0503020204020204" charset="-122"/>
                <a:ea typeface="微软雅黑" panose="020B0503020204020204" charset="-122"/>
                <a:cs typeface="微软雅黑" panose="020B0503020204020204" charset="-122"/>
                <a:sym typeface="+mn-ea"/>
              </a:rPr>
              <a:t>农村、园区</a:t>
            </a:r>
            <a:r>
              <a:rPr lang="zh-CN" altLang="en-US" sz="1800" b="1" dirty="0">
                <a:latin typeface="微软雅黑" panose="020B0503020204020204" charset="-122"/>
                <a:ea typeface="微软雅黑" panose="020B0503020204020204" charset="-122"/>
                <a:cs typeface="微软雅黑" panose="020B0503020204020204" charset="-122"/>
                <a:sym typeface="+mn-ea"/>
              </a:rPr>
              <a:t>等区域，负荷以空调、热水器、生产性负荷及部分季节性负荷为主。</a:t>
            </a:r>
            <a:endParaRPr lang="zh-CN" altLang="en-US" sz="1800" b="1" dirty="0">
              <a:latin typeface="微软雅黑" panose="020B0503020204020204" charset="-122"/>
              <a:ea typeface="微软雅黑" panose="020B0503020204020204" charset="-122"/>
              <a:cs typeface="微软雅黑" panose="020B0503020204020204" charset="-122"/>
              <a:sym typeface="+mn-ea"/>
            </a:endParaRPr>
          </a:p>
          <a:p>
            <a:pPr marL="342900" indent="-342900" algn="just">
              <a:lnSpc>
                <a:spcPct val="150000"/>
              </a:lnSpc>
              <a:buClrTx/>
              <a:buSzTx/>
              <a:buFont typeface="Arial" panose="020B0604020202020204" pitchFamily="34" charset="0"/>
              <a:buChar char="•"/>
            </a:pPr>
            <a:r>
              <a:rPr lang="zh-CN" altLang="en-US" sz="1800" b="1" dirty="0">
                <a:solidFill>
                  <a:srgbClr val="FF0000"/>
                </a:solidFill>
                <a:latin typeface="微软雅黑" panose="020B0503020204020204" charset="-122"/>
                <a:ea typeface="微软雅黑" panose="020B0503020204020204" charset="-122"/>
                <a:cs typeface="微软雅黑" panose="020B0503020204020204" charset="-122"/>
                <a:sym typeface="+mn-ea"/>
              </a:rPr>
              <a:t>充电桩</a:t>
            </a:r>
            <a:r>
              <a:rPr lang="zh-CN" altLang="en-US" sz="1800" b="1" dirty="0">
                <a:latin typeface="微软雅黑" panose="020B0503020204020204" charset="-122"/>
                <a:ea typeface="微软雅黑" panose="020B0503020204020204" charset="-122"/>
                <a:cs typeface="微软雅黑" panose="020B0503020204020204" charset="-122"/>
                <a:sym typeface="+mn-ea"/>
              </a:rPr>
              <a:t>主要集中在</a:t>
            </a:r>
            <a:r>
              <a:rPr lang="zh-CN" altLang="en-US" sz="1800" b="1" dirty="0">
                <a:solidFill>
                  <a:srgbClr val="FF0000"/>
                </a:solidFill>
                <a:latin typeface="微软雅黑" panose="020B0503020204020204" charset="-122"/>
                <a:ea typeface="微软雅黑" panose="020B0503020204020204" charset="-122"/>
                <a:cs typeface="微软雅黑" panose="020B0503020204020204" charset="-122"/>
                <a:sym typeface="+mn-ea"/>
              </a:rPr>
              <a:t>城市、县城区</a:t>
            </a:r>
            <a:r>
              <a:rPr lang="zh-CN" altLang="en-US" sz="1800" b="1" dirty="0">
                <a:latin typeface="微软雅黑" panose="020B0503020204020204" charset="-122"/>
                <a:ea typeface="微软雅黑" panose="020B0503020204020204" charset="-122"/>
                <a:cs typeface="微软雅黑" panose="020B0503020204020204" charset="-122"/>
                <a:sym typeface="+mn-ea"/>
              </a:rPr>
              <a:t>小区。</a:t>
            </a:r>
            <a:endParaRPr lang="zh-CN" altLang="en-US" sz="1800" b="1" dirty="0">
              <a:latin typeface="微软雅黑" panose="020B0503020204020204" charset="-122"/>
              <a:ea typeface="微软雅黑" panose="020B0503020204020204" charset="-122"/>
              <a:cs typeface="微软雅黑" panose="020B0503020204020204" charset="-122"/>
              <a:sym typeface="+mn-ea"/>
            </a:endParaRPr>
          </a:p>
          <a:p>
            <a:pPr algn="just">
              <a:lnSpc>
                <a:spcPct val="150000"/>
              </a:lnSpc>
              <a:buClrTx/>
              <a:buSzTx/>
              <a:buFont typeface="Arial" panose="020B0604020202020204" pitchFamily="34" charset="0"/>
            </a:pPr>
            <a:r>
              <a:rPr lang="en-US" altLang="zh-CN" sz="1800" b="1" dirty="0">
                <a:solidFill>
                  <a:srgbClr val="FF0000"/>
                </a:solidFill>
                <a:latin typeface="微软雅黑" panose="020B0503020204020204" charset="-122"/>
                <a:ea typeface="微软雅黑" panose="020B0503020204020204" charset="-122"/>
                <a:cs typeface="微软雅黑" panose="020B0503020204020204" charset="-122"/>
                <a:sym typeface="+mn-ea"/>
              </a:rPr>
              <a:t>     </a:t>
            </a:r>
            <a:r>
              <a:rPr lang="zh-CN" altLang="en-US" sz="1800" b="1" dirty="0">
                <a:solidFill>
                  <a:schemeClr val="tx1"/>
                </a:solidFill>
                <a:latin typeface="微软雅黑" panose="020B0503020204020204" charset="-122"/>
                <a:ea typeface="微软雅黑" panose="020B0503020204020204" charset="-122"/>
                <a:cs typeface="微软雅黑" panose="020B0503020204020204" charset="-122"/>
                <a:sym typeface="+mn-ea"/>
              </a:rPr>
              <a:t>分布式光伏与居民用电负荷负荷均</a:t>
            </a:r>
            <a:r>
              <a:rPr lang="zh-CN" altLang="en-US" sz="1800" b="1" dirty="0">
                <a:solidFill>
                  <a:srgbClr val="FF0000"/>
                </a:solidFill>
                <a:latin typeface="微软雅黑" panose="020B0503020204020204" charset="-122"/>
                <a:ea typeface="微软雅黑" panose="020B0503020204020204" charset="-122"/>
                <a:cs typeface="微软雅黑" panose="020B0503020204020204" charset="-122"/>
                <a:sym typeface="+mn-ea"/>
              </a:rPr>
              <a:t>具有</a:t>
            </a:r>
            <a:r>
              <a:rPr lang="en-US" altLang="zh-CN" sz="1800" b="1"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1800" b="1" dirty="0">
                <a:solidFill>
                  <a:srgbClr val="FF0000"/>
                </a:solidFill>
                <a:latin typeface="微软雅黑" panose="020B0503020204020204" charset="-122"/>
                <a:ea typeface="微软雅黑" panose="020B0503020204020204" charset="-122"/>
                <a:cs typeface="微软雅黑" panose="020B0503020204020204" charset="-122"/>
                <a:sym typeface="+mn-ea"/>
              </a:rPr>
              <a:t>错峰性</a:t>
            </a:r>
            <a:r>
              <a:rPr lang="en-US" altLang="zh-CN" sz="1800" b="1"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1800" b="1" dirty="0">
                <a:solidFill>
                  <a:srgbClr val="FF0000"/>
                </a:solidFill>
                <a:latin typeface="微软雅黑" panose="020B0503020204020204" charset="-122"/>
                <a:ea typeface="微软雅黑" panose="020B0503020204020204" charset="-122"/>
                <a:cs typeface="微软雅黑" panose="020B0503020204020204" charset="-122"/>
                <a:sym typeface="+mn-ea"/>
              </a:rPr>
              <a:t>，台区无法消纳。</a:t>
            </a:r>
            <a:endParaRPr lang="zh-CN" altLang="en-US" sz="1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80"/>
          <p:cNvSpPr txBox="1"/>
          <p:nvPr>
            <p:custDataLst>
              <p:tags r:id="rId4"/>
            </p:custDataLst>
          </p:nvPr>
        </p:nvSpPr>
        <p:spPr>
          <a:xfrm>
            <a:off x="673100" y="115888"/>
            <a:ext cx="4568825" cy="583565"/>
          </a:xfrm>
          <a:prstGeom prst="rect">
            <a:avLst/>
          </a:prstGeom>
          <a:noFill/>
          <a:ln w="9525">
            <a:noFill/>
          </a:ln>
        </p:spPr>
        <p:txBody>
          <a:bodyPr wrap="square" anchor="t" anchorCtr="0">
            <a:spAutoFit/>
          </a:bodyPr>
          <a:lstStyle/>
          <a:p>
            <a:pPr marL="571500" indent="-571500">
              <a:buFont typeface="Wingdings" panose="05000000000000000000" charset="0"/>
              <a:buChar char="n"/>
            </a:pPr>
            <a:r>
              <a:rPr lang="zh-CN" altLang="en-US" sz="3200" b="1" dirty="0">
                <a:latin typeface="微软雅黑" panose="020B0503020204020204" charset="-122"/>
                <a:ea typeface="微软雅黑" panose="020B0503020204020204" charset="-122"/>
                <a:sym typeface="+mn-ea"/>
              </a:rPr>
              <a:t>问题</a:t>
            </a:r>
            <a:r>
              <a:rPr lang="zh-CN" altLang="en-US" sz="3200" b="1" dirty="0">
                <a:latin typeface="微软雅黑" panose="020B0503020204020204" charset="-122"/>
                <a:ea typeface="微软雅黑" panose="020B0503020204020204" charset="-122"/>
                <a:sym typeface="+mn-ea"/>
              </a:rPr>
              <a:t>挑战</a:t>
            </a:r>
            <a:endParaRPr lang="zh-CN" altLang="en-US" sz="3200" b="1" dirty="0">
              <a:latin typeface="微软雅黑" panose="020B0503020204020204" charset="-122"/>
              <a:ea typeface="微软雅黑" panose="020B0503020204020204" charset="-122"/>
            </a:endParaRPr>
          </a:p>
        </p:txBody>
      </p:sp>
      <p:sp>
        <p:nvSpPr>
          <p:cNvPr id="10" name="文本框 9"/>
          <p:cNvSpPr txBox="1"/>
          <p:nvPr>
            <p:custDataLst>
              <p:tags r:id="rId5"/>
            </p:custDataLst>
          </p:nvPr>
        </p:nvSpPr>
        <p:spPr>
          <a:xfrm>
            <a:off x="3845560" y="1041400"/>
            <a:ext cx="3176905" cy="460375"/>
          </a:xfrm>
          <a:prstGeom prst="rect">
            <a:avLst/>
          </a:prstGeom>
          <a:noFill/>
        </p:spPr>
        <p:txBody>
          <a:bodyPr wrap="square" anchor="t">
            <a:spAutoFit/>
          </a:bodyPr>
          <a:p>
            <a:pPr eaLnBrk="1" fontAlgn="auto" hangingPunct="1">
              <a:spcBef>
                <a:spcPts val="0"/>
              </a:spcBef>
              <a:spcAft>
                <a:spcPts val="0"/>
              </a:spcAft>
            </a:pPr>
            <a:r>
              <a:rPr lang="zh-CN" altLang="en-US" sz="2400" b="1">
                <a:latin typeface="黑体" panose="02010609060101010101" pitchFamily="49" charset="-122"/>
                <a:ea typeface="黑体" panose="02010609060101010101" pitchFamily="49" charset="-122"/>
              </a:rPr>
              <a:t>新增源荷</a:t>
            </a:r>
            <a:r>
              <a:rPr lang="zh-CN" altLang="en-US" sz="2400" b="1">
                <a:solidFill>
                  <a:srgbClr val="FF0000"/>
                </a:solidFill>
                <a:latin typeface="黑体" panose="02010609060101010101" pitchFamily="49" charset="-122"/>
                <a:ea typeface="黑体" panose="02010609060101010101" pitchFamily="49" charset="-122"/>
              </a:rPr>
              <a:t>时空不匹配</a:t>
            </a:r>
            <a:endParaRPr lang="zh-CN" altLang="en-US" sz="2400" b="1">
              <a:solidFill>
                <a:srgbClr val="FF0000"/>
              </a:solidFill>
              <a:latin typeface="黑体" panose="02010609060101010101" pitchFamily="49" charset="-122"/>
              <a:ea typeface="黑体" panose="02010609060101010101" pitchFamily="49" charset="-122"/>
            </a:endParaRPr>
          </a:p>
        </p:txBody>
      </p:sp>
      <p:sp>
        <p:nvSpPr>
          <p:cNvPr id="2" name="矩形 1"/>
          <p:cNvSpPr/>
          <p:nvPr>
            <p:custDataLst>
              <p:tags r:id="rId6"/>
            </p:custDataLst>
          </p:nvPr>
        </p:nvSpPr>
        <p:spPr>
          <a:xfrm>
            <a:off x="674369" y="1011555"/>
            <a:ext cx="3017098" cy="490220"/>
          </a:xfrm>
          <a:prstGeom prst="rect">
            <a:avLst/>
          </a:prstGeom>
          <a:solidFill>
            <a:srgbClr val="006F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挑战</a:t>
            </a:r>
            <a:r>
              <a:rPr kumimoji="0" lang="en-US" altLang="zh-CN" sz="20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2</a:t>
            </a:r>
            <a:r>
              <a:rPr kumimoji="0" lang="zh-CN" altLang="en-US" sz="20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：安全运行问题</a:t>
            </a:r>
            <a:endParaRPr kumimoji="0" lang="zh-CN" sz="20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pic>
        <p:nvPicPr>
          <p:cNvPr id="7" name="图片 6"/>
          <p:cNvPicPr>
            <a:picLocks noChangeAspect="1"/>
          </p:cNvPicPr>
          <p:nvPr>
            <p:custDataLst>
              <p:tags r:id="rId7"/>
            </p:custDataLst>
          </p:nvPr>
        </p:nvPicPr>
        <p:blipFill>
          <a:blip r:embed="rId8"/>
          <a:stretch>
            <a:fillRect/>
          </a:stretch>
        </p:blipFill>
        <p:spPr>
          <a:xfrm>
            <a:off x="4868940" y="4275928"/>
            <a:ext cx="7203250" cy="2070768"/>
          </a:xfrm>
          <a:prstGeom prst="rect">
            <a:avLst/>
          </a:prstGeom>
        </p:spPr>
      </p:pic>
      <p:pic>
        <p:nvPicPr>
          <p:cNvPr id="9" name="图片 8"/>
          <p:cNvPicPr>
            <a:picLocks noChangeAspect="1"/>
          </p:cNvPicPr>
          <p:nvPr>
            <p:custDataLst>
              <p:tags r:id="rId9"/>
            </p:custDataLst>
          </p:nvPr>
        </p:nvPicPr>
        <p:blipFill>
          <a:blip r:embed="rId10"/>
          <a:stretch>
            <a:fillRect/>
          </a:stretch>
        </p:blipFill>
        <p:spPr>
          <a:xfrm>
            <a:off x="4867383" y="1980033"/>
            <a:ext cx="7175680" cy="2044517"/>
          </a:xfrm>
          <a:prstGeom prst="rect">
            <a:avLst/>
          </a:prstGeom>
        </p:spPr>
      </p:pic>
      <p:pic>
        <p:nvPicPr>
          <p:cNvPr id="11" name="图片 10"/>
          <p:cNvPicPr>
            <a:picLocks noChangeAspect="1"/>
          </p:cNvPicPr>
          <p:nvPr>
            <p:custDataLst>
              <p:tags r:id="rId11"/>
            </p:custDataLst>
          </p:nvPr>
        </p:nvPicPr>
        <p:blipFill rotWithShape="1">
          <a:blip r:embed="rId12"/>
          <a:srcRect b="62832"/>
          <a:stretch>
            <a:fillRect/>
          </a:stretch>
        </p:blipFill>
        <p:spPr>
          <a:xfrm>
            <a:off x="4881946" y="1972382"/>
            <a:ext cx="7175680" cy="756423"/>
          </a:xfrm>
          <a:prstGeom prst="rect">
            <a:avLst/>
          </a:prstGeom>
        </p:spPr>
      </p:pic>
      <p:sp>
        <p:nvSpPr>
          <p:cNvPr id="12" name="椭圆 11"/>
          <p:cNvSpPr/>
          <p:nvPr>
            <p:custDataLst>
              <p:tags r:id="rId13"/>
            </p:custDataLst>
          </p:nvPr>
        </p:nvSpPr>
        <p:spPr bwMode="auto">
          <a:xfrm>
            <a:off x="8469785" y="2008814"/>
            <a:ext cx="334377" cy="192095"/>
          </a:xfrm>
          <a:prstGeom prst="ellipse">
            <a:avLst/>
          </a:prstGeom>
          <a:noFill/>
          <a:ln w="12700">
            <a:solidFill>
              <a:srgbClr val="C00000"/>
            </a:solidFill>
            <a:round/>
          </a:ln>
        </p:spPr>
        <p:txBody>
          <a:bodyPr wrap="none" lIns="91424" tIns="53990" rIns="91424" bIns="53990" rtlCol="0" anchor="ctr"/>
          <a:p>
            <a:pPr algn="ctr" eaLnBrk="0" hangingPunct="0"/>
            <a:endParaRPr lang="zh-CN" altLang="en-US" sz="1865" noProof="1">
              <a:solidFill>
                <a:srgbClr val="000000"/>
              </a:solidFill>
              <a:latin typeface="微软雅黑" panose="020B0503020204020204" charset="-122"/>
              <a:ea typeface="微软雅黑" panose="020B0503020204020204" charset="-122"/>
              <a:sym typeface="华文楷体" panose="02010600040101010101" pitchFamily="2" charset="-122"/>
            </a:endParaRPr>
          </a:p>
        </p:txBody>
      </p:sp>
      <p:sp>
        <p:nvSpPr>
          <p:cNvPr id="13" name="线形标注 1(带强调线) 47"/>
          <p:cNvSpPr/>
          <p:nvPr>
            <p:custDataLst>
              <p:tags r:id="rId14"/>
            </p:custDataLst>
          </p:nvPr>
        </p:nvSpPr>
        <p:spPr bwMode="auto">
          <a:xfrm>
            <a:off x="8948134" y="2253950"/>
            <a:ext cx="575886" cy="189724"/>
          </a:xfrm>
          <a:prstGeom prst="accentCallout1">
            <a:avLst>
              <a:gd name="adj1" fmla="val 18750"/>
              <a:gd name="adj2" fmla="val -8333"/>
              <a:gd name="adj3" fmla="val -39182"/>
              <a:gd name="adj4" fmla="val -29515"/>
            </a:avLst>
          </a:prstGeom>
          <a:solidFill>
            <a:schemeClr val="accent6">
              <a:lumMod val="40000"/>
              <a:lumOff val="60000"/>
              <a:alpha val="25098"/>
            </a:schemeClr>
          </a:solidFill>
          <a:ln w="9525">
            <a:solidFill>
              <a:schemeClr val="accent4">
                <a:lumMod val="75000"/>
                <a:lumOff val="25000"/>
              </a:schemeClr>
            </a:solidFill>
            <a:round/>
          </a:ln>
        </p:spPr>
        <p:txBody>
          <a:bodyPr wrap="none" lIns="91424" tIns="53990" rIns="91424" bIns="53990" rtlCol="0" anchor="ctr"/>
          <a:p>
            <a:pPr algn="ctr" eaLnBrk="0" hangingPunct="0"/>
            <a:r>
              <a:rPr lang="en-US" altLang="zh-CN" sz="1600" noProof="1">
                <a:solidFill>
                  <a:srgbClr val="C00000"/>
                </a:solidFill>
                <a:latin typeface="Times New Roman" panose="02020603050405020304" pitchFamily="18" charset="0"/>
                <a:ea typeface="微软雅黑" panose="020B0503020204020204" charset="-122"/>
                <a:cs typeface="Times New Roman" panose="02020603050405020304" pitchFamily="18" charset="0"/>
                <a:sym typeface="华文楷体" panose="02010600040101010101" pitchFamily="2" charset="-122"/>
              </a:rPr>
              <a:t>266V</a:t>
            </a:r>
            <a:endParaRPr lang="zh-CN" altLang="en-US" sz="1865" noProof="1">
              <a:solidFill>
                <a:srgbClr val="C00000"/>
              </a:solidFill>
              <a:latin typeface="Times New Roman" panose="02020603050405020304" pitchFamily="18" charset="0"/>
              <a:ea typeface="微软雅黑" panose="020B0503020204020204" charset="-122"/>
              <a:cs typeface="Times New Roman" panose="02020603050405020304" pitchFamily="18" charset="0"/>
              <a:sym typeface="华文楷体" panose="02010600040101010101" pitchFamily="2" charset="-122"/>
            </a:endParaRPr>
          </a:p>
        </p:txBody>
      </p:sp>
      <p:sp>
        <p:nvSpPr>
          <p:cNvPr id="15" name="椭圆 14"/>
          <p:cNvSpPr/>
          <p:nvPr>
            <p:custDataLst>
              <p:tags r:id="rId15"/>
            </p:custDataLst>
          </p:nvPr>
        </p:nvSpPr>
        <p:spPr bwMode="auto">
          <a:xfrm>
            <a:off x="8276266" y="3688615"/>
            <a:ext cx="215957" cy="141599"/>
          </a:xfrm>
          <a:prstGeom prst="ellipse">
            <a:avLst/>
          </a:prstGeom>
          <a:noFill/>
          <a:ln w="12700">
            <a:solidFill>
              <a:srgbClr val="C00000"/>
            </a:solidFill>
            <a:round/>
          </a:ln>
        </p:spPr>
        <p:txBody>
          <a:bodyPr wrap="none" lIns="91424" tIns="53990" rIns="91424" bIns="53990" rtlCol="0" anchor="ctr"/>
          <a:p>
            <a:pPr algn="ctr" eaLnBrk="0" hangingPunct="0"/>
            <a:endParaRPr lang="zh-CN" altLang="en-US" sz="1865" noProof="1">
              <a:solidFill>
                <a:srgbClr val="000000"/>
              </a:solidFill>
              <a:latin typeface="微软雅黑" panose="020B0503020204020204" charset="-122"/>
              <a:ea typeface="微软雅黑" panose="020B0503020204020204" charset="-122"/>
              <a:sym typeface="华文楷体" panose="02010600040101010101" pitchFamily="2" charset="-122"/>
            </a:endParaRPr>
          </a:p>
        </p:txBody>
      </p:sp>
      <p:sp>
        <p:nvSpPr>
          <p:cNvPr id="19" name="线形标注 1(带强调线) 49"/>
          <p:cNvSpPr/>
          <p:nvPr>
            <p:custDataLst>
              <p:tags r:id="rId16"/>
            </p:custDataLst>
          </p:nvPr>
        </p:nvSpPr>
        <p:spPr bwMode="auto">
          <a:xfrm>
            <a:off x="8748187" y="3498892"/>
            <a:ext cx="575886" cy="189724"/>
          </a:xfrm>
          <a:prstGeom prst="accentCallout1">
            <a:avLst>
              <a:gd name="adj1" fmla="val 18750"/>
              <a:gd name="adj2" fmla="val -8333"/>
              <a:gd name="adj3" fmla="val 90194"/>
              <a:gd name="adj4" fmla="val -42743"/>
            </a:avLst>
          </a:prstGeom>
          <a:solidFill>
            <a:schemeClr val="accent6">
              <a:lumMod val="40000"/>
              <a:lumOff val="60000"/>
              <a:alpha val="25098"/>
            </a:schemeClr>
          </a:solidFill>
          <a:ln w="9525">
            <a:solidFill>
              <a:schemeClr val="accent4">
                <a:lumMod val="75000"/>
                <a:lumOff val="25000"/>
              </a:schemeClr>
            </a:solidFill>
            <a:round/>
          </a:ln>
        </p:spPr>
        <p:txBody>
          <a:bodyPr wrap="none" lIns="91424" tIns="53990" rIns="91424" bIns="53990" rtlCol="0" anchor="ctr"/>
          <a:p>
            <a:pPr algn="ctr" eaLnBrk="0" hangingPunct="0"/>
            <a:r>
              <a:rPr lang="en-US" altLang="zh-CN" sz="1600" noProof="1">
                <a:solidFill>
                  <a:srgbClr val="C00000"/>
                </a:solidFill>
                <a:latin typeface="Times New Roman" panose="02020603050405020304" pitchFamily="18" charset="0"/>
                <a:ea typeface="微软雅黑" panose="020B0503020204020204" charset="-122"/>
                <a:cs typeface="Times New Roman" panose="02020603050405020304" pitchFamily="18" charset="0"/>
                <a:sym typeface="华文楷体" panose="02010600040101010101" pitchFamily="2" charset="-122"/>
              </a:rPr>
              <a:t>-150%</a:t>
            </a:r>
            <a:endParaRPr lang="zh-CN" altLang="en-US" sz="1600" noProof="1">
              <a:solidFill>
                <a:srgbClr val="C00000"/>
              </a:solidFill>
              <a:latin typeface="Times New Roman" panose="02020603050405020304" pitchFamily="18" charset="0"/>
              <a:ea typeface="微软雅黑" panose="020B0503020204020204" charset="-122"/>
              <a:cs typeface="Times New Roman" panose="02020603050405020304" pitchFamily="18" charset="0"/>
              <a:sym typeface="华文楷体" panose="02010600040101010101" pitchFamily="2" charset="-122"/>
            </a:endParaRPr>
          </a:p>
        </p:txBody>
      </p:sp>
      <p:sp>
        <p:nvSpPr>
          <p:cNvPr id="20" name="椭圆 19"/>
          <p:cNvSpPr/>
          <p:nvPr>
            <p:custDataLst>
              <p:tags r:id="rId17"/>
            </p:custDataLst>
          </p:nvPr>
        </p:nvSpPr>
        <p:spPr bwMode="auto">
          <a:xfrm>
            <a:off x="10675792" y="4467890"/>
            <a:ext cx="335934" cy="191962"/>
          </a:xfrm>
          <a:prstGeom prst="ellipse">
            <a:avLst/>
          </a:prstGeom>
          <a:noFill/>
          <a:ln w="12700">
            <a:solidFill>
              <a:srgbClr val="C00000"/>
            </a:solidFill>
            <a:round/>
          </a:ln>
        </p:spPr>
        <p:txBody>
          <a:bodyPr wrap="none" lIns="91424" tIns="53990" rIns="91424" bIns="53990" rtlCol="0" anchor="ctr"/>
          <a:p>
            <a:pPr algn="ctr" eaLnBrk="0" hangingPunct="0"/>
            <a:endParaRPr lang="zh-CN" altLang="en-US" sz="1865" noProof="1">
              <a:solidFill>
                <a:srgbClr val="000000"/>
              </a:solidFill>
              <a:latin typeface="微软雅黑" panose="020B0503020204020204" charset="-122"/>
              <a:ea typeface="微软雅黑" panose="020B0503020204020204" charset="-122"/>
              <a:sym typeface="华文楷体" panose="02010600040101010101" pitchFamily="2" charset="-122"/>
            </a:endParaRPr>
          </a:p>
        </p:txBody>
      </p:sp>
      <p:sp>
        <p:nvSpPr>
          <p:cNvPr id="22" name="线形标注 1(带强调线) 51"/>
          <p:cNvSpPr/>
          <p:nvPr>
            <p:custDataLst>
              <p:tags r:id="rId18"/>
            </p:custDataLst>
          </p:nvPr>
        </p:nvSpPr>
        <p:spPr bwMode="auto">
          <a:xfrm>
            <a:off x="11107707" y="4819901"/>
            <a:ext cx="823370" cy="240019"/>
          </a:xfrm>
          <a:prstGeom prst="accentCallout1">
            <a:avLst>
              <a:gd name="adj1" fmla="val 18750"/>
              <a:gd name="adj2" fmla="val -8333"/>
              <a:gd name="adj3" fmla="val -39182"/>
              <a:gd name="adj4" fmla="val -29515"/>
            </a:avLst>
          </a:prstGeom>
          <a:solidFill>
            <a:schemeClr val="accent6">
              <a:lumMod val="40000"/>
              <a:lumOff val="60000"/>
              <a:alpha val="25098"/>
            </a:schemeClr>
          </a:solidFill>
          <a:ln w="9525">
            <a:solidFill>
              <a:schemeClr val="accent4">
                <a:lumMod val="75000"/>
                <a:lumOff val="25000"/>
              </a:schemeClr>
            </a:solidFill>
            <a:round/>
          </a:ln>
        </p:spPr>
        <p:txBody>
          <a:bodyPr wrap="none" lIns="91424" tIns="53990" rIns="91424" bIns="53990" rtlCol="0" anchor="ctr"/>
          <a:p>
            <a:pPr algn="ctr" eaLnBrk="0" hangingPunct="0"/>
            <a:r>
              <a:rPr lang="zh-CN" altLang="en-US" sz="1600" noProof="1">
                <a:solidFill>
                  <a:srgbClr val="C00000"/>
                </a:solidFill>
                <a:latin typeface="黑体" panose="02010609060101010101" pitchFamily="49" charset="-122"/>
                <a:cs typeface="Times New Roman" panose="02020603050405020304" pitchFamily="18" charset="0"/>
                <a:sym typeface="华文楷体" panose="02010600040101010101" pitchFamily="2" charset="-122"/>
              </a:rPr>
              <a:t>正向负荷</a:t>
            </a:r>
            <a:endParaRPr lang="zh-CN" altLang="en-US" sz="1600" noProof="1">
              <a:solidFill>
                <a:srgbClr val="C00000"/>
              </a:solidFill>
              <a:latin typeface="黑体" panose="02010609060101010101" pitchFamily="49" charset="-122"/>
              <a:cs typeface="Times New Roman" panose="02020603050405020304" pitchFamily="18" charset="0"/>
              <a:sym typeface="华文楷体" panose="02010600040101010101" pitchFamily="2" charset="-122"/>
            </a:endParaRPr>
          </a:p>
        </p:txBody>
      </p:sp>
      <p:sp>
        <p:nvSpPr>
          <p:cNvPr id="23" name="线形标注 1(带强调线) 52"/>
          <p:cNvSpPr/>
          <p:nvPr>
            <p:custDataLst>
              <p:tags r:id="rId19"/>
            </p:custDataLst>
          </p:nvPr>
        </p:nvSpPr>
        <p:spPr bwMode="auto">
          <a:xfrm>
            <a:off x="9112335" y="5835720"/>
            <a:ext cx="823370" cy="240019"/>
          </a:xfrm>
          <a:prstGeom prst="accentCallout1">
            <a:avLst>
              <a:gd name="adj1" fmla="val 18750"/>
              <a:gd name="adj2" fmla="val -8333"/>
              <a:gd name="adj3" fmla="val -7444"/>
              <a:gd name="adj4" fmla="val -39795"/>
            </a:avLst>
          </a:prstGeom>
          <a:solidFill>
            <a:schemeClr val="accent6">
              <a:lumMod val="40000"/>
              <a:lumOff val="60000"/>
              <a:alpha val="25098"/>
            </a:schemeClr>
          </a:solidFill>
          <a:ln w="9525">
            <a:solidFill>
              <a:schemeClr val="accent4">
                <a:lumMod val="75000"/>
                <a:lumOff val="25000"/>
              </a:schemeClr>
            </a:solidFill>
            <a:round/>
          </a:ln>
        </p:spPr>
        <p:txBody>
          <a:bodyPr wrap="none" lIns="91424" tIns="53990" rIns="91424" bIns="53990" rtlCol="0" anchor="ctr"/>
          <a:p>
            <a:pPr algn="ctr" eaLnBrk="0" hangingPunct="0"/>
            <a:r>
              <a:rPr lang="zh-CN" altLang="en-US" sz="1600" noProof="1">
                <a:solidFill>
                  <a:srgbClr val="C00000"/>
                </a:solidFill>
                <a:latin typeface="黑体" panose="02010609060101010101" pitchFamily="49" charset="-122"/>
                <a:cs typeface="Times New Roman" panose="02020603050405020304" pitchFamily="18" charset="0"/>
                <a:sym typeface="华文楷体" panose="02010600040101010101" pitchFamily="2" charset="-122"/>
              </a:rPr>
              <a:t>反向功率</a:t>
            </a:r>
            <a:endParaRPr lang="zh-CN" altLang="en-US" sz="1600" noProof="1">
              <a:solidFill>
                <a:srgbClr val="C00000"/>
              </a:solidFill>
              <a:latin typeface="黑体" panose="02010609060101010101" pitchFamily="49" charset="-122"/>
              <a:cs typeface="Times New Roman" panose="02020603050405020304" pitchFamily="18" charset="0"/>
              <a:sym typeface="华文楷体" panose="02010600040101010101" pitchFamily="2" charset="-122"/>
            </a:endParaRPr>
          </a:p>
        </p:txBody>
      </p:sp>
      <p:sp>
        <p:nvSpPr>
          <p:cNvPr id="24" name="椭圆 23"/>
          <p:cNvSpPr/>
          <p:nvPr>
            <p:custDataLst>
              <p:tags r:id="rId20"/>
            </p:custDataLst>
          </p:nvPr>
        </p:nvSpPr>
        <p:spPr bwMode="auto">
          <a:xfrm>
            <a:off x="8391209" y="5643757"/>
            <a:ext cx="335934" cy="191962"/>
          </a:xfrm>
          <a:prstGeom prst="ellipse">
            <a:avLst/>
          </a:prstGeom>
          <a:noFill/>
          <a:ln w="12700">
            <a:solidFill>
              <a:srgbClr val="C00000"/>
            </a:solidFill>
            <a:round/>
          </a:ln>
        </p:spPr>
        <p:txBody>
          <a:bodyPr wrap="none" lIns="91424" tIns="53990" rIns="91424" bIns="53990" rtlCol="0" anchor="ctr"/>
          <a:p>
            <a:pPr algn="ctr" eaLnBrk="0" hangingPunct="0"/>
            <a:endParaRPr lang="zh-CN" altLang="en-US" sz="1865" noProof="1">
              <a:solidFill>
                <a:srgbClr val="000000"/>
              </a:solidFill>
              <a:latin typeface="微软雅黑" panose="020B0503020204020204" charset="-122"/>
              <a:ea typeface="微软雅黑" panose="020B0503020204020204" charset="-122"/>
              <a:sym typeface="华文楷体" panose="02010600040101010101" pitchFamily="2" charset="-122"/>
            </a:endParaRPr>
          </a:p>
        </p:txBody>
      </p:sp>
      <p:sp>
        <p:nvSpPr>
          <p:cNvPr id="25" name="文本框 24"/>
          <p:cNvSpPr txBox="1"/>
          <p:nvPr>
            <p:custDataLst>
              <p:tags r:id="rId21"/>
            </p:custDataLst>
          </p:nvPr>
        </p:nvSpPr>
        <p:spPr>
          <a:xfrm>
            <a:off x="5012911" y="2167949"/>
            <a:ext cx="595035" cy="338426"/>
          </a:xfrm>
          <a:prstGeom prst="rect">
            <a:avLst/>
          </a:prstGeom>
          <a:noFill/>
        </p:spPr>
        <p:txBody>
          <a:bodyPr wrap="none" rtlCol="0">
            <a:spAutoFit/>
          </a:bodyPr>
          <a:p>
            <a:r>
              <a:rPr lang="zh-CN" altLang="en-US" sz="1600" dirty="0">
                <a:solidFill>
                  <a:srgbClr val="C00000"/>
                </a:solidFill>
              </a:rPr>
              <a:t>电压</a:t>
            </a:r>
            <a:endParaRPr lang="zh-CN" altLang="en-US" sz="1600" dirty="0">
              <a:solidFill>
                <a:srgbClr val="C00000"/>
              </a:solidFill>
            </a:endParaRPr>
          </a:p>
        </p:txBody>
      </p:sp>
      <p:sp>
        <p:nvSpPr>
          <p:cNvPr id="26" name="文本框 25"/>
          <p:cNvSpPr txBox="1"/>
          <p:nvPr>
            <p:custDataLst>
              <p:tags r:id="rId22"/>
            </p:custDataLst>
          </p:nvPr>
        </p:nvSpPr>
        <p:spPr>
          <a:xfrm>
            <a:off x="5012911" y="3228111"/>
            <a:ext cx="595035" cy="338426"/>
          </a:xfrm>
          <a:prstGeom prst="rect">
            <a:avLst/>
          </a:prstGeom>
          <a:noFill/>
        </p:spPr>
        <p:txBody>
          <a:bodyPr wrap="none" rtlCol="0">
            <a:spAutoFit/>
          </a:bodyPr>
          <a:p>
            <a:r>
              <a:rPr lang="zh-CN" altLang="en-US" sz="1600" dirty="0">
                <a:solidFill>
                  <a:srgbClr val="C00000"/>
                </a:solidFill>
              </a:rPr>
              <a:t>功率</a:t>
            </a:r>
            <a:endParaRPr lang="zh-CN" altLang="en-US" sz="1600" dirty="0">
              <a:solidFill>
                <a:srgbClr val="C00000"/>
              </a:solidFill>
            </a:endParaRPr>
          </a:p>
        </p:txBody>
      </p:sp>
      <p:sp>
        <p:nvSpPr>
          <p:cNvPr id="27" name="文本框 26"/>
          <p:cNvSpPr txBox="1"/>
          <p:nvPr>
            <p:custDataLst>
              <p:tags r:id="rId23"/>
            </p:custDataLst>
          </p:nvPr>
        </p:nvSpPr>
        <p:spPr>
          <a:xfrm>
            <a:off x="5012910" y="5059920"/>
            <a:ext cx="595035" cy="338426"/>
          </a:xfrm>
          <a:prstGeom prst="rect">
            <a:avLst/>
          </a:prstGeom>
          <a:noFill/>
        </p:spPr>
        <p:txBody>
          <a:bodyPr wrap="none" rtlCol="0">
            <a:spAutoFit/>
          </a:bodyPr>
          <a:p>
            <a:r>
              <a:rPr lang="zh-CN" altLang="en-US" sz="1600" dirty="0">
                <a:solidFill>
                  <a:srgbClr val="C00000"/>
                </a:solidFill>
              </a:rPr>
              <a:t>功率</a:t>
            </a:r>
            <a:endParaRPr lang="zh-CN" altLang="en-US" sz="1600" dirty="0">
              <a:solidFill>
                <a:srgbClr val="C00000"/>
              </a:solidFill>
            </a:endParaRPr>
          </a:p>
        </p:txBody>
      </p:sp>
    </p:spTree>
    <p:custDataLst>
      <p:tags r:id="rId24"/>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80"/>
          <p:cNvSpPr txBox="1"/>
          <p:nvPr/>
        </p:nvSpPr>
        <p:spPr>
          <a:xfrm>
            <a:off x="673100" y="115888"/>
            <a:ext cx="4568825" cy="583565"/>
          </a:xfrm>
          <a:prstGeom prst="rect">
            <a:avLst/>
          </a:prstGeom>
          <a:noFill/>
          <a:ln w="9525">
            <a:noFill/>
          </a:ln>
        </p:spPr>
        <p:txBody>
          <a:bodyPr wrap="square" anchor="t" anchorCtr="0">
            <a:spAutoFit/>
          </a:bodyPr>
          <a:lstStyle/>
          <a:p>
            <a:pPr marL="571500" indent="-571500">
              <a:buFont typeface="Wingdings" panose="05000000000000000000" charset="0"/>
              <a:buChar char="n"/>
            </a:pPr>
            <a:r>
              <a:rPr lang="zh-CN" altLang="en-US" sz="3200" b="1" dirty="0">
                <a:latin typeface="微软雅黑" panose="020B0503020204020204" charset="-122"/>
                <a:ea typeface="微软雅黑" panose="020B0503020204020204" charset="-122"/>
                <a:sym typeface="+mn-ea"/>
              </a:rPr>
              <a:t>问题</a:t>
            </a:r>
            <a:r>
              <a:rPr lang="zh-CN" altLang="en-US" sz="3200" b="1" dirty="0">
                <a:latin typeface="微软雅黑" panose="020B0503020204020204" charset="-122"/>
                <a:ea typeface="微软雅黑" panose="020B0503020204020204" charset="-122"/>
                <a:sym typeface="+mn-ea"/>
              </a:rPr>
              <a:t>挑战</a:t>
            </a:r>
            <a:endParaRPr lang="zh-CN" altLang="en-US" sz="3200" b="1" dirty="0">
              <a:latin typeface="微软雅黑" panose="020B0503020204020204" charset="-122"/>
              <a:ea typeface="微软雅黑" panose="020B0503020204020204" charset="-122"/>
            </a:endParaRPr>
          </a:p>
        </p:txBody>
      </p:sp>
      <p:sp>
        <p:nvSpPr>
          <p:cNvPr id="6" name="矩形: 折角 5"/>
          <p:cNvSpPr/>
          <p:nvPr/>
        </p:nvSpPr>
        <p:spPr>
          <a:xfrm>
            <a:off x="625080" y="2376041"/>
            <a:ext cx="3647280" cy="3242049"/>
          </a:xfrm>
          <a:prstGeom prst="foldedCorne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135"/>
          </a:p>
        </p:txBody>
      </p:sp>
      <p:sp>
        <p:nvSpPr>
          <p:cNvPr id="7" name="文本框 22"/>
          <p:cNvSpPr txBox="1"/>
          <p:nvPr/>
        </p:nvSpPr>
        <p:spPr>
          <a:xfrm>
            <a:off x="888444" y="3293522"/>
            <a:ext cx="1007007" cy="42056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135" dirty="0">
                <a:solidFill>
                  <a:schemeClr val="tx1">
                    <a:lumMod val="75000"/>
                    <a:lumOff val="25000"/>
                  </a:schemeClr>
                </a:solidFill>
                <a:ea typeface="微软雅黑" panose="020B0503020204020204" charset="-122"/>
                <a:sym typeface="Arial" panose="020B0604020202020204" pitchFamily="34" charset="0"/>
              </a:rPr>
              <a:t>问题：</a:t>
            </a:r>
            <a:endParaRPr lang="zh-CN" altLang="en-US" sz="2135" b="1" dirty="0">
              <a:solidFill>
                <a:schemeClr val="tx1">
                  <a:lumMod val="75000"/>
                  <a:lumOff val="25000"/>
                </a:schemeClr>
              </a:solidFill>
              <a:ea typeface="微软雅黑" panose="020B0503020204020204" charset="-122"/>
              <a:sym typeface="Arial" panose="020B0604020202020204" pitchFamily="34" charset="0"/>
            </a:endParaRPr>
          </a:p>
        </p:txBody>
      </p:sp>
      <p:sp>
        <p:nvSpPr>
          <p:cNvPr id="8" name="矩形 7"/>
          <p:cNvSpPr/>
          <p:nvPr/>
        </p:nvSpPr>
        <p:spPr>
          <a:xfrm>
            <a:off x="888444" y="3835641"/>
            <a:ext cx="3017512" cy="155382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865" dirty="0">
                <a:solidFill>
                  <a:schemeClr val="tx1">
                    <a:alpha val="70000"/>
                  </a:schemeClr>
                </a:solidFill>
                <a:ea typeface="微软雅黑" panose="020B0503020204020204" charset="-122"/>
                <a:sym typeface="Arial" panose="020B0604020202020204" pitchFamily="34" charset="0"/>
              </a:rPr>
              <a:t>分布式光伏的无序接入，导致在高渗透率农村地区出现的配变反向过载、用户高电压、高台损等问题。</a:t>
            </a:r>
            <a:endParaRPr lang="zh-CN" altLang="en-US" sz="1865" dirty="0">
              <a:solidFill>
                <a:schemeClr val="tx1">
                  <a:alpha val="70000"/>
                </a:schemeClr>
              </a:solidFill>
              <a:ea typeface="微软雅黑" panose="020B0503020204020204" charset="-122"/>
              <a:sym typeface="Arial" panose="020B0604020202020204" pitchFamily="34" charset="0"/>
            </a:endParaRPr>
          </a:p>
        </p:txBody>
      </p:sp>
      <p:sp>
        <p:nvSpPr>
          <p:cNvPr id="10" name="文本框 22"/>
          <p:cNvSpPr txBox="1"/>
          <p:nvPr/>
        </p:nvSpPr>
        <p:spPr>
          <a:xfrm>
            <a:off x="888444" y="2691480"/>
            <a:ext cx="2899881" cy="46153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sz="2400" b="1" dirty="0">
                <a:solidFill>
                  <a:srgbClr val="009999"/>
                </a:solidFill>
                <a:ea typeface="微软雅黑" panose="020B0503020204020204" charset="-122"/>
                <a:sym typeface="Arial" panose="020B0604020202020204" pitchFamily="34" charset="0"/>
              </a:rPr>
              <a:t>典型案例</a:t>
            </a:r>
            <a:endParaRPr lang="zh-CN" altLang="en-US" sz="2400" b="1" dirty="0">
              <a:solidFill>
                <a:srgbClr val="009999"/>
              </a:solidFill>
              <a:ea typeface="微软雅黑" panose="020B0503020204020204" charset="-122"/>
              <a:sym typeface="Arial" panose="020B0604020202020204" pitchFamily="34" charset="0"/>
            </a:endParaRPr>
          </a:p>
        </p:txBody>
      </p:sp>
      <p:grpSp>
        <p:nvGrpSpPr>
          <p:cNvPr id="15" name="组合 14"/>
          <p:cNvGrpSpPr/>
          <p:nvPr/>
        </p:nvGrpSpPr>
        <p:grpSpPr>
          <a:xfrm>
            <a:off x="4877875" y="2376041"/>
            <a:ext cx="3407327" cy="3669558"/>
            <a:chOff x="11715" y="4985"/>
            <a:chExt cx="5614" cy="5751"/>
          </a:xfrm>
        </p:grpSpPr>
        <p:pic>
          <p:nvPicPr>
            <p:cNvPr id="16" name="图片 15"/>
            <p:cNvPicPr>
              <a:picLocks noChangeAspect="1"/>
            </p:cNvPicPr>
            <p:nvPr/>
          </p:nvPicPr>
          <p:blipFill>
            <a:blip r:embed="rId1"/>
            <a:stretch>
              <a:fillRect/>
            </a:stretch>
          </p:blipFill>
          <p:spPr>
            <a:xfrm>
              <a:off x="11715" y="4985"/>
              <a:ext cx="5614" cy="5081"/>
            </a:xfrm>
            <a:prstGeom prst="rect">
              <a:avLst/>
            </a:prstGeom>
          </p:spPr>
        </p:pic>
        <p:sp>
          <p:nvSpPr>
            <p:cNvPr id="17" name="文本框 5"/>
            <p:cNvSpPr txBox="1"/>
            <p:nvPr/>
          </p:nvSpPr>
          <p:spPr>
            <a:xfrm>
              <a:off x="11849" y="10173"/>
              <a:ext cx="5349" cy="563"/>
            </a:xfrm>
            <a:prstGeom prst="rect">
              <a:avLst/>
            </a:prstGeom>
            <a:no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indent="-609600" algn="ctr" fontAlgn="auto"/>
              <a:r>
                <a:rPr lang="zh-CN" altLang="en-US" sz="1735" b="1" dirty="0">
                  <a:solidFill>
                    <a:schemeClr val="tx1">
                      <a:lumMod val="75000"/>
                      <a:lumOff val="25000"/>
                    </a:schemeClr>
                  </a:solidFill>
                  <a:latin typeface="微软雅黑" panose="020B0503020204020204" charset="-122"/>
                  <a:ea typeface="微软雅黑" panose="020B0503020204020204" charset="-122"/>
                </a:rPr>
                <a:t>光伏倒送过载某公变烧毁</a:t>
              </a:r>
              <a:endParaRPr lang="zh-CN" altLang="en-US" sz="1735" b="1" dirty="0">
                <a:solidFill>
                  <a:schemeClr val="tx1">
                    <a:lumMod val="75000"/>
                    <a:lumOff val="25000"/>
                  </a:schemeClr>
                </a:solidFill>
                <a:latin typeface="微软雅黑" panose="020B0503020204020204" charset="-122"/>
                <a:ea typeface="微软雅黑" panose="020B0503020204020204" charset="-122"/>
              </a:endParaRPr>
            </a:p>
          </p:txBody>
        </p:sp>
      </p:grpSp>
      <p:sp>
        <p:nvSpPr>
          <p:cNvPr id="18" name="文本框 17"/>
          <p:cNvSpPr txBox="1"/>
          <p:nvPr/>
        </p:nvSpPr>
        <p:spPr>
          <a:xfrm>
            <a:off x="8912494" y="5998975"/>
            <a:ext cx="2412840" cy="359009"/>
          </a:xfrm>
          <a:prstGeom prst="rect">
            <a:avLst/>
          </a:prstGeom>
          <a:noFill/>
        </p:spPr>
        <p:txBody>
          <a:bodyPr wrap="none" rtlCol="0" anchor="t">
            <a:spAutoFit/>
          </a:bodyPr>
          <a:lstStyle/>
          <a:p>
            <a:pPr algn="ctr"/>
            <a:r>
              <a:rPr lang="zh-CN" altLang="en-US" sz="1735" b="1" dirty="0">
                <a:solidFill>
                  <a:schemeClr val="tx1">
                    <a:lumMod val="75000"/>
                    <a:lumOff val="25000"/>
                  </a:schemeClr>
                </a:solidFill>
                <a:latin typeface="微软雅黑" panose="020B0503020204020204" charset="-122"/>
                <a:ea typeface="微软雅黑" panose="020B0503020204020204" charset="-122"/>
                <a:sym typeface="+mn-ea"/>
              </a:rPr>
              <a:t>现场实际电压越限情况</a:t>
            </a:r>
            <a:endParaRPr lang="zh-CN" altLang="en-US" sz="1735" b="1" dirty="0">
              <a:solidFill>
                <a:schemeClr val="tx1">
                  <a:lumMod val="75000"/>
                  <a:lumOff val="25000"/>
                </a:schemeClr>
              </a:solidFill>
              <a:latin typeface="微软雅黑" panose="020B0503020204020204" charset="-122"/>
              <a:ea typeface="微软雅黑" panose="020B0503020204020204" charset="-122"/>
              <a:sym typeface="+mn-ea"/>
            </a:endParaRPr>
          </a:p>
        </p:txBody>
      </p:sp>
      <p:pic>
        <p:nvPicPr>
          <p:cNvPr id="19" name="图片 18" descr="0959c067167cf50e8c71ee79590a17f"/>
          <p:cNvPicPr>
            <a:picLocks noChangeAspect="1"/>
          </p:cNvPicPr>
          <p:nvPr/>
        </p:nvPicPr>
        <p:blipFill>
          <a:blip r:embed="rId2"/>
          <a:srcRect t="24930" r="12116" b="21343"/>
          <a:stretch>
            <a:fillRect/>
          </a:stretch>
        </p:blipFill>
        <p:spPr>
          <a:xfrm>
            <a:off x="8934271" y="1309510"/>
            <a:ext cx="2369285" cy="2250739"/>
          </a:xfrm>
          <a:prstGeom prst="rect">
            <a:avLst/>
          </a:prstGeom>
        </p:spPr>
      </p:pic>
      <p:pic>
        <p:nvPicPr>
          <p:cNvPr id="20" name="图片 19" descr="f2a88079eb13ef651f33c2aa64a111a"/>
          <p:cNvPicPr>
            <a:picLocks noChangeAspect="1"/>
          </p:cNvPicPr>
          <p:nvPr/>
        </p:nvPicPr>
        <p:blipFill>
          <a:blip r:embed="rId3"/>
          <a:srcRect t="41522" b="12634"/>
          <a:stretch>
            <a:fillRect/>
          </a:stretch>
        </p:blipFill>
        <p:spPr>
          <a:xfrm>
            <a:off x="8934271" y="3670304"/>
            <a:ext cx="2369285" cy="2250739"/>
          </a:xfrm>
          <a:prstGeom prst="rect">
            <a:avLst/>
          </a:prstGeom>
        </p:spPr>
      </p:pic>
      <p:sp>
        <p:nvSpPr>
          <p:cNvPr id="2" name="矩形 1"/>
          <p:cNvSpPr/>
          <p:nvPr>
            <p:custDataLst>
              <p:tags r:id="rId4"/>
            </p:custDataLst>
          </p:nvPr>
        </p:nvSpPr>
        <p:spPr>
          <a:xfrm>
            <a:off x="674369" y="1011555"/>
            <a:ext cx="3017098" cy="490220"/>
          </a:xfrm>
          <a:prstGeom prst="rect">
            <a:avLst/>
          </a:prstGeom>
          <a:solidFill>
            <a:srgbClr val="006F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挑战</a:t>
            </a:r>
            <a:r>
              <a:rPr kumimoji="0" lang="en-US" altLang="zh-CN" sz="20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2</a:t>
            </a:r>
            <a:r>
              <a:rPr kumimoji="0" lang="zh-CN" altLang="en-US" sz="20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：安全运行问题</a:t>
            </a:r>
            <a:endParaRPr kumimoji="0" lang="zh-CN" sz="20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Tree>
    <p:custDataLst>
      <p:tags r:id="rId5"/>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674369" y="1011555"/>
            <a:ext cx="3017098" cy="490220"/>
          </a:xfrm>
          <a:prstGeom prst="rect">
            <a:avLst/>
          </a:prstGeom>
          <a:solidFill>
            <a:srgbClr val="006F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挑战</a:t>
            </a:r>
            <a:r>
              <a:rPr kumimoji="0" lang="en-US" altLang="zh-CN" sz="20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3</a:t>
            </a:r>
            <a:r>
              <a:rPr kumimoji="0" lang="zh-CN" altLang="en-US" sz="20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：监测能力不足</a:t>
            </a:r>
            <a:endParaRPr kumimoji="0" lang="zh-CN" sz="20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3" name="文本框 80"/>
          <p:cNvSpPr txBox="1"/>
          <p:nvPr/>
        </p:nvSpPr>
        <p:spPr>
          <a:xfrm>
            <a:off x="673100" y="115888"/>
            <a:ext cx="4568825" cy="583565"/>
          </a:xfrm>
          <a:prstGeom prst="rect">
            <a:avLst/>
          </a:prstGeom>
          <a:noFill/>
          <a:ln w="9525">
            <a:noFill/>
          </a:ln>
        </p:spPr>
        <p:txBody>
          <a:bodyPr wrap="square" anchor="t" anchorCtr="0">
            <a:spAutoFit/>
          </a:bodyPr>
          <a:lstStyle/>
          <a:p>
            <a:pPr marL="571500" indent="-571500">
              <a:buFont typeface="Wingdings" panose="05000000000000000000" charset="0"/>
              <a:buChar char="n"/>
            </a:pPr>
            <a:r>
              <a:rPr lang="zh-CN" altLang="en-US" sz="3200" b="1" dirty="0">
                <a:latin typeface="微软雅黑" panose="020B0503020204020204" charset="-122"/>
                <a:ea typeface="微软雅黑" panose="020B0503020204020204" charset="-122"/>
                <a:sym typeface="+mn-ea"/>
              </a:rPr>
              <a:t>问题</a:t>
            </a:r>
            <a:r>
              <a:rPr lang="zh-CN" altLang="en-US" sz="3200" b="1" dirty="0">
                <a:latin typeface="微软雅黑" panose="020B0503020204020204" charset="-122"/>
                <a:ea typeface="微软雅黑" panose="020B0503020204020204" charset="-122"/>
                <a:sym typeface="+mn-ea"/>
              </a:rPr>
              <a:t>挑战</a:t>
            </a:r>
            <a:endParaRPr lang="zh-CN" altLang="en-US" sz="3200" b="1" dirty="0">
              <a:latin typeface="微软雅黑" panose="020B0503020204020204" charset="-122"/>
              <a:ea typeface="微软雅黑" panose="020B0503020204020204" charset="-122"/>
            </a:endParaRPr>
          </a:p>
        </p:txBody>
      </p:sp>
      <p:sp>
        <p:nvSpPr>
          <p:cNvPr id="2" name="矩形 99"/>
          <p:cNvSpPr/>
          <p:nvPr>
            <p:custDataLst>
              <p:tags r:id="rId2"/>
            </p:custDataLst>
          </p:nvPr>
        </p:nvSpPr>
        <p:spPr>
          <a:xfrm>
            <a:off x="593090" y="1584044"/>
            <a:ext cx="11291570" cy="1754644"/>
          </a:xfrm>
          <a:prstGeom prst="rect">
            <a:avLst/>
          </a:prstGeom>
          <a:noFill/>
          <a:ln w="12700" cap="flat" cmpd="sng">
            <a:solidFill>
              <a:srgbClr val="007470"/>
            </a:solidFill>
            <a:prstDash val="sysDash"/>
            <a:round/>
            <a:headEnd type="none" w="med" len="med"/>
            <a:tailEnd type="none" w="med" len="med"/>
          </a:ln>
        </p:spPr>
        <p:txBody>
          <a:bodyPr wrap="square" anchor="ctr" anchorCtr="0"/>
          <a:lstStyle/>
          <a:p>
            <a:pPr indent="457200" algn="just">
              <a:lnSpc>
                <a:spcPct val="140000"/>
              </a:lnSpc>
              <a:spcBef>
                <a:spcPts val="0"/>
              </a:spcBef>
              <a:spcAft>
                <a:spcPts val="0"/>
              </a:spcAft>
            </a:pPr>
            <a:r>
              <a:rPr lang="zh-CN" altLang="en-US" sz="1800" b="1" dirty="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问题表现：分布式电源数据未实现采集或采集数据质量不高，影响分布式电源出力的准确统计、配电网潮流及电压等实时信息的有效监视，对电网运行带来一定安全隐患。目前湖北、黑龙江等</a:t>
            </a:r>
            <a:r>
              <a:rPr lang="en-US" altLang="zh-CN" sz="1800" b="1" dirty="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8</a:t>
            </a:r>
            <a:r>
              <a:rPr lang="zh-CN" altLang="en-US" sz="1800" b="1" dirty="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个省份尚未接入分布式电源运行数据，辽宁、四川等</a:t>
            </a:r>
            <a:r>
              <a:rPr lang="en-US" altLang="zh-CN" sz="1800" b="1" dirty="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7</a:t>
            </a:r>
            <a:r>
              <a:rPr lang="zh-CN" altLang="en-US" sz="1800" b="1" dirty="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个省份通过营销用电采集系统接入分布式电源运行数据，但数据的完整性、及时性及准确性未能有效保障。</a:t>
            </a:r>
            <a:endParaRPr lang="en-US" altLang="zh-CN" sz="1800" b="1" dirty="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1" name="矩形 10"/>
          <p:cNvSpPr/>
          <p:nvPr/>
        </p:nvSpPr>
        <p:spPr>
          <a:xfrm>
            <a:off x="661811" y="3612441"/>
            <a:ext cx="2065867" cy="654755"/>
          </a:xfrm>
          <a:prstGeom prst="rect">
            <a:avLst/>
          </a:prstGeom>
          <a:solidFill>
            <a:srgbClr val="6FA4A6"/>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光伏用户</a:t>
            </a:r>
            <a:endParaRPr lang="zh-CN" altLang="en-US" b="1" dirty="0">
              <a:solidFill>
                <a:schemeClr val="bg1"/>
              </a:solidFill>
            </a:endParaRPr>
          </a:p>
        </p:txBody>
      </p:sp>
      <p:sp>
        <p:nvSpPr>
          <p:cNvPr id="12" name="矩形 11"/>
          <p:cNvSpPr/>
          <p:nvPr/>
        </p:nvSpPr>
        <p:spPr>
          <a:xfrm>
            <a:off x="3680178" y="3612440"/>
            <a:ext cx="2065867" cy="654755"/>
          </a:xfrm>
          <a:prstGeom prst="rect">
            <a:avLst/>
          </a:prstGeom>
          <a:solidFill>
            <a:srgbClr val="6FA4A6"/>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营销业扩</a:t>
            </a:r>
            <a:endParaRPr lang="zh-CN" altLang="en-US" b="1" dirty="0">
              <a:solidFill>
                <a:schemeClr val="bg1"/>
              </a:solidFill>
            </a:endParaRPr>
          </a:p>
        </p:txBody>
      </p:sp>
      <p:sp>
        <p:nvSpPr>
          <p:cNvPr id="13" name="矩形 12"/>
          <p:cNvSpPr/>
          <p:nvPr/>
        </p:nvSpPr>
        <p:spPr>
          <a:xfrm>
            <a:off x="661811" y="4696173"/>
            <a:ext cx="2065867" cy="654755"/>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lumMod val="85000"/>
                    <a:lumOff val="15000"/>
                  </a:schemeClr>
                </a:solidFill>
              </a:rPr>
              <a:t>逆变器、并网箱</a:t>
            </a:r>
            <a:endParaRPr lang="zh-CN" altLang="en-US" b="1" dirty="0">
              <a:solidFill>
                <a:schemeClr val="tx1">
                  <a:lumMod val="85000"/>
                  <a:lumOff val="15000"/>
                </a:schemeClr>
              </a:solidFill>
            </a:endParaRPr>
          </a:p>
        </p:txBody>
      </p:sp>
      <p:sp>
        <p:nvSpPr>
          <p:cNvPr id="14" name="矩形 13"/>
          <p:cNvSpPr/>
          <p:nvPr/>
        </p:nvSpPr>
        <p:spPr>
          <a:xfrm>
            <a:off x="6800426" y="3612440"/>
            <a:ext cx="2065867" cy="654755"/>
          </a:xfrm>
          <a:prstGeom prst="rect">
            <a:avLst/>
          </a:prstGeom>
          <a:solidFill>
            <a:srgbClr val="6FA4A6"/>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配电运行</a:t>
            </a:r>
            <a:endParaRPr lang="zh-CN" altLang="en-US" b="1" dirty="0">
              <a:solidFill>
                <a:schemeClr val="bg1"/>
              </a:solidFill>
            </a:endParaRPr>
          </a:p>
        </p:txBody>
      </p:sp>
      <p:sp>
        <p:nvSpPr>
          <p:cNvPr id="15" name="矩形 14"/>
          <p:cNvSpPr/>
          <p:nvPr/>
        </p:nvSpPr>
        <p:spPr>
          <a:xfrm>
            <a:off x="9818793" y="3612440"/>
            <a:ext cx="2065867" cy="654755"/>
          </a:xfrm>
          <a:prstGeom prst="rect">
            <a:avLst/>
          </a:prstGeom>
          <a:solidFill>
            <a:srgbClr val="6FA4A6"/>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调度控制</a:t>
            </a:r>
            <a:endParaRPr lang="zh-CN" altLang="en-US" b="1" dirty="0">
              <a:solidFill>
                <a:schemeClr val="bg1"/>
              </a:solidFill>
            </a:endParaRPr>
          </a:p>
        </p:txBody>
      </p:sp>
      <p:sp>
        <p:nvSpPr>
          <p:cNvPr id="16" name="矩形 15"/>
          <p:cNvSpPr/>
          <p:nvPr/>
        </p:nvSpPr>
        <p:spPr>
          <a:xfrm>
            <a:off x="3680178" y="4696173"/>
            <a:ext cx="2065867" cy="654755"/>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lumMod val="85000"/>
                    <a:lumOff val="15000"/>
                  </a:schemeClr>
                </a:solidFill>
              </a:rPr>
              <a:t>营销建档、采集</a:t>
            </a:r>
            <a:endParaRPr lang="zh-CN" altLang="en-US" b="1" dirty="0">
              <a:solidFill>
                <a:schemeClr val="tx1">
                  <a:lumMod val="85000"/>
                  <a:lumOff val="15000"/>
                </a:schemeClr>
              </a:solidFill>
            </a:endParaRPr>
          </a:p>
        </p:txBody>
      </p:sp>
      <p:sp>
        <p:nvSpPr>
          <p:cNvPr id="17" name="矩形 16"/>
          <p:cNvSpPr/>
          <p:nvPr/>
        </p:nvSpPr>
        <p:spPr>
          <a:xfrm>
            <a:off x="6800426" y="4696173"/>
            <a:ext cx="2065867" cy="654755"/>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lumMod val="85000"/>
                    <a:lumOff val="15000"/>
                  </a:schemeClr>
                </a:solidFill>
              </a:rPr>
              <a:t>负载、故障、电压</a:t>
            </a:r>
            <a:endParaRPr lang="zh-CN" altLang="en-US" b="1" dirty="0">
              <a:solidFill>
                <a:schemeClr val="tx1">
                  <a:lumMod val="85000"/>
                  <a:lumOff val="15000"/>
                </a:schemeClr>
              </a:solidFill>
            </a:endParaRPr>
          </a:p>
        </p:txBody>
      </p:sp>
      <p:sp>
        <p:nvSpPr>
          <p:cNvPr id="18" name="矩形 17"/>
          <p:cNvSpPr/>
          <p:nvPr/>
        </p:nvSpPr>
        <p:spPr>
          <a:xfrm>
            <a:off x="9818792" y="4696173"/>
            <a:ext cx="2065867" cy="654755"/>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lumMod val="85000"/>
                    <a:lumOff val="15000"/>
                  </a:schemeClr>
                </a:solidFill>
              </a:rPr>
              <a:t>主站、就地</a:t>
            </a:r>
            <a:endParaRPr lang="zh-CN" altLang="en-US" b="1" dirty="0">
              <a:solidFill>
                <a:schemeClr val="tx1">
                  <a:lumMod val="85000"/>
                  <a:lumOff val="15000"/>
                </a:schemeClr>
              </a:solidFill>
            </a:endParaRPr>
          </a:p>
        </p:txBody>
      </p:sp>
      <p:sp>
        <p:nvSpPr>
          <p:cNvPr id="21" name="矩形 67"/>
          <p:cNvSpPr/>
          <p:nvPr>
            <p:custDataLst>
              <p:tags r:id="rId3"/>
            </p:custDataLst>
          </p:nvPr>
        </p:nvSpPr>
        <p:spPr>
          <a:xfrm>
            <a:off x="593089" y="5624680"/>
            <a:ext cx="11291569" cy="1107590"/>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r>
              <a:rPr kumimoji="0" lang="zh-CN" altLang="en-US" sz="2400" b="1" i="0" u="none" strike="noStrike" cap="none" spc="0" normalizeH="0" baseline="0" dirty="0">
                <a:solidFill>
                  <a:schemeClr val="tx1"/>
                </a:solidFill>
                <a:latin typeface="Times New Roman" panose="02020603050405020304" pitchFamily="18" charset="0"/>
                <a:ea typeface="微软雅黑" panose="020B0503020204020204" charset="-122"/>
              </a:rPr>
              <a:t>问题根源：现有的监测能力不能完全满足分布式光伏控制需要</a:t>
            </a:r>
            <a:endParaRPr kumimoji="0" lang="zh-CN" altLang="en-US" sz="2800" b="1" i="0" u="none" strike="noStrike" cap="none" spc="0" normalizeH="0" baseline="0" dirty="0">
              <a:solidFill>
                <a:srgbClr val="FF0000"/>
              </a:solidFill>
              <a:latin typeface="Times New Roman" panose="02020603050405020304" pitchFamily="18" charset="0"/>
              <a:ea typeface="微软雅黑" panose="020B0503020204020204" charset="-122"/>
            </a:endParaRPr>
          </a:p>
        </p:txBody>
      </p:sp>
    </p:spTree>
    <p:custDataLst>
      <p:tags r:id="rId4"/>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80"/>
          <p:cNvSpPr txBox="1"/>
          <p:nvPr/>
        </p:nvSpPr>
        <p:spPr>
          <a:xfrm>
            <a:off x="673100" y="115888"/>
            <a:ext cx="4568825" cy="583565"/>
          </a:xfrm>
          <a:prstGeom prst="rect">
            <a:avLst/>
          </a:prstGeom>
          <a:noFill/>
          <a:ln w="9525">
            <a:noFill/>
          </a:ln>
        </p:spPr>
        <p:txBody>
          <a:bodyPr wrap="square" anchor="t" anchorCtr="0">
            <a:spAutoFit/>
          </a:bodyPr>
          <a:lstStyle/>
          <a:p>
            <a:pPr marL="571500" indent="-571500">
              <a:buFont typeface="Wingdings" panose="05000000000000000000" charset="0"/>
              <a:buChar char="n"/>
            </a:pPr>
            <a:r>
              <a:rPr lang="zh-CN" altLang="en-US" sz="3200" b="1" dirty="0">
                <a:latin typeface="微软雅黑" panose="020B0503020204020204" charset="-122"/>
                <a:ea typeface="微软雅黑" panose="020B0503020204020204" charset="-122"/>
                <a:sym typeface="+mn-ea"/>
              </a:rPr>
              <a:t>问题</a:t>
            </a:r>
            <a:r>
              <a:rPr lang="zh-CN" altLang="en-US" sz="3200" b="1" dirty="0">
                <a:latin typeface="微软雅黑" panose="020B0503020204020204" charset="-122"/>
                <a:ea typeface="微软雅黑" panose="020B0503020204020204" charset="-122"/>
                <a:sym typeface="+mn-ea"/>
              </a:rPr>
              <a:t>挑战</a:t>
            </a:r>
            <a:endParaRPr lang="zh-CN" altLang="en-US" sz="3200" b="1" dirty="0">
              <a:latin typeface="微软雅黑" panose="020B0503020204020204" charset="-122"/>
              <a:ea typeface="微软雅黑" panose="020B0503020204020204" charset="-122"/>
            </a:endParaRPr>
          </a:p>
        </p:txBody>
      </p:sp>
      <p:sp>
        <p:nvSpPr>
          <p:cNvPr id="32" name="任意多边形 19"/>
          <p:cNvSpPr/>
          <p:nvPr>
            <p:custDataLst>
              <p:tags r:id="rId1"/>
            </p:custDataLst>
          </p:nvPr>
        </p:nvSpPr>
        <p:spPr>
          <a:xfrm flipH="1" flipV="1">
            <a:off x="4523347" y="1984160"/>
            <a:ext cx="1636295" cy="1636295"/>
          </a:xfrm>
          <a:custGeom>
            <a:avLst/>
            <a:gdLst>
              <a:gd name="connsiteX0" fmla="*/ 1636295 w 1636295"/>
              <a:gd name="connsiteY0" fmla="*/ 1636295 h 1636295"/>
              <a:gd name="connsiteX1" fmla="*/ 818148 w 1636295"/>
              <a:gd name="connsiteY1" fmla="*/ 1636295 h 1636295"/>
              <a:gd name="connsiteX2" fmla="*/ 0 w 1636295"/>
              <a:gd name="connsiteY2" fmla="*/ 818147 h 1636295"/>
              <a:gd name="connsiteX3" fmla="*/ 1 w 1636295"/>
              <a:gd name="connsiteY3" fmla="*/ 818147 h 1636295"/>
              <a:gd name="connsiteX4" fmla="*/ 0 w 1636295"/>
              <a:gd name="connsiteY4" fmla="*/ 818127 h 1636295"/>
              <a:gd name="connsiteX5" fmla="*/ 4223 w 1636295"/>
              <a:gd name="connsiteY5" fmla="*/ 734496 h 1636295"/>
              <a:gd name="connsiteX6" fmla="*/ 16621 w 1636295"/>
              <a:gd name="connsiteY6" fmla="*/ 653262 h 1636295"/>
              <a:gd name="connsiteX7" fmla="*/ 18920 w 1636295"/>
              <a:gd name="connsiteY7" fmla="*/ 644322 h 1636295"/>
              <a:gd name="connsiteX8" fmla="*/ 40353 w 1636295"/>
              <a:gd name="connsiteY8" fmla="*/ 713368 h 1636295"/>
              <a:gd name="connsiteX9" fmla="*/ 513494 w 1636295"/>
              <a:gd name="connsiteY9" fmla="*/ 1026987 h 1636295"/>
              <a:gd name="connsiteX10" fmla="*/ 1026987 w 1636295"/>
              <a:gd name="connsiteY10" fmla="*/ 1026987 h 1636295"/>
              <a:gd name="connsiteX11" fmla="*/ 1026987 w 1636295"/>
              <a:gd name="connsiteY11" fmla="*/ 513493 h 1636295"/>
              <a:gd name="connsiteX12" fmla="*/ 713368 w 1636295"/>
              <a:gd name="connsiteY12" fmla="*/ 40352 h 1636295"/>
              <a:gd name="connsiteX13" fmla="*/ 644324 w 1636295"/>
              <a:gd name="connsiteY13" fmla="*/ 18919 h 1636295"/>
              <a:gd name="connsiteX14" fmla="*/ 653262 w 1636295"/>
              <a:gd name="connsiteY14" fmla="*/ 16621 h 1636295"/>
              <a:gd name="connsiteX15" fmla="*/ 734496 w 1636295"/>
              <a:gd name="connsiteY15" fmla="*/ 4223 h 1636295"/>
              <a:gd name="connsiteX16" fmla="*/ 818127 w 1636295"/>
              <a:gd name="connsiteY16" fmla="*/ 0 h 1636295"/>
              <a:gd name="connsiteX17" fmla="*/ 818147 w 1636295"/>
              <a:gd name="connsiteY17" fmla="*/ 1 h 1636295"/>
              <a:gd name="connsiteX18" fmla="*/ 818167 w 1636295"/>
              <a:gd name="connsiteY18" fmla="*/ 0 h 1636295"/>
              <a:gd name="connsiteX19" fmla="*/ 901798 w 1636295"/>
              <a:gd name="connsiteY19" fmla="*/ 4223 h 1636295"/>
              <a:gd name="connsiteX20" fmla="*/ 1636295 w 1636295"/>
              <a:gd name="connsiteY20" fmla="*/ 818147 h 1636295"/>
              <a:gd name="connsiteX21" fmla="*/ 1636295 w 1636295"/>
              <a:gd name="connsiteY21" fmla="*/ 1636295 h 163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36295" h="1636295">
                <a:moveTo>
                  <a:pt x="1636295" y="1636295"/>
                </a:moveTo>
                <a:lnTo>
                  <a:pt x="818148" y="1636295"/>
                </a:lnTo>
                <a:cubicBezTo>
                  <a:pt x="366297" y="1636295"/>
                  <a:pt x="0" y="1269998"/>
                  <a:pt x="0" y="818147"/>
                </a:cubicBezTo>
                <a:lnTo>
                  <a:pt x="1" y="818147"/>
                </a:lnTo>
                <a:lnTo>
                  <a:pt x="0" y="818127"/>
                </a:lnTo>
                <a:lnTo>
                  <a:pt x="4223" y="734496"/>
                </a:lnTo>
                <a:cubicBezTo>
                  <a:pt x="7016" y="706992"/>
                  <a:pt x="11172" y="679891"/>
                  <a:pt x="16621" y="653262"/>
                </a:cubicBezTo>
                <a:lnTo>
                  <a:pt x="18920" y="644322"/>
                </a:lnTo>
                <a:lnTo>
                  <a:pt x="40353" y="713368"/>
                </a:lnTo>
                <a:cubicBezTo>
                  <a:pt x="118306" y="897669"/>
                  <a:pt x="300798" y="1026987"/>
                  <a:pt x="513494" y="1026987"/>
                </a:cubicBezTo>
                <a:lnTo>
                  <a:pt x="1026987" y="1026987"/>
                </a:lnTo>
                <a:lnTo>
                  <a:pt x="1026987" y="513493"/>
                </a:lnTo>
                <a:cubicBezTo>
                  <a:pt x="1026987" y="300797"/>
                  <a:pt x="897669" y="118305"/>
                  <a:pt x="713368" y="40352"/>
                </a:cubicBezTo>
                <a:lnTo>
                  <a:pt x="644324" y="18919"/>
                </a:lnTo>
                <a:lnTo>
                  <a:pt x="653262" y="16621"/>
                </a:lnTo>
                <a:cubicBezTo>
                  <a:pt x="679892" y="11172"/>
                  <a:pt x="706993" y="7016"/>
                  <a:pt x="734496" y="4223"/>
                </a:cubicBezTo>
                <a:lnTo>
                  <a:pt x="818127" y="0"/>
                </a:lnTo>
                <a:lnTo>
                  <a:pt x="818147" y="1"/>
                </a:lnTo>
                <a:lnTo>
                  <a:pt x="818167" y="0"/>
                </a:lnTo>
                <a:lnTo>
                  <a:pt x="901798" y="4223"/>
                </a:lnTo>
                <a:cubicBezTo>
                  <a:pt x="1314355" y="46120"/>
                  <a:pt x="1636295" y="394537"/>
                  <a:pt x="1636295" y="818147"/>
                </a:cubicBezTo>
                <a:lnTo>
                  <a:pt x="1636295" y="1636295"/>
                </a:lnTo>
                <a:close/>
              </a:path>
            </a:pathLst>
          </a:custGeom>
          <a:solidFill>
            <a:schemeClr val="accent1"/>
          </a:solidFill>
          <a:ln>
            <a:noFill/>
          </a:ln>
        </p:spPr>
        <p:style>
          <a:lnRef idx="2">
            <a:srgbClr val="F3A60D">
              <a:shade val="50000"/>
            </a:srgbClr>
          </a:lnRef>
          <a:fillRef idx="1">
            <a:srgbClr val="F3A60D"/>
          </a:fillRef>
          <a:effectRef idx="0">
            <a:srgbClr val="F3A60D"/>
          </a:effectRef>
          <a:fontRef idx="minor">
            <a:srgbClr val="FFFFFF"/>
          </a:fontRef>
        </p:style>
        <p:txBody>
          <a:bodyPr rtlCol="0" anchor="ctr"/>
          <a:lstStyle/>
          <a:p>
            <a:pPr algn="ctr"/>
            <a:endParaRPr lang="zh-CN" altLang="en-US">
              <a:solidFill>
                <a:srgbClr val="3B3838"/>
              </a:solidFill>
              <a:latin typeface="微软雅黑" panose="020B0503020204020204" charset="-122"/>
              <a:ea typeface="微软雅黑" panose="020B0503020204020204" charset="-122"/>
            </a:endParaRPr>
          </a:p>
        </p:txBody>
      </p:sp>
      <p:sp>
        <p:nvSpPr>
          <p:cNvPr id="33" name="任意多边形 18"/>
          <p:cNvSpPr/>
          <p:nvPr>
            <p:custDataLst>
              <p:tags r:id="rId2"/>
            </p:custDataLst>
          </p:nvPr>
        </p:nvSpPr>
        <p:spPr>
          <a:xfrm flipH="1" flipV="1">
            <a:off x="6159642" y="1984160"/>
            <a:ext cx="1636295" cy="1636295"/>
          </a:xfrm>
          <a:custGeom>
            <a:avLst/>
            <a:gdLst>
              <a:gd name="connsiteX0" fmla="*/ 818147 w 1636295"/>
              <a:gd name="connsiteY0" fmla="*/ 1636295 h 1636295"/>
              <a:gd name="connsiteX1" fmla="*/ 0 w 1636295"/>
              <a:gd name="connsiteY1" fmla="*/ 1636295 h 1636295"/>
              <a:gd name="connsiteX2" fmla="*/ 0 w 1636295"/>
              <a:gd name="connsiteY2" fmla="*/ 818147 h 1636295"/>
              <a:gd name="connsiteX3" fmla="*/ 734497 w 1636295"/>
              <a:gd name="connsiteY3" fmla="*/ 4223 h 1636295"/>
              <a:gd name="connsiteX4" fmla="*/ 818128 w 1636295"/>
              <a:gd name="connsiteY4" fmla="*/ 0 h 1636295"/>
              <a:gd name="connsiteX5" fmla="*/ 818148 w 1636295"/>
              <a:gd name="connsiteY5" fmla="*/ 1 h 1636295"/>
              <a:gd name="connsiteX6" fmla="*/ 818168 w 1636295"/>
              <a:gd name="connsiteY6" fmla="*/ 0 h 1636295"/>
              <a:gd name="connsiteX7" fmla="*/ 901799 w 1636295"/>
              <a:gd name="connsiteY7" fmla="*/ 4223 h 1636295"/>
              <a:gd name="connsiteX8" fmla="*/ 983033 w 1636295"/>
              <a:gd name="connsiteY8" fmla="*/ 16621 h 1636295"/>
              <a:gd name="connsiteX9" fmla="*/ 991971 w 1636295"/>
              <a:gd name="connsiteY9" fmla="*/ 18919 h 1636295"/>
              <a:gd name="connsiteX10" fmla="*/ 922927 w 1636295"/>
              <a:gd name="connsiteY10" fmla="*/ 40352 h 1636295"/>
              <a:gd name="connsiteX11" fmla="*/ 609308 w 1636295"/>
              <a:gd name="connsiteY11" fmla="*/ 513493 h 1636295"/>
              <a:gd name="connsiteX12" fmla="*/ 609308 w 1636295"/>
              <a:gd name="connsiteY12" fmla="*/ 1026987 h 1636295"/>
              <a:gd name="connsiteX13" fmla="*/ 1122801 w 1636295"/>
              <a:gd name="connsiteY13" fmla="*/ 1026987 h 1636295"/>
              <a:gd name="connsiteX14" fmla="*/ 1595942 w 1636295"/>
              <a:gd name="connsiteY14" fmla="*/ 713368 h 1636295"/>
              <a:gd name="connsiteX15" fmla="*/ 1617375 w 1636295"/>
              <a:gd name="connsiteY15" fmla="*/ 644322 h 1636295"/>
              <a:gd name="connsiteX16" fmla="*/ 1619674 w 1636295"/>
              <a:gd name="connsiteY16" fmla="*/ 653262 h 1636295"/>
              <a:gd name="connsiteX17" fmla="*/ 1632072 w 1636295"/>
              <a:gd name="connsiteY17" fmla="*/ 734496 h 1636295"/>
              <a:gd name="connsiteX18" fmla="*/ 1636295 w 1636295"/>
              <a:gd name="connsiteY18" fmla="*/ 818127 h 1636295"/>
              <a:gd name="connsiteX19" fmla="*/ 1636294 w 1636295"/>
              <a:gd name="connsiteY19" fmla="*/ 818147 h 1636295"/>
              <a:gd name="connsiteX20" fmla="*/ 1636295 w 1636295"/>
              <a:gd name="connsiteY20" fmla="*/ 818147 h 1636295"/>
              <a:gd name="connsiteX21" fmla="*/ 818147 w 1636295"/>
              <a:gd name="connsiteY21" fmla="*/ 1636295 h 163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36295" h="1636295">
                <a:moveTo>
                  <a:pt x="818147" y="1636295"/>
                </a:moveTo>
                <a:lnTo>
                  <a:pt x="0" y="1636295"/>
                </a:lnTo>
                <a:lnTo>
                  <a:pt x="0" y="818147"/>
                </a:lnTo>
                <a:cubicBezTo>
                  <a:pt x="0" y="394537"/>
                  <a:pt x="321940" y="46120"/>
                  <a:pt x="734497" y="4223"/>
                </a:cubicBezTo>
                <a:lnTo>
                  <a:pt x="818128" y="0"/>
                </a:lnTo>
                <a:lnTo>
                  <a:pt x="818148" y="1"/>
                </a:lnTo>
                <a:lnTo>
                  <a:pt x="818168" y="0"/>
                </a:lnTo>
                <a:lnTo>
                  <a:pt x="901799" y="4223"/>
                </a:lnTo>
                <a:cubicBezTo>
                  <a:pt x="929302" y="7016"/>
                  <a:pt x="956403" y="11172"/>
                  <a:pt x="983033" y="16621"/>
                </a:cubicBezTo>
                <a:lnTo>
                  <a:pt x="991971" y="18919"/>
                </a:lnTo>
                <a:lnTo>
                  <a:pt x="922927" y="40352"/>
                </a:lnTo>
                <a:cubicBezTo>
                  <a:pt x="738626" y="118305"/>
                  <a:pt x="609308" y="300797"/>
                  <a:pt x="609308" y="513493"/>
                </a:cubicBezTo>
                <a:lnTo>
                  <a:pt x="609308" y="1026987"/>
                </a:lnTo>
                <a:lnTo>
                  <a:pt x="1122801" y="1026987"/>
                </a:lnTo>
                <a:cubicBezTo>
                  <a:pt x="1335497" y="1026987"/>
                  <a:pt x="1517989" y="897669"/>
                  <a:pt x="1595942" y="713368"/>
                </a:cubicBezTo>
                <a:lnTo>
                  <a:pt x="1617375" y="644322"/>
                </a:lnTo>
                <a:lnTo>
                  <a:pt x="1619674" y="653262"/>
                </a:lnTo>
                <a:cubicBezTo>
                  <a:pt x="1625123" y="679891"/>
                  <a:pt x="1629279" y="706992"/>
                  <a:pt x="1632072" y="734496"/>
                </a:cubicBezTo>
                <a:lnTo>
                  <a:pt x="1636295" y="818127"/>
                </a:lnTo>
                <a:lnTo>
                  <a:pt x="1636294" y="818147"/>
                </a:lnTo>
                <a:lnTo>
                  <a:pt x="1636295" y="818147"/>
                </a:lnTo>
                <a:cubicBezTo>
                  <a:pt x="1636295" y="1269998"/>
                  <a:pt x="1269998" y="1636295"/>
                  <a:pt x="818147" y="1636295"/>
                </a:cubicBezTo>
                <a:close/>
              </a:path>
            </a:pathLst>
          </a:custGeom>
          <a:solidFill>
            <a:srgbClr val="004097"/>
          </a:solidFill>
          <a:ln>
            <a:noFill/>
          </a:ln>
        </p:spPr>
        <p:style>
          <a:lnRef idx="2">
            <a:srgbClr val="F3A60D">
              <a:shade val="50000"/>
            </a:srgbClr>
          </a:lnRef>
          <a:fillRef idx="1">
            <a:srgbClr val="F3A60D"/>
          </a:fillRef>
          <a:effectRef idx="0">
            <a:srgbClr val="F3A60D"/>
          </a:effectRef>
          <a:fontRef idx="minor">
            <a:srgbClr val="FFFFFF"/>
          </a:fontRef>
        </p:style>
        <p:txBody>
          <a:bodyPr rtlCol="0" anchor="ctr"/>
          <a:lstStyle/>
          <a:p>
            <a:pPr algn="ctr"/>
            <a:endParaRPr lang="zh-CN" altLang="en-US">
              <a:solidFill>
                <a:srgbClr val="7F7F7F"/>
              </a:solidFill>
              <a:latin typeface="微软雅黑" panose="020B0503020204020204" charset="-122"/>
              <a:ea typeface="微软雅黑" panose="020B0503020204020204" charset="-122"/>
            </a:endParaRPr>
          </a:p>
        </p:txBody>
      </p:sp>
      <p:sp>
        <p:nvSpPr>
          <p:cNvPr id="2" name="任意多边形 15"/>
          <p:cNvSpPr/>
          <p:nvPr>
            <p:custDataLst>
              <p:tags r:id="rId3"/>
            </p:custDataLst>
          </p:nvPr>
        </p:nvSpPr>
        <p:spPr>
          <a:xfrm flipH="1" flipV="1">
            <a:off x="4523347" y="3620455"/>
            <a:ext cx="1636295" cy="1636295"/>
          </a:xfrm>
          <a:custGeom>
            <a:avLst/>
            <a:gdLst>
              <a:gd name="connsiteX0" fmla="*/ 818167 w 1636295"/>
              <a:gd name="connsiteY0" fmla="*/ 1636295 h 1636295"/>
              <a:gd name="connsiteX1" fmla="*/ 818147 w 1636295"/>
              <a:gd name="connsiteY1" fmla="*/ 1636294 h 1636295"/>
              <a:gd name="connsiteX2" fmla="*/ 818127 w 1636295"/>
              <a:gd name="connsiteY2" fmla="*/ 1636295 h 1636295"/>
              <a:gd name="connsiteX3" fmla="*/ 734496 w 1636295"/>
              <a:gd name="connsiteY3" fmla="*/ 1632072 h 1636295"/>
              <a:gd name="connsiteX4" fmla="*/ 653262 w 1636295"/>
              <a:gd name="connsiteY4" fmla="*/ 1619674 h 1636295"/>
              <a:gd name="connsiteX5" fmla="*/ 644324 w 1636295"/>
              <a:gd name="connsiteY5" fmla="*/ 1617376 h 1636295"/>
              <a:gd name="connsiteX6" fmla="*/ 713368 w 1636295"/>
              <a:gd name="connsiteY6" fmla="*/ 1595943 h 1636295"/>
              <a:gd name="connsiteX7" fmla="*/ 1026987 w 1636295"/>
              <a:gd name="connsiteY7" fmla="*/ 1122802 h 1636295"/>
              <a:gd name="connsiteX8" fmla="*/ 1026987 w 1636295"/>
              <a:gd name="connsiteY8" fmla="*/ 609308 h 1636295"/>
              <a:gd name="connsiteX9" fmla="*/ 513494 w 1636295"/>
              <a:gd name="connsiteY9" fmla="*/ 609308 h 1636295"/>
              <a:gd name="connsiteX10" fmla="*/ 40353 w 1636295"/>
              <a:gd name="connsiteY10" fmla="*/ 922927 h 1636295"/>
              <a:gd name="connsiteX11" fmla="*/ 18920 w 1636295"/>
              <a:gd name="connsiteY11" fmla="*/ 991973 h 1636295"/>
              <a:gd name="connsiteX12" fmla="*/ 16621 w 1636295"/>
              <a:gd name="connsiteY12" fmla="*/ 983033 h 1636295"/>
              <a:gd name="connsiteX13" fmla="*/ 4223 w 1636295"/>
              <a:gd name="connsiteY13" fmla="*/ 901799 h 1636295"/>
              <a:gd name="connsiteX14" fmla="*/ 0 w 1636295"/>
              <a:gd name="connsiteY14" fmla="*/ 818168 h 1636295"/>
              <a:gd name="connsiteX15" fmla="*/ 1 w 1636295"/>
              <a:gd name="connsiteY15" fmla="*/ 818148 h 1636295"/>
              <a:gd name="connsiteX16" fmla="*/ 0 w 1636295"/>
              <a:gd name="connsiteY16" fmla="*/ 818148 h 1636295"/>
              <a:gd name="connsiteX17" fmla="*/ 818148 w 1636295"/>
              <a:gd name="connsiteY17" fmla="*/ 0 h 1636295"/>
              <a:gd name="connsiteX18" fmla="*/ 1636295 w 1636295"/>
              <a:gd name="connsiteY18" fmla="*/ 0 h 1636295"/>
              <a:gd name="connsiteX19" fmla="*/ 1636295 w 1636295"/>
              <a:gd name="connsiteY19" fmla="*/ 818148 h 1636295"/>
              <a:gd name="connsiteX20" fmla="*/ 901798 w 1636295"/>
              <a:gd name="connsiteY20" fmla="*/ 1632072 h 1636295"/>
              <a:gd name="connsiteX21" fmla="*/ 818167 w 1636295"/>
              <a:gd name="connsiteY21" fmla="*/ 1636295 h 163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36295" h="1636295">
                <a:moveTo>
                  <a:pt x="818167" y="1636295"/>
                </a:moveTo>
                <a:lnTo>
                  <a:pt x="818147" y="1636294"/>
                </a:lnTo>
                <a:lnTo>
                  <a:pt x="818127" y="1636295"/>
                </a:lnTo>
                <a:lnTo>
                  <a:pt x="734496" y="1632072"/>
                </a:lnTo>
                <a:cubicBezTo>
                  <a:pt x="706993" y="1629279"/>
                  <a:pt x="679892" y="1625124"/>
                  <a:pt x="653262" y="1619674"/>
                </a:cubicBezTo>
                <a:lnTo>
                  <a:pt x="644324" y="1617376"/>
                </a:lnTo>
                <a:lnTo>
                  <a:pt x="713368" y="1595943"/>
                </a:lnTo>
                <a:cubicBezTo>
                  <a:pt x="897669" y="1517991"/>
                  <a:pt x="1026987" y="1335498"/>
                  <a:pt x="1026987" y="1122802"/>
                </a:cubicBezTo>
                <a:lnTo>
                  <a:pt x="1026987" y="609308"/>
                </a:lnTo>
                <a:lnTo>
                  <a:pt x="513494" y="609308"/>
                </a:lnTo>
                <a:cubicBezTo>
                  <a:pt x="300798" y="609308"/>
                  <a:pt x="118306" y="738626"/>
                  <a:pt x="40353" y="922927"/>
                </a:cubicBezTo>
                <a:lnTo>
                  <a:pt x="18920" y="991973"/>
                </a:lnTo>
                <a:lnTo>
                  <a:pt x="16621" y="983033"/>
                </a:lnTo>
                <a:cubicBezTo>
                  <a:pt x="11172" y="956404"/>
                  <a:pt x="7016" y="929303"/>
                  <a:pt x="4223" y="901799"/>
                </a:cubicBezTo>
                <a:lnTo>
                  <a:pt x="0" y="818168"/>
                </a:lnTo>
                <a:lnTo>
                  <a:pt x="1" y="818148"/>
                </a:lnTo>
                <a:lnTo>
                  <a:pt x="0" y="818148"/>
                </a:lnTo>
                <a:cubicBezTo>
                  <a:pt x="0" y="366297"/>
                  <a:pt x="366297" y="0"/>
                  <a:pt x="818148" y="0"/>
                </a:cubicBezTo>
                <a:lnTo>
                  <a:pt x="1636295" y="0"/>
                </a:lnTo>
                <a:lnTo>
                  <a:pt x="1636295" y="818148"/>
                </a:lnTo>
                <a:cubicBezTo>
                  <a:pt x="1636295" y="1241759"/>
                  <a:pt x="1314355" y="1590175"/>
                  <a:pt x="901798" y="1632072"/>
                </a:cubicBezTo>
                <a:lnTo>
                  <a:pt x="818167" y="1636295"/>
                </a:lnTo>
                <a:close/>
              </a:path>
            </a:pathLst>
          </a:custGeom>
          <a:solidFill>
            <a:srgbClr val="004097"/>
          </a:solidFill>
          <a:ln>
            <a:noFill/>
          </a:ln>
        </p:spPr>
        <p:style>
          <a:lnRef idx="2">
            <a:srgbClr val="F3A60D">
              <a:shade val="50000"/>
            </a:srgbClr>
          </a:lnRef>
          <a:fillRef idx="1">
            <a:srgbClr val="F3A60D"/>
          </a:fillRef>
          <a:effectRef idx="0">
            <a:srgbClr val="F3A60D"/>
          </a:effectRef>
          <a:fontRef idx="minor">
            <a:srgbClr val="FFFFFF"/>
          </a:fontRef>
        </p:style>
        <p:txBody>
          <a:bodyPr rtlCol="0" anchor="ctr"/>
          <a:lstStyle/>
          <a:p>
            <a:pPr algn="ctr"/>
            <a:endParaRPr lang="zh-CN" altLang="en-US">
              <a:solidFill>
                <a:srgbClr val="7F7F7F"/>
              </a:solidFill>
              <a:latin typeface="微软雅黑" panose="020B0503020204020204" charset="-122"/>
              <a:ea typeface="微软雅黑" panose="020B0503020204020204" charset="-122"/>
            </a:endParaRPr>
          </a:p>
        </p:txBody>
      </p:sp>
      <p:sp>
        <p:nvSpPr>
          <p:cNvPr id="3" name="任意多边形 12"/>
          <p:cNvSpPr/>
          <p:nvPr>
            <p:custDataLst>
              <p:tags r:id="rId4"/>
            </p:custDataLst>
          </p:nvPr>
        </p:nvSpPr>
        <p:spPr>
          <a:xfrm flipH="1" flipV="1">
            <a:off x="6159642" y="3620455"/>
            <a:ext cx="1636295" cy="1636295"/>
          </a:xfrm>
          <a:custGeom>
            <a:avLst/>
            <a:gdLst>
              <a:gd name="connsiteX0" fmla="*/ 818168 w 1636295"/>
              <a:gd name="connsiteY0" fmla="*/ 1636295 h 1636295"/>
              <a:gd name="connsiteX1" fmla="*/ 818148 w 1636295"/>
              <a:gd name="connsiteY1" fmla="*/ 1636294 h 1636295"/>
              <a:gd name="connsiteX2" fmla="*/ 818128 w 1636295"/>
              <a:gd name="connsiteY2" fmla="*/ 1636295 h 1636295"/>
              <a:gd name="connsiteX3" fmla="*/ 734497 w 1636295"/>
              <a:gd name="connsiteY3" fmla="*/ 1632072 h 1636295"/>
              <a:gd name="connsiteX4" fmla="*/ 0 w 1636295"/>
              <a:gd name="connsiteY4" fmla="*/ 818148 h 1636295"/>
              <a:gd name="connsiteX5" fmla="*/ 0 w 1636295"/>
              <a:gd name="connsiteY5" fmla="*/ 0 h 1636295"/>
              <a:gd name="connsiteX6" fmla="*/ 818147 w 1636295"/>
              <a:gd name="connsiteY6" fmla="*/ 0 h 1636295"/>
              <a:gd name="connsiteX7" fmla="*/ 1636295 w 1636295"/>
              <a:gd name="connsiteY7" fmla="*/ 818148 h 1636295"/>
              <a:gd name="connsiteX8" fmla="*/ 1636294 w 1636295"/>
              <a:gd name="connsiteY8" fmla="*/ 818148 h 1636295"/>
              <a:gd name="connsiteX9" fmla="*/ 1636295 w 1636295"/>
              <a:gd name="connsiteY9" fmla="*/ 818168 h 1636295"/>
              <a:gd name="connsiteX10" fmla="*/ 1632072 w 1636295"/>
              <a:gd name="connsiteY10" fmla="*/ 901799 h 1636295"/>
              <a:gd name="connsiteX11" fmla="*/ 1619674 w 1636295"/>
              <a:gd name="connsiteY11" fmla="*/ 983033 h 1636295"/>
              <a:gd name="connsiteX12" fmla="*/ 1617375 w 1636295"/>
              <a:gd name="connsiteY12" fmla="*/ 991973 h 1636295"/>
              <a:gd name="connsiteX13" fmla="*/ 1595942 w 1636295"/>
              <a:gd name="connsiteY13" fmla="*/ 922927 h 1636295"/>
              <a:gd name="connsiteX14" fmla="*/ 1122801 w 1636295"/>
              <a:gd name="connsiteY14" fmla="*/ 609308 h 1636295"/>
              <a:gd name="connsiteX15" fmla="*/ 609308 w 1636295"/>
              <a:gd name="connsiteY15" fmla="*/ 609308 h 1636295"/>
              <a:gd name="connsiteX16" fmla="*/ 609308 w 1636295"/>
              <a:gd name="connsiteY16" fmla="*/ 1122802 h 1636295"/>
              <a:gd name="connsiteX17" fmla="*/ 922927 w 1636295"/>
              <a:gd name="connsiteY17" fmla="*/ 1595943 h 1636295"/>
              <a:gd name="connsiteX18" fmla="*/ 991971 w 1636295"/>
              <a:gd name="connsiteY18" fmla="*/ 1617376 h 1636295"/>
              <a:gd name="connsiteX19" fmla="*/ 983033 w 1636295"/>
              <a:gd name="connsiteY19" fmla="*/ 1619674 h 1636295"/>
              <a:gd name="connsiteX20" fmla="*/ 901799 w 1636295"/>
              <a:gd name="connsiteY20" fmla="*/ 1632072 h 1636295"/>
              <a:gd name="connsiteX21" fmla="*/ 818168 w 1636295"/>
              <a:gd name="connsiteY21" fmla="*/ 1636295 h 163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36295" h="1636295">
                <a:moveTo>
                  <a:pt x="818168" y="1636295"/>
                </a:moveTo>
                <a:lnTo>
                  <a:pt x="818148" y="1636294"/>
                </a:lnTo>
                <a:lnTo>
                  <a:pt x="818128" y="1636295"/>
                </a:lnTo>
                <a:lnTo>
                  <a:pt x="734497" y="1632072"/>
                </a:lnTo>
                <a:cubicBezTo>
                  <a:pt x="321940" y="1590175"/>
                  <a:pt x="0" y="1241759"/>
                  <a:pt x="0" y="818148"/>
                </a:cubicBezTo>
                <a:lnTo>
                  <a:pt x="0" y="0"/>
                </a:lnTo>
                <a:lnTo>
                  <a:pt x="818147" y="0"/>
                </a:lnTo>
                <a:cubicBezTo>
                  <a:pt x="1269998" y="0"/>
                  <a:pt x="1636295" y="366297"/>
                  <a:pt x="1636295" y="818148"/>
                </a:cubicBezTo>
                <a:lnTo>
                  <a:pt x="1636294" y="818148"/>
                </a:lnTo>
                <a:lnTo>
                  <a:pt x="1636295" y="818168"/>
                </a:lnTo>
                <a:lnTo>
                  <a:pt x="1632072" y="901799"/>
                </a:lnTo>
                <a:cubicBezTo>
                  <a:pt x="1629279" y="929303"/>
                  <a:pt x="1625123" y="956404"/>
                  <a:pt x="1619674" y="983033"/>
                </a:cubicBezTo>
                <a:lnTo>
                  <a:pt x="1617375" y="991973"/>
                </a:lnTo>
                <a:lnTo>
                  <a:pt x="1595942" y="922927"/>
                </a:lnTo>
                <a:cubicBezTo>
                  <a:pt x="1517989" y="738626"/>
                  <a:pt x="1335497" y="609308"/>
                  <a:pt x="1122801" y="609308"/>
                </a:cubicBezTo>
                <a:lnTo>
                  <a:pt x="609308" y="609308"/>
                </a:lnTo>
                <a:lnTo>
                  <a:pt x="609308" y="1122802"/>
                </a:lnTo>
                <a:cubicBezTo>
                  <a:pt x="609308" y="1335498"/>
                  <a:pt x="738626" y="1517991"/>
                  <a:pt x="922927" y="1595943"/>
                </a:cubicBezTo>
                <a:lnTo>
                  <a:pt x="991971" y="1617376"/>
                </a:lnTo>
                <a:lnTo>
                  <a:pt x="983033" y="1619674"/>
                </a:lnTo>
                <a:cubicBezTo>
                  <a:pt x="956403" y="1625124"/>
                  <a:pt x="929302" y="1629279"/>
                  <a:pt x="901799" y="1632072"/>
                </a:cubicBezTo>
                <a:lnTo>
                  <a:pt x="818168" y="1636295"/>
                </a:lnTo>
                <a:close/>
              </a:path>
            </a:pathLst>
          </a:custGeom>
          <a:solidFill>
            <a:schemeClr val="accent1"/>
          </a:solidFill>
          <a:ln>
            <a:noFill/>
          </a:ln>
        </p:spPr>
        <p:style>
          <a:lnRef idx="2">
            <a:srgbClr val="F3A60D">
              <a:shade val="50000"/>
            </a:srgbClr>
          </a:lnRef>
          <a:fillRef idx="1">
            <a:srgbClr val="F3A60D"/>
          </a:fillRef>
          <a:effectRef idx="0">
            <a:srgbClr val="F3A60D"/>
          </a:effectRef>
          <a:fontRef idx="minor">
            <a:srgbClr val="FFFFFF"/>
          </a:fontRef>
        </p:style>
        <p:txBody>
          <a:bodyPr rtlCol="0" anchor="ctr"/>
          <a:lstStyle/>
          <a:p>
            <a:pPr algn="ctr"/>
            <a:endParaRPr lang="zh-CN" altLang="en-US">
              <a:solidFill>
                <a:srgbClr val="3B3838"/>
              </a:solidFill>
              <a:latin typeface="微软雅黑" panose="020B0503020204020204" charset="-122"/>
              <a:ea typeface="微软雅黑" panose="020B0503020204020204" charset="-122"/>
            </a:endParaRPr>
          </a:p>
        </p:txBody>
      </p:sp>
      <p:sp>
        <p:nvSpPr>
          <p:cNvPr id="4" name="文本框 3"/>
          <p:cNvSpPr txBox="1"/>
          <p:nvPr>
            <p:custDataLst>
              <p:tags r:id="rId5"/>
            </p:custDataLst>
          </p:nvPr>
        </p:nvSpPr>
        <p:spPr>
          <a:xfrm>
            <a:off x="8042722" y="3957790"/>
            <a:ext cx="3165807" cy="1515032"/>
          </a:xfrm>
          <a:prstGeom prst="rect">
            <a:avLst/>
          </a:prstGeom>
        </p:spPr>
        <p:txBody>
          <a:bodyPr wrap="square">
            <a:normAutofit lnSpcReduction="10000"/>
          </a:bodyPr>
          <a:lstStyle>
            <a:defPPr>
              <a:defRPr lang="zh-CN"/>
            </a:defPPr>
          </a:lstStyle>
          <a:p>
            <a:pPr algn="just">
              <a:lnSpc>
                <a:spcPct val="120000"/>
              </a:lnSpc>
            </a:pPr>
            <a:r>
              <a:rPr lang="zh-CN" altLang="en-US" sz="1600" b="1" dirty="0">
                <a:solidFill>
                  <a:srgbClr val="FF0000"/>
                </a:solidFill>
                <a:latin typeface="微软雅黑" panose="020B0503020204020204" charset="-122"/>
                <a:ea typeface="微软雅黑" panose="020B0503020204020204" charset="-122"/>
              </a:rPr>
              <a:t>供给侧与需求侧</a:t>
            </a:r>
            <a:r>
              <a:rPr lang="zh-CN" altLang="en-US" sz="1600" b="1" dirty="0">
                <a:latin typeface="微软雅黑" panose="020B0503020204020204" charset="-122"/>
                <a:ea typeface="微软雅黑" panose="020B0503020204020204" charset="-122"/>
              </a:rPr>
              <a:t>双波动，导致分布式光伏出力与用电负荷呈现</a:t>
            </a:r>
            <a:r>
              <a:rPr lang="zh-CN" altLang="en-US" sz="1600" b="1" dirty="0">
                <a:solidFill>
                  <a:srgbClr val="FF0000"/>
                </a:solidFill>
                <a:latin typeface="微软雅黑" panose="020B0503020204020204" charset="-122"/>
                <a:ea typeface="微软雅黑" panose="020B0503020204020204" charset="-122"/>
              </a:rPr>
              <a:t>时空不匹配现象</a:t>
            </a:r>
            <a:r>
              <a:rPr lang="zh-CN" altLang="en-US" sz="1600" b="1" dirty="0">
                <a:latin typeface="微软雅黑" panose="020B0503020204020204" charset="-122"/>
                <a:ea typeface="微软雅黑" panose="020B0503020204020204" charset="-122"/>
              </a:rPr>
              <a:t>，分布式光伏出力就地消纳难，台区</a:t>
            </a:r>
            <a:r>
              <a:rPr lang="zh-CN" altLang="en-US" sz="1600" b="1" dirty="0">
                <a:solidFill>
                  <a:srgbClr val="FF0000"/>
                </a:solidFill>
                <a:latin typeface="微软雅黑" panose="020B0503020204020204" charset="-122"/>
                <a:ea typeface="微软雅黑" panose="020B0503020204020204" charset="-122"/>
              </a:rPr>
              <a:t>白天高电压，晚上低电压问题</a:t>
            </a:r>
            <a:r>
              <a:rPr lang="zh-CN" altLang="en-US" sz="1600" b="1" dirty="0">
                <a:latin typeface="微软雅黑" panose="020B0503020204020204" charset="-122"/>
                <a:ea typeface="微软雅黑" panose="020B0503020204020204" charset="-122"/>
              </a:rPr>
              <a:t>显现</a:t>
            </a:r>
            <a:endParaRPr lang="zh-CN" altLang="en-US" sz="1600" b="1" dirty="0">
              <a:latin typeface="微软雅黑" panose="020B0503020204020204" charset="-122"/>
              <a:ea typeface="微软雅黑" panose="020B0503020204020204" charset="-122"/>
            </a:endParaRPr>
          </a:p>
        </p:txBody>
      </p:sp>
      <p:sp>
        <p:nvSpPr>
          <p:cNvPr id="19" name="文本框 18"/>
          <p:cNvSpPr txBox="1"/>
          <p:nvPr>
            <p:custDataLst>
              <p:tags r:id="rId6"/>
            </p:custDataLst>
          </p:nvPr>
        </p:nvSpPr>
        <p:spPr>
          <a:xfrm>
            <a:off x="8042723" y="3222181"/>
            <a:ext cx="3165806" cy="646331"/>
          </a:xfrm>
          <a:prstGeom prst="rect">
            <a:avLst/>
          </a:prstGeom>
          <a:noFill/>
        </p:spPr>
        <p:txBody>
          <a:bodyPr wrap="square" anchor="b" anchorCtr="0">
            <a:normAutofit/>
          </a:bodyPr>
          <a:lstStyle>
            <a:defPPr>
              <a:defRPr lang="zh-CN"/>
            </a:defPPr>
          </a:lstStyle>
          <a:p>
            <a:r>
              <a:rPr lang="en-US" altLang="zh-CN" sz="2000" b="1" dirty="0">
                <a:latin typeface="微软雅黑" panose="020B0503020204020204" charset="-122"/>
                <a:ea typeface="微软雅黑" panose="020B0503020204020204" charset="-122"/>
                <a:cs typeface="微软雅黑" panose="020B0503020204020204" charset="-122"/>
              </a:rPr>
              <a:t>03</a:t>
            </a:r>
            <a:r>
              <a:rPr lang="en-US" altLang="zh-CN" sz="2000" dirty="0">
                <a:latin typeface="微软雅黑" panose="020B0503020204020204" charset="-122"/>
                <a:ea typeface="微软雅黑" panose="020B0503020204020204" charset="-122"/>
                <a:cs typeface="微软雅黑" panose="020B0503020204020204" charset="-122"/>
              </a:rPr>
              <a:t> </a:t>
            </a:r>
            <a:r>
              <a:rPr lang="zh-CN" altLang="en-US" sz="2000" b="1" dirty="0">
                <a:latin typeface="微软雅黑" panose="020B0503020204020204" charset="-122"/>
                <a:ea typeface="微软雅黑" panose="020B0503020204020204" charset="-122"/>
                <a:cs typeface="微软雅黑" panose="020B0503020204020204" charset="-122"/>
              </a:rPr>
              <a:t>就地消纳</a:t>
            </a:r>
            <a:endParaRPr lang="zh-CN" altLang="en-US" sz="2000" b="1" dirty="0">
              <a:latin typeface="微软雅黑" panose="020B0503020204020204" charset="-122"/>
              <a:ea typeface="微软雅黑" panose="020B0503020204020204" charset="-122"/>
              <a:cs typeface="微软雅黑" panose="020B0503020204020204" charset="-122"/>
            </a:endParaRPr>
          </a:p>
        </p:txBody>
      </p:sp>
      <p:sp>
        <p:nvSpPr>
          <p:cNvPr id="20" name="文本框 19"/>
          <p:cNvSpPr txBox="1"/>
          <p:nvPr>
            <p:custDataLst>
              <p:tags r:id="rId7"/>
            </p:custDataLst>
          </p:nvPr>
        </p:nvSpPr>
        <p:spPr>
          <a:xfrm>
            <a:off x="8042722" y="2080035"/>
            <a:ext cx="3165807" cy="1799100"/>
          </a:xfrm>
          <a:prstGeom prst="rect">
            <a:avLst/>
          </a:prstGeom>
        </p:spPr>
        <p:txBody>
          <a:bodyPr wrap="square">
            <a:normAutofit/>
          </a:bodyPr>
          <a:lstStyle>
            <a:defPPr>
              <a:defRPr lang="zh-CN"/>
            </a:defPPr>
          </a:lstStyle>
          <a:p>
            <a:pPr algn="just">
              <a:lnSpc>
                <a:spcPct val="100000"/>
              </a:lnSpc>
            </a:pPr>
            <a:r>
              <a:rPr lang="zh-CN" altLang="en-US" sz="1600" b="1" dirty="0">
                <a:solidFill>
                  <a:schemeClr val="tx1">
                    <a:lumMod val="95000"/>
                    <a:lumOff val="5000"/>
                  </a:schemeClr>
                </a:solidFill>
                <a:latin typeface="微软雅黑" panose="020B0503020204020204" charset="-122"/>
                <a:ea typeface="微软雅黑" panose="020B0503020204020204" charset="-122"/>
                <a:cs typeface="思源黑体 CN Light" panose="020B0300000000000000" charset="-122"/>
                <a:sym typeface="+mn-ea"/>
              </a:rPr>
              <a:t>分布式光伏的无序并网导致</a:t>
            </a:r>
            <a:r>
              <a:rPr lang="zh-CN" altLang="en-US" sz="1600" b="1" dirty="0">
                <a:solidFill>
                  <a:srgbClr val="FF0000"/>
                </a:solidFill>
                <a:latin typeface="微软雅黑" panose="020B0503020204020204" charset="-122"/>
                <a:ea typeface="微软雅黑" panose="020B0503020204020204" charset="-122"/>
                <a:cs typeface="思源黑体 CN Light" panose="020B0300000000000000" charset="-122"/>
                <a:sym typeface="+mn-ea"/>
              </a:rPr>
              <a:t>电压越限、三相不平衡、谐波含量超标及反向过载</a:t>
            </a:r>
            <a:r>
              <a:rPr lang="zh-CN" altLang="en-US" sz="1600" b="1" dirty="0">
                <a:solidFill>
                  <a:schemeClr val="tx1">
                    <a:lumMod val="95000"/>
                    <a:lumOff val="5000"/>
                  </a:schemeClr>
                </a:solidFill>
                <a:latin typeface="微软雅黑" panose="020B0503020204020204" charset="-122"/>
                <a:ea typeface="微软雅黑" panose="020B0503020204020204" charset="-122"/>
                <a:cs typeface="思源黑体 CN Light" panose="020B0300000000000000" charset="-122"/>
                <a:sym typeface="+mn-ea"/>
              </a:rPr>
              <a:t>等影响供电可靠性的问题；</a:t>
            </a:r>
            <a:r>
              <a:rPr lang="zh-CN" altLang="en-US" sz="1600" b="1" dirty="0">
                <a:solidFill>
                  <a:srgbClr val="FF0000"/>
                </a:solidFill>
                <a:latin typeface="微软雅黑" panose="020B0503020204020204" charset="-122"/>
                <a:ea typeface="微软雅黑" panose="020B0503020204020204" charset="-122"/>
                <a:sym typeface="+mn-ea"/>
              </a:rPr>
              <a:t>孤岛运行</a:t>
            </a:r>
            <a:r>
              <a:rPr lang="zh-CN" altLang="en-US" sz="1600" b="1" dirty="0">
                <a:latin typeface="微软雅黑" panose="020B0503020204020204" charset="-122"/>
                <a:ea typeface="微软雅黑" panose="020B0503020204020204" charset="-122"/>
                <a:sym typeface="+mn-ea"/>
              </a:rPr>
              <a:t>时给现场人员带来安全隐患</a:t>
            </a:r>
            <a:endParaRPr lang="zh-CN" altLang="en-US" sz="1600" b="1" dirty="0">
              <a:solidFill>
                <a:schemeClr val="tx1">
                  <a:lumMod val="95000"/>
                  <a:lumOff val="5000"/>
                </a:schemeClr>
              </a:solidFill>
              <a:latin typeface="微软雅黑" panose="020B0503020204020204" charset="-122"/>
              <a:ea typeface="微软雅黑" panose="020B0503020204020204" charset="-122"/>
              <a:cs typeface="思源黑体 CN Light" panose="020B0300000000000000" charset="-122"/>
              <a:sym typeface="+mn-ea"/>
            </a:endParaRPr>
          </a:p>
        </p:txBody>
      </p:sp>
      <p:sp>
        <p:nvSpPr>
          <p:cNvPr id="21" name="文本框 20"/>
          <p:cNvSpPr txBox="1"/>
          <p:nvPr>
            <p:custDataLst>
              <p:tags r:id="rId8"/>
            </p:custDataLst>
          </p:nvPr>
        </p:nvSpPr>
        <p:spPr>
          <a:xfrm>
            <a:off x="8042723" y="1334082"/>
            <a:ext cx="3165806" cy="646331"/>
          </a:xfrm>
          <a:prstGeom prst="rect">
            <a:avLst/>
          </a:prstGeom>
          <a:noFill/>
        </p:spPr>
        <p:txBody>
          <a:bodyPr wrap="square" anchor="b" anchorCtr="0">
            <a:normAutofit/>
          </a:bodyPr>
          <a:lstStyle>
            <a:defPPr>
              <a:defRPr lang="zh-CN"/>
            </a:defPPr>
          </a:lstStyle>
          <a:p>
            <a:r>
              <a:rPr lang="en-US" altLang="zh-CN" sz="2000" b="1" dirty="0">
                <a:latin typeface="微软雅黑" panose="020B0503020204020204" charset="-122"/>
                <a:ea typeface="微软雅黑" panose="020B0503020204020204" charset="-122"/>
                <a:cs typeface="微软雅黑" panose="020B0503020204020204" charset="-122"/>
              </a:rPr>
              <a:t>02 </a:t>
            </a:r>
            <a:r>
              <a:rPr lang="zh-CN" altLang="en-US" sz="2000" b="1" dirty="0">
                <a:latin typeface="微软雅黑" panose="020B0503020204020204" charset="-122"/>
                <a:ea typeface="微软雅黑" panose="020B0503020204020204" charset="-122"/>
                <a:cs typeface="微软雅黑" panose="020B0503020204020204" charset="-122"/>
              </a:rPr>
              <a:t>电网安全</a:t>
            </a:r>
            <a:r>
              <a:rPr lang="en-US" altLang="zh-CN" sz="2000" b="1" dirty="0">
                <a:latin typeface="微软雅黑" panose="020B0503020204020204" charset="-122"/>
                <a:ea typeface="微软雅黑" panose="020B0503020204020204" charset="-122"/>
                <a:cs typeface="微软雅黑" panose="020B0503020204020204" charset="-122"/>
              </a:rPr>
              <a:t>  </a:t>
            </a:r>
            <a:endParaRPr lang="en-US" altLang="zh-CN" sz="2000" b="1" dirty="0">
              <a:latin typeface="微软雅黑" panose="020B0503020204020204" charset="-122"/>
              <a:ea typeface="微软雅黑" panose="020B0503020204020204" charset="-122"/>
              <a:cs typeface="微软雅黑" panose="020B0503020204020204" charset="-122"/>
            </a:endParaRPr>
          </a:p>
        </p:txBody>
      </p:sp>
      <p:sp>
        <p:nvSpPr>
          <p:cNvPr id="26" name="文本框 25"/>
          <p:cNvSpPr txBox="1"/>
          <p:nvPr>
            <p:custDataLst>
              <p:tags r:id="rId9"/>
            </p:custDataLst>
          </p:nvPr>
        </p:nvSpPr>
        <p:spPr>
          <a:xfrm>
            <a:off x="1110754" y="3957790"/>
            <a:ext cx="3165807" cy="1465296"/>
          </a:xfrm>
          <a:prstGeom prst="rect">
            <a:avLst/>
          </a:prstGeom>
        </p:spPr>
        <p:txBody>
          <a:bodyPr wrap="square"/>
          <a:lstStyle>
            <a:defPPr>
              <a:defRPr lang="zh-CN"/>
            </a:defPPr>
          </a:lstStyle>
          <a:p>
            <a:pPr algn="just">
              <a:lnSpc>
                <a:spcPct val="120000"/>
              </a:lnSpc>
            </a:pPr>
            <a:r>
              <a:rPr lang="zh-CN" altLang="en-US" sz="1600" b="1" dirty="0">
                <a:solidFill>
                  <a:schemeClr val="tx1">
                    <a:lumMod val="95000"/>
                    <a:lumOff val="5000"/>
                  </a:schemeClr>
                </a:solidFill>
                <a:latin typeface="微软雅黑" panose="020B0503020204020204" charset="-122"/>
                <a:ea typeface="微软雅黑" panose="020B0503020204020204" charset="-122"/>
              </a:rPr>
              <a:t>分布式光伏接入位置、并网容量、台区负荷及拓扑，直接影响</a:t>
            </a:r>
            <a:r>
              <a:rPr lang="zh-CN" altLang="en-US" sz="1600" b="1" dirty="0">
                <a:solidFill>
                  <a:srgbClr val="FF0000"/>
                </a:solidFill>
                <a:latin typeface="微软雅黑" panose="020B0503020204020204" charset="-122"/>
                <a:ea typeface="微软雅黑" panose="020B0503020204020204" charset="-122"/>
              </a:rPr>
              <a:t>线损管理</a:t>
            </a:r>
            <a:r>
              <a:rPr lang="zh-CN" altLang="en-US" sz="1600" b="1" dirty="0">
                <a:solidFill>
                  <a:schemeClr val="tx1">
                    <a:lumMod val="95000"/>
                    <a:lumOff val="5000"/>
                  </a:schemeClr>
                </a:solidFill>
                <a:latin typeface="微软雅黑" panose="020B0503020204020204" charset="-122"/>
                <a:ea typeface="微软雅黑" panose="020B0503020204020204" charset="-122"/>
              </a:rPr>
              <a:t>和台区经济运行</a:t>
            </a:r>
            <a:endParaRPr lang="zh-CN" altLang="en-US" sz="1600" b="1" dirty="0">
              <a:solidFill>
                <a:schemeClr val="tx1">
                  <a:lumMod val="95000"/>
                  <a:lumOff val="5000"/>
                </a:schemeClr>
              </a:solidFill>
              <a:latin typeface="微软雅黑" panose="020B0503020204020204" charset="-122"/>
              <a:ea typeface="微软雅黑" panose="020B0503020204020204" charset="-122"/>
              <a:cs typeface="思源黑体 CN Light" panose="020B0300000000000000" charset="-122"/>
              <a:sym typeface="+mn-ea"/>
            </a:endParaRPr>
          </a:p>
        </p:txBody>
      </p:sp>
      <p:sp>
        <p:nvSpPr>
          <p:cNvPr id="27" name="文本框 26"/>
          <p:cNvSpPr txBox="1"/>
          <p:nvPr>
            <p:custDataLst>
              <p:tags r:id="rId10"/>
            </p:custDataLst>
          </p:nvPr>
        </p:nvSpPr>
        <p:spPr>
          <a:xfrm>
            <a:off x="1110753" y="3222180"/>
            <a:ext cx="3165806" cy="646331"/>
          </a:xfrm>
          <a:prstGeom prst="rect">
            <a:avLst/>
          </a:prstGeom>
          <a:noFill/>
        </p:spPr>
        <p:txBody>
          <a:bodyPr wrap="square" anchor="b" anchorCtr="0">
            <a:normAutofit/>
          </a:bodyPr>
          <a:lstStyle>
            <a:defPPr>
              <a:defRPr lang="zh-CN"/>
            </a:defPPr>
          </a:lstStyle>
          <a:p>
            <a:pPr algn="r"/>
            <a:r>
              <a:rPr lang="en-US" altLang="zh-CN" sz="2000" b="1" dirty="0">
                <a:latin typeface="微软雅黑" panose="020B0503020204020204" charset="-122"/>
                <a:ea typeface="微软雅黑" panose="020B0503020204020204" charset="-122"/>
                <a:cs typeface="微软雅黑" panose="020B0503020204020204" charset="-122"/>
              </a:rPr>
              <a:t>04 </a:t>
            </a:r>
            <a:r>
              <a:rPr lang="zh-CN" altLang="en-US" sz="2000" b="1" dirty="0">
                <a:latin typeface="微软雅黑" panose="020B0503020204020204" charset="-122"/>
                <a:ea typeface="微软雅黑" panose="020B0503020204020204" charset="-122"/>
                <a:cs typeface="微软雅黑" panose="020B0503020204020204" charset="-122"/>
              </a:rPr>
              <a:t>经济运行</a:t>
            </a:r>
            <a:endParaRPr lang="zh-CN" altLang="en-US" sz="2000" b="1" dirty="0">
              <a:latin typeface="微软雅黑" panose="020B0503020204020204" charset="-122"/>
              <a:ea typeface="微软雅黑" panose="020B0503020204020204" charset="-122"/>
              <a:cs typeface="微软雅黑" panose="020B0503020204020204" charset="-122"/>
            </a:endParaRPr>
          </a:p>
        </p:txBody>
      </p:sp>
      <p:sp>
        <p:nvSpPr>
          <p:cNvPr id="28" name="文本框 27"/>
          <p:cNvSpPr txBox="1"/>
          <p:nvPr>
            <p:custDataLst>
              <p:tags r:id="rId11"/>
            </p:custDataLst>
          </p:nvPr>
        </p:nvSpPr>
        <p:spPr>
          <a:xfrm>
            <a:off x="1110754" y="2080035"/>
            <a:ext cx="3165807" cy="1749364"/>
          </a:xfrm>
          <a:prstGeom prst="rect">
            <a:avLst/>
          </a:prstGeom>
        </p:spPr>
        <p:txBody>
          <a:bodyPr wrap="square">
            <a:normAutofit/>
          </a:bodyPr>
          <a:lstStyle>
            <a:defPPr>
              <a:defRPr lang="zh-CN"/>
            </a:defPPr>
          </a:lstStyle>
          <a:p>
            <a:pPr algn="just">
              <a:lnSpc>
                <a:spcPct val="120000"/>
              </a:lnSpc>
            </a:pPr>
            <a:r>
              <a:rPr lang="zh-CN" altLang="en-US" sz="1600" b="1" dirty="0">
                <a:latin typeface="微软雅黑" panose="020B0503020204020204" charset="-122"/>
                <a:ea typeface="微软雅黑" panose="020B0503020204020204" charset="-122"/>
              </a:rPr>
              <a:t>分布式光伏并网参数运行管理未考虑</a:t>
            </a:r>
            <a:r>
              <a:rPr lang="zh-CN" altLang="en-US" sz="1600" b="1" dirty="0">
                <a:solidFill>
                  <a:srgbClr val="FF0000"/>
                </a:solidFill>
                <a:latin typeface="微软雅黑" panose="020B0503020204020204" charset="-122"/>
                <a:ea typeface="微软雅黑" panose="020B0503020204020204" charset="-122"/>
              </a:rPr>
              <a:t>电网运行</a:t>
            </a:r>
            <a:r>
              <a:rPr lang="zh-CN" altLang="en-US" sz="1600" b="1" dirty="0">
                <a:latin typeface="微软雅黑" panose="020B0503020204020204" charset="-122"/>
                <a:ea typeface="微软雅黑" panose="020B0503020204020204" charset="-122"/>
              </a:rPr>
              <a:t>需求；</a:t>
            </a:r>
            <a:r>
              <a:rPr lang="zh-CN" altLang="en-US" sz="1600" b="1" dirty="0">
                <a:solidFill>
                  <a:srgbClr val="FF0000"/>
                </a:solidFill>
                <a:latin typeface="微软雅黑" panose="020B0503020204020204" charset="-122"/>
                <a:ea typeface="微软雅黑" panose="020B0503020204020204" charset="-122"/>
              </a:rPr>
              <a:t>控制方法单一粗放</a:t>
            </a:r>
            <a:r>
              <a:rPr lang="zh-CN" altLang="en-US" sz="1600" b="1" dirty="0">
                <a:latin typeface="微软雅黑" panose="020B0503020204020204" charset="-122"/>
                <a:ea typeface="微软雅黑" panose="020B0503020204020204" charset="-122"/>
              </a:rPr>
              <a:t>，无法满足新型电力系统下的管控需求</a:t>
            </a:r>
            <a:endParaRPr lang="zh-CN" altLang="en-US" sz="1600" b="1" dirty="0">
              <a:latin typeface="微软雅黑" panose="020B0503020204020204" charset="-122"/>
              <a:ea typeface="微软雅黑" panose="020B0503020204020204" charset="-122"/>
            </a:endParaRPr>
          </a:p>
        </p:txBody>
      </p:sp>
      <p:sp>
        <p:nvSpPr>
          <p:cNvPr id="29" name="文本框 28"/>
          <p:cNvSpPr txBox="1"/>
          <p:nvPr>
            <p:custDataLst>
              <p:tags r:id="rId12"/>
            </p:custDataLst>
          </p:nvPr>
        </p:nvSpPr>
        <p:spPr>
          <a:xfrm>
            <a:off x="1110755" y="1337829"/>
            <a:ext cx="3165806" cy="646331"/>
          </a:xfrm>
          <a:prstGeom prst="rect">
            <a:avLst/>
          </a:prstGeom>
          <a:noFill/>
        </p:spPr>
        <p:txBody>
          <a:bodyPr wrap="square" anchor="b" anchorCtr="0">
            <a:normAutofit/>
          </a:bodyPr>
          <a:lstStyle>
            <a:defPPr>
              <a:defRPr lang="zh-CN"/>
            </a:defPPr>
          </a:lstStyle>
          <a:p>
            <a:pPr algn="r"/>
            <a:r>
              <a:rPr lang="en-US" altLang="zh-CN" sz="2000" b="1" dirty="0">
                <a:latin typeface="微软雅黑" panose="020B0503020204020204" charset="-122"/>
                <a:ea typeface="微软雅黑" panose="020B0503020204020204" charset="-122"/>
                <a:cs typeface="微软雅黑" panose="020B0503020204020204" charset="-122"/>
              </a:rPr>
              <a:t>01 </a:t>
            </a:r>
            <a:r>
              <a:rPr lang="zh-CN" altLang="en-US" sz="2000" b="1" dirty="0">
                <a:latin typeface="微软雅黑" panose="020B0503020204020204" charset="-122"/>
                <a:ea typeface="微软雅黑" panose="020B0503020204020204" charset="-122"/>
                <a:cs typeface="微软雅黑" panose="020B0503020204020204" charset="-122"/>
              </a:rPr>
              <a:t>安全接入</a:t>
            </a:r>
            <a:endParaRPr lang="zh-CN" altLang="en-US" sz="2000" b="1" dirty="0">
              <a:latin typeface="微软雅黑" panose="020B0503020204020204" charset="-122"/>
              <a:ea typeface="微软雅黑" panose="020B0503020204020204" charset="-122"/>
              <a:cs typeface="微软雅黑" panose="020B0503020204020204" charset="-122"/>
            </a:endParaRPr>
          </a:p>
        </p:txBody>
      </p:sp>
      <p:pic>
        <p:nvPicPr>
          <p:cNvPr id="5" name="图片 4" descr="343435383039313b343532323131333bb5e7c4d4b9cad5cf"/>
          <p:cNvPicPr>
            <a:picLocks noChangeAspect="1"/>
          </p:cNvPicPr>
          <p:nvPr>
            <p:custDataLst>
              <p:tags r:id="rId13"/>
            </p:custDataLst>
          </p:nvPr>
        </p:nvPicPr>
        <p:blipFill>
          <a:blip r:embed="rId14">
            <a:extLst>
              <a:ext uri="{96DAC541-7B7A-43D3-8B79-37D633B846F1}">
                <asvg:svgBlip xmlns:asvg="http://schemas.microsoft.com/office/drawing/2016/SVG/main" r:embed="rId15"/>
              </a:ext>
            </a:extLst>
          </a:blip>
          <a:stretch>
            <a:fillRect/>
          </a:stretch>
        </p:blipFill>
        <p:spPr>
          <a:xfrm>
            <a:off x="5702442" y="3132809"/>
            <a:ext cx="914400" cy="914400"/>
          </a:xfrm>
          <a:prstGeom prst="rect">
            <a:avLst/>
          </a:prstGeom>
        </p:spPr>
      </p:pic>
      <p:sp>
        <p:nvSpPr>
          <p:cNvPr id="67" name="矩形 67"/>
          <p:cNvSpPr/>
          <p:nvPr>
            <p:custDataLst>
              <p:tags r:id="rId16"/>
            </p:custDataLst>
          </p:nvPr>
        </p:nvSpPr>
        <p:spPr>
          <a:xfrm>
            <a:off x="843280" y="5554038"/>
            <a:ext cx="10792460" cy="1178232"/>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r>
              <a:rPr kumimoji="0" lang="zh-CN" altLang="en-US" sz="2400" b="1" i="0" u="none" strike="noStrike" cap="none" spc="0" normalizeH="0" baseline="0" dirty="0">
                <a:solidFill>
                  <a:schemeClr val="tx1"/>
                </a:solidFill>
                <a:latin typeface="Times New Roman" panose="02020603050405020304" pitchFamily="18" charset="0"/>
                <a:ea typeface="微软雅黑" panose="020B0503020204020204" charset="-122"/>
              </a:rPr>
              <a:t>需要一套</a:t>
            </a:r>
            <a:r>
              <a:rPr kumimoji="0" lang="zh-CN" altLang="en-US" sz="2400" b="1" i="0" u="none" strike="noStrike" cap="none" spc="0" normalizeH="0" baseline="0" dirty="0">
                <a:solidFill>
                  <a:srgbClr val="FF0000"/>
                </a:solidFill>
                <a:latin typeface="Times New Roman" panose="02020603050405020304" pitchFamily="18" charset="0"/>
                <a:ea typeface="微软雅黑" panose="020B0503020204020204" charset="-122"/>
              </a:rPr>
              <a:t>适应全场景的综合解决方案</a:t>
            </a:r>
            <a:endParaRPr kumimoji="0" lang="zh-CN" altLang="en-US" sz="2800" b="1" i="0" u="none" strike="noStrike" cap="none" spc="0" normalizeH="0" baseline="0" dirty="0">
              <a:solidFill>
                <a:srgbClr val="FF0000"/>
              </a:solidFill>
              <a:latin typeface="Times New Roman" panose="02020603050405020304" pitchFamily="18" charset="0"/>
              <a:ea typeface="微软雅黑" panose="020B0503020204020204" charset="-122"/>
            </a:endParaRPr>
          </a:p>
        </p:txBody>
      </p:sp>
      <p:sp>
        <p:nvSpPr>
          <p:cNvPr id="6" name="矩形 5"/>
          <p:cNvSpPr/>
          <p:nvPr>
            <p:custDataLst>
              <p:tags r:id="rId17"/>
            </p:custDataLst>
          </p:nvPr>
        </p:nvSpPr>
        <p:spPr>
          <a:xfrm>
            <a:off x="674369" y="1011555"/>
            <a:ext cx="3017098" cy="490220"/>
          </a:xfrm>
          <a:prstGeom prst="rect">
            <a:avLst/>
          </a:prstGeom>
          <a:solidFill>
            <a:srgbClr val="006F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挑战</a:t>
            </a:r>
            <a:r>
              <a:rPr kumimoji="0" lang="en-US" altLang="zh-CN" sz="20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4</a:t>
            </a:r>
            <a:r>
              <a:rPr kumimoji="0" lang="zh-CN" altLang="en-US" sz="20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：调控能力缺乏</a:t>
            </a:r>
            <a:endParaRPr kumimoji="0" lang="en-US" altLang="zh-CN" sz="20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Tree>
    <p:custDataLst>
      <p:tags r:id="rId18"/>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1588" y="593725"/>
            <a:ext cx="12192000" cy="6264275"/>
          </a:xfrm>
          <a:prstGeom prst="rect">
            <a:avLst/>
          </a:prstGeom>
          <a:gradFill flip="none" rotWithShape="1">
            <a:gsLst>
              <a:gs pos="0">
                <a:schemeClr val="bg1"/>
              </a:gs>
              <a:gs pos="68000">
                <a:schemeClr val="bg1">
                  <a:alpha val="19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19" name="流程图: 卡片 18"/>
          <p:cNvSpPr/>
          <p:nvPr>
            <p:custDataLst>
              <p:tags r:id="rId2"/>
            </p:custDataLst>
          </p:nvPr>
        </p:nvSpPr>
        <p:spPr>
          <a:xfrm>
            <a:off x="14605" y="730250"/>
            <a:ext cx="12193588" cy="5603875"/>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1" fmla="*/ 0 w 10000"/>
              <a:gd name="connsiteY0-2" fmla="*/ 10000 h 10000"/>
              <a:gd name="connsiteX1-3" fmla="*/ 2000 w 10000"/>
              <a:gd name="connsiteY1-4" fmla="*/ 0 h 10000"/>
              <a:gd name="connsiteX2-5" fmla="*/ 10000 w 10000"/>
              <a:gd name="connsiteY2-6" fmla="*/ 0 h 10000"/>
              <a:gd name="connsiteX3-7" fmla="*/ 10000 w 10000"/>
              <a:gd name="connsiteY3-8" fmla="*/ 10000 h 10000"/>
              <a:gd name="connsiteX4-9" fmla="*/ 0 w 10000"/>
              <a:gd name="connsiteY4-10" fmla="*/ 10000 h 10000"/>
              <a:gd name="connsiteX0-11" fmla="*/ 0 w 9483"/>
              <a:gd name="connsiteY0-12" fmla="*/ 9842 h 10000"/>
              <a:gd name="connsiteX1-13" fmla="*/ 1483 w 9483"/>
              <a:gd name="connsiteY1-14" fmla="*/ 0 h 10000"/>
              <a:gd name="connsiteX2-15" fmla="*/ 9483 w 9483"/>
              <a:gd name="connsiteY2-16" fmla="*/ 0 h 10000"/>
              <a:gd name="connsiteX3-17" fmla="*/ 9483 w 9483"/>
              <a:gd name="connsiteY3-18" fmla="*/ 10000 h 10000"/>
              <a:gd name="connsiteX4-19" fmla="*/ 0 w 9483"/>
              <a:gd name="connsiteY4-20" fmla="*/ 9842 h 10000"/>
              <a:gd name="connsiteX0-21" fmla="*/ 0 w 10000"/>
              <a:gd name="connsiteY0-22" fmla="*/ 9842 h 10000"/>
              <a:gd name="connsiteX1-23" fmla="*/ 1026 w 10000"/>
              <a:gd name="connsiteY1-24" fmla="*/ 35 h 10000"/>
              <a:gd name="connsiteX2-25" fmla="*/ 10000 w 10000"/>
              <a:gd name="connsiteY2-26" fmla="*/ 0 h 10000"/>
              <a:gd name="connsiteX3-27" fmla="*/ 10000 w 10000"/>
              <a:gd name="connsiteY3-28" fmla="*/ 10000 h 10000"/>
              <a:gd name="connsiteX4-29" fmla="*/ 0 w 10000"/>
              <a:gd name="connsiteY4-30" fmla="*/ 984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9842"/>
                </a:moveTo>
                <a:lnTo>
                  <a:pt x="1026" y="35"/>
                </a:lnTo>
                <a:lnTo>
                  <a:pt x="10000" y="0"/>
                </a:lnTo>
                <a:lnTo>
                  <a:pt x="10000" y="10000"/>
                </a:lnTo>
                <a:lnTo>
                  <a:pt x="0" y="984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6" name="椭圆 5"/>
          <p:cNvSpPr/>
          <p:nvPr>
            <p:custDataLst>
              <p:tags r:id="rId3"/>
            </p:custDataLst>
          </p:nvPr>
        </p:nvSpPr>
        <p:spPr>
          <a:xfrm>
            <a:off x="2844800" y="1524000"/>
            <a:ext cx="3376613" cy="337661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latin typeface="微软雅黑" panose="020B0503020204020204" charset="-122"/>
              <a:ea typeface="微软雅黑" panose="020B0503020204020204" charset="-122"/>
            </a:endParaRPr>
          </a:p>
        </p:txBody>
      </p:sp>
      <p:sp>
        <p:nvSpPr>
          <p:cNvPr id="25" name="矩形 24"/>
          <p:cNvSpPr/>
          <p:nvPr>
            <p:custDataLst>
              <p:tags r:id="rId4"/>
            </p:custDataLst>
          </p:nvPr>
        </p:nvSpPr>
        <p:spPr>
          <a:xfrm>
            <a:off x="14288" y="6013450"/>
            <a:ext cx="12192000" cy="1127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17433" name="灯片编号占位符 8"/>
          <p:cNvSpPr/>
          <p:nvPr/>
        </p:nvSpPr>
        <p:spPr>
          <a:xfrm>
            <a:off x="9448800" y="6497638"/>
            <a:ext cx="2743200" cy="365125"/>
          </a:xfrm>
          <a:prstGeom prst="rect">
            <a:avLst/>
          </a:prstGeom>
          <a:noFill/>
          <a:ln w="9525">
            <a:noFill/>
          </a:ln>
        </p:spPr>
        <p:txBody>
          <a:bodyPr anchor="t" anchorCtr="0"/>
          <a:lstStyle/>
          <a:p>
            <a:pPr algn="r">
              <a:buClrTx/>
              <a:buFontTx/>
            </a:pPr>
            <a:fld id="{9A0DB2DC-4C9A-4742-B13C-FB6460FD3503}" type="slidenum">
              <a:rPr lang="zh-CN" altLang="en-US" b="1" baseline="0">
                <a:latin typeface="Times New Roman" panose="02020603050405020304" pitchFamily="18" charset="0"/>
                <a:ea typeface="Noto Sans CJK Regular" pitchFamily="34" charset="-122"/>
              </a:rPr>
            </a:fld>
            <a:endParaRPr lang="zh-CN" altLang="en-US" b="1" baseline="0" dirty="0">
              <a:latin typeface="Times New Roman" panose="02020603050405020304" pitchFamily="18" charset="0"/>
              <a:ea typeface="Noto Sans CJK Regular" pitchFamily="34" charset="-122"/>
            </a:endParaRPr>
          </a:p>
        </p:txBody>
      </p:sp>
      <p:sp>
        <p:nvSpPr>
          <p:cNvPr id="3" name="椭圆 2"/>
          <p:cNvSpPr/>
          <p:nvPr>
            <p:custDataLst>
              <p:tags r:id="rId5"/>
            </p:custDataLst>
          </p:nvPr>
        </p:nvSpPr>
        <p:spPr>
          <a:xfrm>
            <a:off x="1113790" y="1710054"/>
            <a:ext cx="3271520" cy="3189605"/>
          </a:xfrm>
          <a:prstGeom prst="ellipse">
            <a:avLst/>
          </a:prstGeom>
          <a:solidFill>
            <a:schemeClr val="bg1"/>
          </a:solidFill>
          <a:ln>
            <a:noFill/>
          </a:ln>
          <a:effectLst>
            <a:innerShdw blurRad="317500">
              <a:prstClr val="black">
                <a:alpha val="7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latin typeface="微软雅黑" panose="020B0503020204020204" charset="-122"/>
              <a:ea typeface="微软雅黑" panose="020B0503020204020204" charset="-122"/>
            </a:endParaRPr>
          </a:p>
        </p:txBody>
      </p:sp>
      <p:grpSp>
        <p:nvGrpSpPr>
          <p:cNvPr id="4" name="组合 9"/>
          <p:cNvGrpSpPr/>
          <p:nvPr/>
        </p:nvGrpSpPr>
        <p:grpSpPr>
          <a:xfrm>
            <a:off x="1335088" y="2422525"/>
            <a:ext cx="2595562" cy="1912408"/>
            <a:chOff x="5024564" y="1383786"/>
            <a:chExt cx="2595229" cy="1621568"/>
          </a:xfrm>
        </p:grpSpPr>
        <p:sp>
          <p:nvSpPr>
            <p:cNvPr id="5" name="文本框 10"/>
            <p:cNvSpPr txBox="1"/>
            <p:nvPr>
              <p:custDataLst>
                <p:tags r:id="rId6"/>
              </p:custDataLst>
            </p:nvPr>
          </p:nvSpPr>
          <p:spPr>
            <a:xfrm>
              <a:off x="5024564" y="1383786"/>
              <a:ext cx="1313180" cy="1446550"/>
            </a:xfrm>
            <a:prstGeom prst="rect">
              <a:avLst/>
            </a:prstGeom>
            <a:noFill/>
            <a:ln w="9525">
              <a:noFill/>
            </a:ln>
          </p:spPr>
          <p:txBody>
            <a:bodyPr wrap="none" anchor="t" anchorCtr="0">
              <a:spAutoFit/>
            </a:bodyPr>
            <a:lstStyle/>
            <a:p>
              <a:r>
                <a:rPr lang="zh-CN" altLang="en-US" sz="8800" dirty="0">
                  <a:solidFill>
                    <a:schemeClr val="accent1"/>
                  </a:solidFill>
                  <a:latin typeface="微软雅黑" panose="020B0503020204020204" charset="-122"/>
                  <a:ea typeface="微软雅黑" panose="020B0503020204020204" charset="-122"/>
                </a:rPr>
                <a:t>目</a:t>
              </a:r>
              <a:endParaRPr lang="zh-CN" altLang="en-US" sz="8800" dirty="0">
                <a:solidFill>
                  <a:schemeClr val="accent1"/>
                </a:solidFill>
                <a:latin typeface="微软雅黑" panose="020B0503020204020204" charset="-122"/>
                <a:ea typeface="微软雅黑" panose="020B0503020204020204" charset="-122"/>
              </a:endParaRPr>
            </a:p>
          </p:txBody>
        </p:sp>
        <p:sp>
          <p:nvSpPr>
            <p:cNvPr id="7" name="矩形 12"/>
            <p:cNvSpPr/>
            <p:nvPr>
              <p:custDataLst>
                <p:tags r:id="rId7"/>
              </p:custDataLst>
            </p:nvPr>
          </p:nvSpPr>
          <p:spPr>
            <a:xfrm>
              <a:off x="6319313" y="1383786"/>
              <a:ext cx="1300480" cy="1445260"/>
            </a:xfrm>
            <a:prstGeom prst="rect">
              <a:avLst/>
            </a:prstGeom>
            <a:noFill/>
            <a:ln w="9525">
              <a:noFill/>
            </a:ln>
          </p:spPr>
          <p:txBody>
            <a:bodyPr wrap="none" anchor="t" anchorCtr="0">
              <a:spAutoFit/>
            </a:bodyPr>
            <a:lstStyle/>
            <a:p>
              <a:r>
                <a:rPr lang="zh-CN" altLang="en-US" sz="8800" dirty="0">
                  <a:solidFill>
                    <a:schemeClr val="accent1"/>
                  </a:solidFill>
                  <a:latin typeface="微软雅黑" panose="020B0503020204020204" charset="-122"/>
                  <a:ea typeface="微软雅黑" panose="020B0503020204020204" charset="-122"/>
                </a:rPr>
                <a:t>录</a:t>
              </a:r>
              <a:endParaRPr lang="zh-CN" altLang="en-US" sz="8800" dirty="0">
                <a:solidFill>
                  <a:schemeClr val="accent1"/>
                </a:solidFill>
                <a:latin typeface="微软雅黑" panose="020B0503020204020204" charset="-122"/>
                <a:ea typeface="微软雅黑" panose="020B0503020204020204" charset="-122"/>
              </a:endParaRPr>
            </a:p>
          </p:txBody>
        </p:sp>
        <p:sp>
          <p:nvSpPr>
            <p:cNvPr id="8" name="文本框 7"/>
            <p:cNvSpPr txBox="1"/>
            <p:nvPr>
              <p:custDataLst>
                <p:tags r:id="rId8"/>
              </p:custDataLst>
            </p:nvPr>
          </p:nvSpPr>
          <p:spPr>
            <a:xfrm>
              <a:off x="5241029" y="2544979"/>
              <a:ext cx="2156460" cy="460375"/>
            </a:xfrm>
            <a:prstGeom prst="rect">
              <a:avLst/>
            </a:prstGeom>
            <a:noFill/>
          </p:spPr>
          <p:txBody>
            <a:bodyPr wrap="none" rtlCol="0">
              <a:spAutoFit/>
            </a:bodyPr>
            <a:lstStyle/>
            <a:p>
              <a:pPr fontAlgn="auto"/>
              <a:r>
                <a:rPr lang="en-US" altLang="zh-CN" sz="2400" spc="300" noProof="1">
                  <a:solidFill>
                    <a:schemeClr val="accent1"/>
                  </a:solidFill>
                  <a:latin typeface="微软雅黑" panose="020B0503020204020204" charset="-122"/>
                  <a:ea typeface="微软雅黑" panose="020B0503020204020204" charset="-122"/>
                  <a:cs typeface="+mn-cs"/>
                </a:rPr>
                <a:t>CONTENTS</a:t>
              </a:r>
              <a:endParaRPr lang="en-US" altLang="zh-CN" sz="2400" spc="300" noProof="1">
                <a:solidFill>
                  <a:schemeClr val="accent1"/>
                </a:solidFill>
                <a:latin typeface="微软雅黑" panose="020B0503020204020204" charset="-122"/>
                <a:ea typeface="微软雅黑" panose="020B0503020204020204" charset="-122"/>
              </a:endParaRPr>
            </a:p>
          </p:txBody>
        </p:sp>
      </p:grpSp>
      <p:sp>
        <p:nvSpPr>
          <p:cNvPr id="9" name="文本框 4"/>
          <p:cNvSpPr txBox="1"/>
          <p:nvPr>
            <p:custDataLst>
              <p:tags r:id="rId9"/>
            </p:custDataLst>
          </p:nvPr>
        </p:nvSpPr>
        <p:spPr>
          <a:xfrm>
            <a:off x="5875655" y="1890395"/>
            <a:ext cx="4464050" cy="583565"/>
          </a:xfrm>
          <a:prstGeom prst="rect">
            <a:avLst/>
          </a:prstGeom>
          <a:noFill/>
          <a:ln w="9525" cap="flat" cmpd="sng">
            <a:solidFill>
              <a:schemeClr val="accent1"/>
            </a:solidFill>
            <a:prstDash val="solid"/>
            <a:round/>
            <a:headEnd type="none" w="med" len="med"/>
            <a:tailEnd type="none" w="med" len="med"/>
          </a:ln>
        </p:spPr>
        <p:txBody>
          <a:bodyPr wrap="square" anchor="t" anchorCtr="0">
            <a:spAutoFit/>
          </a:bodyPr>
          <a:lstStyle/>
          <a:p>
            <a:pPr algn="l">
              <a:buClrTx/>
              <a:buSzTx/>
              <a:buFontTx/>
            </a:pPr>
            <a:r>
              <a:rPr lang="zh-CN" altLang="en-US" sz="3200" b="1" dirty="0">
                <a:solidFill>
                  <a:schemeClr val="bg1"/>
                </a:solidFill>
                <a:latin typeface="微软雅黑" panose="020B0503020204020204" charset="-122"/>
                <a:ea typeface="微软雅黑" panose="020B0503020204020204" charset="-122"/>
                <a:sym typeface="Noto Sans CJK Light" charset="0"/>
              </a:rPr>
              <a:t>背景现状</a:t>
            </a:r>
            <a:endParaRPr lang="zh-CN" altLang="en-US" sz="3200" b="1" dirty="0">
              <a:solidFill>
                <a:schemeClr val="bg1"/>
              </a:solidFill>
              <a:latin typeface="微软雅黑" panose="020B0503020204020204" charset="-122"/>
              <a:ea typeface="微软雅黑" panose="020B0503020204020204" charset="-122"/>
              <a:sym typeface="Noto Sans CJK Light" charset="0"/>
            </a:endParaRPr>
          </a:p>
        </p:txBody>
      </p:sp>
      <p:sp>
        <p:nvSpPr>
          <p:cNvPr id="10" name="文本框 6"/>
          <p:cNvSpPr txBox="1"/>
          <p:nvPr>
            <p:custDataLst>
              <p:tags r:id="rId10"/>
            </p:custDataLst>
          </p:nvPr>
        </p:nvSpPr>
        <p:spPr>
          <a:xfrm>
            <a:off x="5195888" y="3005455"/>
            <a:ext cx="819150" cy="645160"/>
          </a:xfrm>
          <a:prstGeom prst="rect">
            <a:avLst/>
          </a:prstGeom>
          <a:noFill/>
          <a:ln w="9525">
            <a:noFill/>
          </a:ln>
        </p:spPr>
        <p:txBody>
          <a:bodyPr wrap="square" anchor="t" anchorCtr="0">
            <a:spAutoFit/>
          </a:bodyPr>
          <a:lstStyle/>
          <a:p>
            <a:r>
              <a:rPr lang="en-US" altLang="zh-CN" sz="3600" b="1" dirty="0">
                <a:solidFill>
                  <a:schemeClr val="bg1"/>
                </a:solidFill>
                <a:latin typeface="微软雅黑" panose="020B0503020204020204" charset="-122"/>
                <a:ea typeface="微软雅黑" panose="020B0503020204020204" charset="-122"/>
              </a:rPr>
              <a:t>2</a:t>
            </a:r>
            <a:endParaRPr lang="en-US" altLang="zh-CN" sz="3600" b="1" dirty="0">
              <a:solidFill>
                <a:schemeClr val="bg1"/>
              </a:solidFill>
              <a:latin typeface="微软雅黑" panose="020B0503020204020204" charset="-122"/>
              <a:ea typeface="微软雅黑" panose="020B0503020204020204" charset="-122"/>
            </a:endParaRPr>
          </a:p>
        </p:txBody>
      </p:sp>
      <p:sp>
        <p:nvSpPr>
          <p:cNvPr id="11" name="文本框 25"/>
          <p:cNvSpPr txBox="1"/>
          <p:nvPr>
            <p:custDataLst>
              <p:tags r:id="rId11"/>
            </p:custDataLst>
          </p:nvPr>
        </p:nvSpPr>
        <p:spPr>
          <a:xfrm>
            <a:off x="5596890" y="3010535"/>
            <a:ext cx="4228465" cy="583565"/>
          </a:xfrm>
          <a:prstGeom prst="rect">
            <a:avLst/>
          </a:prstGeom>
          <a:noFill/>
          <a:ln w="9525" cap="flat" cmpd="sng">
            <a:solidFill>
              <a:schemeClr val="accent1"/>
            </a:solidFill>
            <a:prstDash val="solid"/>
            <a:round/>
            <a:headEnd type="none" w="med" len="med"/>
            <a:tailEnd type="none" w="med" len="med"/>
          </a:ln>
        </p:spPr>
        <p:txBody>
          <a:bodyPr wrap="square" anchor="t" anchorCtr="0">
            <a:spAutoFit/>
          </a:bodyPr>
          <a:lstStyle/>
          <a:p>
            <a:r>
              <a:rPr lang="zh-CN" altLang="en-US" sz="3200" b="1" dirty="0">
                <a:solidFill>
                  <a:schemeClr val="bg1"/>
                </a:solidFill>
                <a:latin typeface="微软雅黑" panose="020B0503020204020204" charset="-122"/>
                <a:ea typeface="微软雅黑" panose="020B0503020204020204" charset="-122"/>
                <a:sym typeface="Noto Sans CJK Light" charset="0"/>
              </a:rPr>
              <a:t> </a:t>
            </a:r>
            <a:r>
              <a:rPr lang="en-US" altLang="zh-CN" sz="3200" b="1" dirty="0">
                <a:solidFill>
                  <a:schemeClr val="bg1"/>
                </a:solidFill>
                <a:latin typeface="微软雅黑" panose="020B0503020204020204" charset="-122"/>
                <a:ea typeface="微软雅黑" panose="020B0503020204020204" charset="-122"/>
                <a:sym typeface="Noto Sans CJK Light" charset="0"/>
              </a:rPr>
              <a:t> </a:t>
            </a:r>
            <a:r>
              <a:rPr lang="zh-CN" altLang="en-US" sz="3200" b="1" dirty="0">
                <a:solidFill>
                  <a:schemeClr val="bg1"/>
                </a:solidFill>
                <a:latin typeface="微软雅黑" panose="020B0503020204020204" charset="-122"/>
                <a:ea typeface="微软雅黑" panose="020B0503020204020204" charset="-122"/>
                <a:sym typeface="Noto Sans CJK Light" charset="0"/>
              </a:rPr>
              <a:t>问题</a:t>
            </a:r>
            <a:r>
              <a:rPr lang="zh-CN" altLang="en-US" sz="3200" b="1" dirty="0">
                <a:solidFill>
                  <a:schemeClr val="bg1"/>
                </a:solidFill>
                <a:latin typeface="微软雅黑" panose="020B0503020204020204" charset="-122"/>
                <a:ea typeface="微软雅黑" panose="020B0503020204020204" charset="-122"/>
                <a:sym typeface="Noto Sans CJK Light" charset="0"/>
              </a:rPr>
              <a:t>挑战</a:t>
            </a:r>
            <a:endParaRPr lang="zh-CN" altLang="en-US" sz="3200" b="1" dirty="0">
              <a:solidFill>
                <a:schemeClr val="bg1"/>
              </a:solidFill>
              <a:latin typeface="微软雅黑" panose="020B0503020204020204" charset="-122"/>
              <a:ea typeface="微软雅黑" panose="020B0503020204020204" charset="-122"/>
              <a:sym typeface="Noto Sans CJK Light" charset="0"/>
            </a:endParaRPr>
          </a:p>
        </p:txBody>
      </p:sp>
      <p:sp>
        <p:nvSpPr>
          <p:cNvPr id="18" name="文本框 67"/>
          <p:cNvSpPr txBox="1"/>
          <p:nvPr>
            <p:custDataLst>
              <p:tags r:id="rId12"/>
            </p:custDataLst>
          </p:nvPr>
        </p:nvSpPr>
        <p:spPr>
          <a:xfrm>
            <a:off x="5172075" y="1878330"/>
            <a:ext cx="819150" cy="646113"/>
          </a:xfrm>
          <a:prstGeom prst="rect">
            <a:avLst/>
          </a:prstGeom>
          <a:noFill/>
          <a:ln w="9525">
            <a:noFill/>
          </a:ln>
        </p:spPr>
        <p:txBody>
          <a:bodyPr wrap="square" anchor="t" anchorCtr="0">
            <a:spAutoFit/>
          </a:bodyPr>
          <a:lstStyle/>
          <a:p>
            <a:r>
              <a:rPr lang="en-US" altLang="zh-CN" sz="3600" b="1" dirty="0">
                <a:solidFill>
                  <a:schemeClr val="bg1"/>
                </a:solidFill>
                <a:latin typeface="微软雅黑" panose="020B0503020204020204" charset="-122"/>
                <a:ea typeface="微软雅黑" panose="020B0503020204020204" charset="-122"/>
              </a:rPr>
              <a:t>1</a:t>
            </a:r>
            <a:endParaRPr lang="en-US" altLang="zh-CN" sz="3600" b="1" dirty="0">
              <a:solidFill>
                <a:schemeClr val="bg1"/>
              </a:solidFill>
              <a:latin typeface="微软雅黑" panose="020B0503020204020204" charset="-122"/>
              <a:ea typeface="微软雅黑" panose="020B0503020204020204" charset="-122"/>
            </a:endParaRPr>
          </a:p>
        </p:txBody>
      </p:sp>
      <p:cxnSp>
        <p:nvCxnSpPr>
          <p:cNvPr id="20" name="直接连接符 19"/>
          <p:cNvCxnSpPr/>
          <p:nvPr>
            <p:custDataLst>
              <p:tags r:id="rId13"/>
            </p:custDataLst>
          </p:nvPr>
        </p:nvCxnSpPr>
        <p:spPr>
          <a:xfrm>
            <a:off x="5700713" y="3051493"/>
            <a:ext cx="0" cy="4953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14"/>
            </p:custDataLst>
          </p:nvPr>
        </p:nvCxnSpPr>
        <p:spPr>
          <a:xfrm>
            <a:off x="5700713" y="1921193"/>
            <a:ext cx="0" cy="4968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灯片编号占位符 8"/>
          <p:cNvSpPr/>
          <p:nvPr>
            <p:custDataLst>
              <p:tags r:id="rId15"/>
            </p:custDataLst>
          </p:nvPr>
        </p:nvSpPr>
        <p:spPr>
          <a:xfrm>
            <a:off x="9575800" y="6624638"/>
            <a:ext cx="2743200" cy="365125"/>
          </a:xfrm>
          <a:prstGeom prst="rect">
            <a:avLst/>
          </a:prstGeom>
          <a:noFill/>
          <a:ln w="9525">
            <a:noFill/>
          </a:ln>
        </p:spPr>
        <p:txBody>
          <a:bodyPr anchor="t" anchorCtr="0"/>
          <a:lstStyle/>
          <a:p>
            <a:pPr algn="r">
              <a:buClrTx/>
              <a:buFontTx/>
            </a:pPr>
            <a:fld id="{9A0DB2DC-4C9A-4742-B13C-FB6460FD3503}" type="slidenum">
              <a:rPr lang="zh-CN" altLang="en-US" b="1" baseline="0">
                <a:latin typeface="Times New Roman" panose="02020603050405020304" pitchFamily="18" charset="0"/>
                <a:ea typeface="Noto Sans CJK Regular" pitchFamily="34" charset="-122"/>
              </a:rPr>
            </a:fld>
            <a:endParaRPr lang="zh-CN" altLang="en-US" b="1" baseline="0" dirty="0">
              <a:latin typeface="Times New Roman" panose="02020603050405020304" pitchFamily="18" charset="0"/>
              <a:ea typeface="Noto Sans CJK Regular" pitchFamily="34" charset="-122"/>
            </a:endParaRPr>
          </a:p>
        </p:txBody>
      </p:sp>
      <p:sp>
        <p:nvSpPr>
          <p:cNvPr id="23" name="文本框 6"/>
          <p:cNvSpPr txBox="1"/>
          <p:nvPr>
            <p:custDataLst>
              <p:tags r:id="rId16"/>
            </p:custDataLst>
          </p:nvPr>
        </p:nvSpPr>
        <p:spPr>
          <a:xfrm>
            <a:off x="5189538" y="4084955"/>
            <a:ext cx="819150" cy="645160"/>
          </a:xfrm>
          <a:prstGeom prst="rect">
            <a:avLst/>
          </a:prstGeom>
          <a:noFill/>
          <a:ln w="9525">
            <a:noFill/>
          </a:ln>
        </p:spPr>
        <p:txBody>
          <a:bodyPr wrap="square" anchor="t" anchorCtr="0">
            <a:spAutoFit/>
          </a:bodyPr>
          <a:lstStyle/>
          <a:p>
            <a:r>
              <a:rPr lang="en-US" altLang="zh-CN" sz="3600" b="1" dirty="0">
                <a:solidFill>
                  <a:srgbClr val="FFFF00"/>
                </a:solidFill>
                <a:latin typeface="微软雅黑" panose="020B0503020204020204" charset="-122"/>
                <a:ea typeface="微软雅黑" panose="020B0503020204020204" charset="-122"/>
              </a:rPr>
              <a:t>3</a:t>
            </a:r>
            <a:endParaRPr lang="en-US" altLang="zh-CN" sz="3600" b="1" dirty="0">
              <a:solidFill>
                <a:srgbClr val="FFFF00"/>
              </a:solidFill>
              <a:latin typeface="微软雅黑" panose="020B0503020204020204" charset="-122"/>
              <a:ea typeface="微软雅黑" panose="020B0503020204020204" charset="-122"/>
            </a:endParaRPr>
          </a:p>
        </p:txBody>
      </p:sp>
      <p:sp>
        <p:nvSpPr>
          <p:cNvPr id="24" name="文本框 25"/>
          <p:cNvSpPr txBox="1"/>
          <p:nvPr>
            <p:custDataLst>
              <p:tags r:id="rId17"/>
            </p:custDataLst>
          </p:nvPr>
        </p:nvSpPr>
        <p:spPr>
          <a:xfrm>
            <a:off x="5597525" y="4089718"/>
            <a:ext cx="4221163" cy="583565"/>
          </a:xfrm>
          <a:prstGeom prst="rect">
            <a:avLst/>
          </a:prstGeom>
          <a:noFill/>
          <a:ln w="9525" cap="flat" cmpd="sng">
            <a:solidFill>
              <a:schemeClr val="accent1"/>
            </a:solidFill>
            <a:prstDash val="solid"/>
            <a:round/>
            <a:headEnd type="none" w="med" len="med"/>
            <a:tailEnd type="none" w="med" len="med"/>
          </a:ln>
        </p:spPr>
        <p:txBody>
          <a:bodyPr wrap="square" anchor="t" anchorCtr="0">
            <a:spAutoFit/>
          </a:bodyPr>
          <a:lstStyle/>
          <a:p>
            <a:pPr algn="l">
              <a:buClrTx/>
              <a:buSzTx/>
              <a:buFontTx/>
            </a:pPr>
            <a:r>
              <a:rPr lang="zh-CN" altLang="en-US" sz="3200" b="1" dirty="0">
                <a:solidFill>
                  <a:schemeClr val="bg1"/>
                </a:solidFill>
                <a:latin typeface="微软雅黑" panose="020B0503020204020204" charset="-122"/>
                <a:ea typeface="微软雅黑" panose="020B0503020204020204" charset="-122"/>
                <a:sym typeface="Noto Sans CJK Light" charset="0"/>
              </a:rPr>
              <a:t> </a:t>
            </a:r>
            <a:r>
              <a:rPr lang="en-US" altLang="zh-CN" sz="3200" b="1" dirty="0">
                <a:solidFill>
                  <a:schemeClr val="bg1"/>
                </a:solidFill>
                <a:latin typeface="微软雅黑" panose="020B0503020204020204" charset="-122"/>
                <a:ea typeface="微软雅黑" panose="020B0503020204020204" charset="-122"/>
                <a:sym typeface="Noto Sans CJK Light" charset="0"/>
              </a:rPr>
              <a:t> </a:t>
            </a:r>
            <a:r>
              <a:rPr lang="zh-CN" altLang="en-US" sz="3200" b="1" dirty="0">
                <a:solidFill>
                  <a:srgbClr val="FFFF00"/>
                </a:solidFill>
                <a:latin typeface="微软雅黑" panose="020B0503020204020204" charset="-122"/>
                <a:ea typeface="微软雅黑" panose="020B0503020204020204" charset="-122"/>
                <a:sym typeface="Noto Sans CJK Light" charset="0"/>
              </a:rPr>
              <a:t>工作思路</a:t>
            </a:r>
            <a:endParaRPr lang="zh-CN" altLang="en-US" sz="3200" b="1" dirty="0">
              <a:solidFill>
                <a:srgbClr val="FFFF00"/>
              </a:solidFill>
              <a:latin typeface="微软雅黑" panose="020B0503020204020204" charset="-122"/>
              <a:ea typeface="微软雅黑" panose="020B0503020204020204" charset="-122"/>
              <a:sym typeface="Noto Sans CJK Light" charset="0"/>
            </a:endParaRPr>
          </a:p>
        </p:txBody>
      </p:sp>
      <p:cxnSp>
        <p:nvCxnSpPr>
          <p:cNvPr id="26" name="直接连接符 25"/>
          <p:cNvCxnSpPr/>
          <p:nvPr>
            <p:custDataLst>
              <p:tags r:id="rId18"/>
            </p:custDataLst>
          </p:nvPr>
        </p:nvCxnSpPr>
        <p:spPr>
          <a:xfrm>
            <a:off x="5700713" y="4084638"/>
            <a:ext cx="0" cy="4953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9"/>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80"/>
          <p:cNvSpPr txBox="1"/>
          <p:nvPr/>
        </p:nvSpPr>
        <p:spPr>
          <a:xfrm>
            <a:off x="673100" y="115888"/>
            <a:ext cx="4568825" cy="583565"/>
          </a:xfrm>
          <a:prstGeom prst="rect">
            <a:avLst/>
          </a:prstGeom>
          <a:noFill/>
          <a:ln w="9525">
            <a:noFill/>
          </a:ln>
        </p:spPr>
        <p:txBody>
          <a:bodyPr wrap="square" anchor="t" anchorCtr="0">
            <a:spAutoFit/>
          </a:bodyPr>
          <a:lstStyle/>
          <a:p>
            <a:pPr marL="571500" indent="-571500">
              <a:buFont typeface="Wingdings" panose="05000000000000000000" charset="0"/>
              <a:buChar char="n"/>
            </a:pPr>
            <a:r>
              <a:rPr lang="zh-CN" altLang="en-US" sz="3200" b="1" dirty="0">
                <a:latin typeface="微软雅黑" panose="020B0503020204020204" charset="-122"/>
                <a:ea typeface="微软雅黑" panose="020B0503020204020204" charset="-122"/>
              </a:rPr>
              <a:t>工作思路</a:t>
            </a:r>
            <a:endParaRPr lang="zh-CN" altLang="en-US" sz="3200" b="1" dirty="0">
              <a:latin typeface="微软雅黑" panose="020B0503020204020204" charset="-122"/>
              <a:ea typeface="微软雅黑" panose="020B0503020204020204" charset="-122"/>
            </a:endParaRPr>
          </a:p>
        </p:txBody>
      </p:sp>
      <p:sp>
        <p:nvSpPr>
          <p:cNvPr id="2" name="文本框 13"/>
          <p:cNvSpPr txBox="1"/>
          <p:nvPr/>
        </p:nvSpPr>
        <p:spPr>
          <a:xfrm>
            <a:off x="6070414" y="1543109"/>
            <a:ext cx="1922801" cy="523220"/>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chemeClr val="accent2">
                    <a:lumMod val="75000"/>
                  </a:schemeClr>
                </a:solidFill>
                <a:latin typeface="微软雅黑" panose="020B0503020204020204" charset="-122"/>
                <a:ea typeface="微软雅黑" panose="020B0503020204020204" charset="-122"/>
                <a:sym typeface="+mn-ea"/>
              </a:rPr>
              <a:t>运行监测</a:t>
            </a:r>
            <a:endParaRPr lang="zh-CN" altLang="en-US" sz="2800" b="1" dirty="0">
              <a:solidFill>
                <a:schemeClr val="accent2">
                  <a:lumMod val="75000"/>
                </a:schemeClr>
              </a:solidFill>
              <a:latin typeface="微软雅黑" panose="020B0503020204020204" charset="-122"/>
              <a:ea typeface="微软雅黑" panose="020B0503020204020204" charset="-122"/>
              <a:sym typeface="+mn-ea"/>
            </a:endParaRPr>
          </a:p>
        </p:txBody>
      </p:sp>
      <p:sp>
        <p:nvSpPr>
          <p:cNvPr id="3" name="文本框 17"/>
          <p:cNvSpPr txBox="1"/>
          <p:nvPr/>
        </p:nvSpPr>
        <p:spPr>
          <a:xfrm>
            <a:off x="4450831" y="2896540"/>
            <a:ext cx="2159573" cy="523220"/>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chemeClr val="accent2">
                    <a:lumMod val="75000"/>
                  </a:schemeClr>
                </a:solidFill>
                <a:latin typeface="微软雅黑" panose="020B0503020204020204" charset="-122"/>
                <a:ea typeface="微软雅黑" panose="020B0503020204020204" charset="-122"/>
                <a:sym typeface="+mn-ea"/>
              </a:rPr>
              <a:t>区域调控</a:t>
            </a:r>
            <a:endParaRPr lang="zh-CN" altLang="en-US" sz="2800" b="1" dirty="0">
              <a:solidFill>
                <a:schemeClr val="accent2">
                  <a:lumMod val="75000"/>
                </a:schemeClr>
              </a:solidFill>
              <a:latin typeface="微软雅黑" panose="020B0503020204020204" charset="-122"/>
              <a:ea typeface="微软雅黑" panose="020B0503020204020204" charset="-122"/>
              <a:sym typeface="+mn-ea"/>
            </a:endParaRPr>
          </a:p>
        </p:txBody>
      </p:sp>
      <p:sp>
        <p:nvSpPr>
          <p:cNvPr id="4" name="文本框 17"/>
          <p:cNvSpPr txBox="1"/>
          <p:nvPr/>
        </p:nvSpPr>
        <p:spPr>
          <a:xfrm>
            <a:off x="6348764" y="3842904"/>
            <a:ext cx="2159573" cy="523220"/>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chemeClr val="accent2">
                    <a:lumMod val="75000"/>
                  </a:schemeClr>
                </a:solidFill>
                <a:latin typeface="微软雅黑" panose="020B0503020204020204" charset="-122"/>
                <a:ea typeface="微软雅黑" panose="020B0503020204020204" charset="-122"/>
                <a:sym typeface="+mn-ea"/>
              </a:rPr>
              <a:t>台区自治</a:t>
            </a:r>
            <a:endParaRPr lang="zh-CN" altLang="en-US" sz="2800" b="1" dirty="0">
              <a:solidFill>
                <a:schemeClr val="accent2">
                  <a:lumMod val="75000"/>
                </a:schemeClr>
              </a:solidFill>
              <a:latin typeface="微软雅黑" panose="020B0503020204020204" charset="-122"/>
              <a:ea typeface="微软雅黑" panose="020B0503020204020204" charset="-122"/>
              <a:sym typeface="+mn-ea"/>
            </a:endParaRPr>
          </a:p>
        </p:txBody>
      </p:sp>
      <p:sp>
        <p:nvSpPr>
          <p:cNvPr id="5" name="文本框 17"/>
          <p:cNvSpPr txBox="1"/>
          <p:nvPr/>
        </p:nvSpPr>
        <p:spPr>
          <a:xfrm>
            <a:off x="8495526" y="4790182"/>
            <a:ext cx="2159573" cy="523220"/>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chemeClr val="accent2">
                    <a:lumMod val="75000"/>
                  </a:schemeClr>
                </a:solidFill>
                <a:latin typeface="微软雅黑" panose="020B0503020204020204" charset="-122"/>
                <a:ea typeface="微软雅黑" panose="020B0503020204020204" charset="-122"/>
                <a:sym typeface="+mn-ea"/>
              </a:rPr>
              <a:t>用户调控</a:t>
            </a:r>
            <a:endParaRPr lang="zh-CN" altLang="en-US" sz="2800" b="1" dirty="0">
              <a:solidFill>
                <a:schemeClr val="accent2">
                  <a:lumMod val="75000"/>
                </a:schemeClr>
              </a:solidFill>
              <a:latin typeface="微软雅黑" panose="020B0503020204020204" charset="-122"/>
              <a:ea typeface="微软雅黑" panose="020B0503020204020204" charset="-122"/>
              <a:sym typeface="+mn-ea"/>
            </a:endParaRPr>
          </a:p>
        </p:txBody>
      </p:sp>
      <p:sp>
        <p:nvSpPr>
          <p:cNvPr id="6" name="文本框 13"/>
          <p:cNvSpPr txBox="1"/>
          <p:nvPr/>
        </p:nvSpPr>
        <p:spPr>
          <a:xfrm>
            <a:off x="1717869" y="1509380"/>
            <a:ext cx="1922801" cy="523220"/>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chemeClr val="tx1">
                    <a:lumMod val="75000"/>
                    <a:lumOff val="25000"/>
                  </a:schemeClr>
                </a:solidFill>
                <a:latin typeface="微软雅黑" panose="020B0503020204020204" charset="-122"/>
                <a:ea typeface="微软雅黑" panose="020B0503020204020204" charset="-122"/>
                <a:sym typeface="+mn-ea"/>
              </a:rPr>
              <a:t>可观可测</a:t>
            </a:r>
            <a:endParaRPr lang="zh-CN" altLang="en-US" sz="28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9" name="文本框 13"/>
          <p:cNvSpPr txBox="1"/>
          <p:nvPr/>
        </p:nvSpPr>
        <p:spPr>
          <a:xfrm>
            <a:off x="1717869" y="3797748"/>
            <a:ext cx="1922801" cy="523220"/>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chemeClr val="tx1">
                    <a:lumMod val="75000"/>
                    <a:lumOff val="25000"/>
                  </a:schemeClr>
                </a:solidFill>
                <a:latin typeface="微软雅黑" panose="020B0503020204020204" charset="-122"/>
                <a:ea typeface="微软雅黑" panose="020B0503020204020204" charset="-122"/>
                <a:sym typeface="+mn-ea"/>
              </a:rPr>
              <a:t>群调群控</a:t>
            </a:r>
            <a:endParaRPr lang="zh-CN" altLang="en-US" sz="28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20" name="椭圆 19"/>
          <p:cNvSpPr/>
          <p:nvPr/>
        </p:nvSpPr>
        <p:spPr bwMode="auto">
          <a:xfrm>
            <a:off x="5952029" y="1385562"/>
            <a:ext cx="2159573" cy="862996"/>
          </a:xfrm>
          <a:prstGeom prst="ellipse">
            <a:avLst/>
          </a:prstGeom>
          <a:noFill/>
          <a:ln w="19050">
            <a:solidFill>
              <a:schemeClr val="bg1">
                <a:lumMod val="65000"/>
              </a:schemeClr>
            </a:solidFill>
            <a:prstDash val="lgDash"/>
            <a:round/>
          </a:ln>
        </p:spPr>
        <p:txBody>
          <a:bodyPr wrap="none" lIns="91424" tIns="53990" rIns="91424" bIns="53990" rtlCol="0" anchor="ctr"/>
          <a:lstStyle/>
          <a:p>
            <a:pPr algn="ctr" eaLnBrk="0" hangingPunct="0"/>
            <a:endParaRPr lang="zh-CN" altLang="en-US" b="1" noProof="1">
              <a:solidFill>
                <a:srgbClr val="000000"/>
              </a:solidFill>
              <a:latin typeface="微软雅黑" panose="020B0503020204020204" charset="-122"/>
              <a:ea typeface="微软雅黑" panose="020B0503020204020204" charset="-122"/>
              <a:sym typeface="华文楷体" panose="02010600040101010101" pitchFamily="2" charset="-122"/>
            </a:endParaRPr>
          </a:p>
        </p:txBody>
      </p:sp>
      <p:cxnSp>
        <p:nvCxnSpPr>
          <p:cNvPr id="21" name="直接箭头连接符 20"/>
          <p:cNvCxnSpPr/>
          <p:nvPr/>
        </p:nvCxnSpPr>
        <p:spPr bwMode="auto">
          <a:xfrm>
            <a:off x="3840445" y="1845313"/>
            <a:ext cx="1823640" cy="0"/>
          </a:xfrm>
          <a:prstGeom prst="straightConnector1">
            <a:avLst/>
          </a:prstGeom>
          <a:solidFill>
            <a:schemeClr val="accent1"/>
          </a:solidFill>
          <a:ln w="19050" cap="flat" cmpd="sng" algn="ctr">
            <a:solidFill>
              <a:schemeClr val="tx1">
                <a:lumMod val="75000"/>
                <a:lumOff val="25000"/>
              </a:schemeClr>
            </a:solidFill>
            <a:prstDash val="solid"/>
            <a:round/>
            <a:headEnd type="none" w="med" len="med"/>
            <a:tailEnd type="triangle"/>
          </a:ln>
        </p:spPr>
      </p:cxnSp>
      <p:sp>
        <p:nvSpPr>
          <p:cNvPr id="26" name="椭圆 25"/>
          <p:cNvSpPr/>
          <p:nvPr/>
        </p:nvSpPr>
        <p:spPr bwMode="auto">
          <a:xfrm>
            <a:off x="4450832" y="2726652"/>
            <a:ext cx="2159573" cy="862996"/>
          </a:xfrm>
          <a:prstGeom prst="ellipse">
            <a:avLst/>
          </a:prstGeom>
          <a:noFill/>
          <a:ln w="19050">
            <a:solidFill>
              <a:schemeClr val="bg1">
                <a:lumMod val="65000"/>
              </a:schemeClr>
            </a:solidFill>
            <a:prstDash val="lgDash"/>
            <a:round/>
          </a:ln>
        </p:spPr>
        <p:txBody>
          <a:bodyPr wrap="none" lIns="91424" tIns="53990" rIns="91424" bIns="53990" rtlCol="0" anchor="ctr"/>
          <a:lstStyle/>
          <a:p>
            <a:pPr algn="ctr" eaLnBrk="0" hangingPunct="0"/>
            <a:endParaRPr lang="zh-CN" altLang="en-US" b="1" noProof="1">
              <a:solidFill>
                <a:schemeClr val="accent2">
                  <a:lumMod val="75000"/>
                </a:schemeClr>
              </a:solidFill>
              <a:latin typeface="微软雅黑" panose="020B0503020204020204" charset="-122"/>
              <a:ea typeface="微软雅黑" panose="020B0503020204020204" charset="-122"/>
              <a:sym typeface="华文楷体" panose="02010600040101010101" pitchFamily="2" charset="-122"/>
            </a:endParaRPr>
          </a:p>
        </p:txBody>
      </p:sp>
      <p:sp>
        <p:nvSpPr>
          <p:cNvPr id="27" name="椭圆 26"/>
          <p:cNvSpPr/>
          <p:nvPr/>
        </p:nvSpPr>
        <p:spPr bwMode="auto">
          <a:xfrm>
            <a:off x="6348764" y="3675750"/>
            <a:ext cx="2159573" cy="862996"/>
          </a:xfrm>
          <a:prstGeom prst="ellipse">
            <a:avLst/>
          </a:prstGeom>
          <a:noFill/>
          <a:ln w="19050">
            <a:solidFill>
              <a:schemeClr val="bg1">
                <a:lumMod val="65000"/>
              </a:schemeClr>
            </a:solidFill>
            <a:prstDash val="lgDash"/>
            <a:round/>
          </a:ln>
        </p:spPr>
        <p:txBody>
          <a:bodyPr wrap="none" lIns="91424" tIns="53990" rIns="91424" bIns="53990" rtlCol="0" anchor="ctr"/>
          <a:lstStyle/>
          <a:p>
            <a:pPr algn="ctr" eaLnBrk="0" hangingPunct="0"/>
            <a:endParaRPr lang="zh-CN" altLang="en-US" b="1" noProof="1">
              <a:solidFill>
                <a:schemeClr val="accent2">
                  <a:lumMod val="75000"/>
                </a:schemeClr>
              </a:solidFill>
              <a:latin typeface="微软雅黑" panose="020B0503020204020204" charset="-122"/>
              <a:ea typeface="微软雅黑" panose="020B0503020204020204" charset="-122"/>
              <a:sym typeface="华文楷体" panose="02010600040101010101" pitchFamily="2" charset="-122"/>
            </a:endParaRPr>
          </a:p>
        </p:txBody>
      </p:sp>
      <p:sp>
        <p:nvSpPr>
          <p:cNvPr id="28" name="椭圆 27"/>
          <p:cNvSpPr/>
          <p:nvPr/>
        </p:nvSpPr>
        <p:spPr bwMode="auto">
          <a:xfrm>
            <a:off x="8495526" y="4621209"/>
            <a:ext cx="2159573" cy="862996"/>
          </a:xfrm>
          <a:prstGeom prst="ellipse">
            <a:avLst/>
          </a:prstGeom>
          <a:noFill/>
          <a:ln w="19050">
            <a:solidFill>
              <a:schemeClr val="bg1">
                <a:lumMod val="65000"/>
              </a:schemeClr>
            </a:solidFill>
            <a:prstDash val="lgDash"/>
            <a:round/>
          </a:ln>
        </p:spPr>
        <p:txBody>
          <a:bodyPr wrap="none" lIns="91424" tIns="53990" rIns="91424" bIns="53990" rtlCol="0" anchor="ctr"/>
          <a:lstStyle/>
          <a:p>
            <a:pPr algn="ctr" eaLnBrk="0" hangingPunct="0"/>
            <a:endParaRPr lang="zh-CN" altLang="en-US" b="1" noProof="1">
              <a:solidFill>
                <a:schemeClr val="accent2">
                  <a:lumMod val="75000"/>
                </a:schemeClr>
              </a:solidFill>
              <a:latin typeface="微软雅黑" panose="020B0503020204020204" charset="-122"/>
              <a:ea typeface="微软雅黑" panose="020B0503020204020204" charset="-122"/>
              <a:sym typeface="华文楷体" panose="02010600040101010101" pitchFamily="2" charset="-122"/>
            </a:endParaRPr>
          </a:p>
        </p:txBody>
      </p:sp>
      <p:cxnSp>
        <p:nvCxnSpPr>
          <p:cNvPr id="29" name="直接箭头连接符 28"/>
          <p:cNvCxnSpPr/>
          <p:nvPr/>
        </p:nvCxnSpPr>
        <p:spPr bwMode="auto">
          <a:xfrm flipV="1">
            <a:off x="3840446" y="3589648"/>
            <a:ext cx="691089" cy="515781"/>
          </a:xfrm>
          <a:prstGeom prst="straightConnector1">
            <a:avLst/>
          </a:prstGeom>
          <a:solidFill>
            <a:schemeClr val="accent1"/>
          </a:solidFill>
          <a:ln w="19050" cap="flat" cmpd="sng" algn="ctr">
            <a:solidFill>
              <a:schemeClr val="tx1">
                <a:lumMod val="75000"/>
                <a:lumOff val="25000"/>
              </a:schemeClr>
            </a:solidFill>
            <a:prstDash val="solid"/>
            <a:round/>
            <a:headEnd type="none" w="med" len="med"/>
            <a:tailEnd type="triangle"/>
          </a:ln>
        </p:spPr>
      </p:cxnSp>
      <p:cxnSp>
        <p:nvCxnSpPr>
          <p:cNvPr id="31744" name="直接箭头连接符 31743"/>
          <p:cNvCxnSpPr/>
          <p:nvPr/>
        </p:nvCxnSpPr>
        <p:spPr bwMode="auto">
          <a:xfrm>
            <a:off x="3919549" y="4105429"/>
            <a:ext cx="2032479" cy="0"/>
          </a:xfrm>
          <a:prstGeom prst="straightConnector1">
            <a:avLst/>
          </a:prstGeom>
          <a:solidFill>
            <a:schemeClr val="accent1"/>
          </a:solidFill>
          <a:ln w="19050" cap="flat" cmpd="sng" algn="ctr">
            <a:solidFill>
              <a:schemeClr val="tx1">
                <a:lumMod val="75000"/>
                <a:lumOff val="25000"/>
              </a:schemeClr>
            </a:solidFill>
            <a:prstDash val="solid"/>
            <a:round/>
            <a:headEnd type="none" w="med" len="med"/>
            <a:tailEnd type="triangle"/>
          </a:ln>
        </p:spPr>
      </p:cxnSp>
      <p:cxnSp>
        <p:nvCxnSpPr>
          <p:cNvPr id="31745" name="直接箭头连接符 31744"/>
          <p:cNvCxnSpPr/>
          <p:nvPr/>
        </p:nvCxnSpPr>
        <p:spPr bwMode="auto">
          <a:xfrm>
            <a:off x="3840446" y="4163233"/>
            <a:ext cx="4271156" cy="889473"/>
          </a:xfrm>
          <a:prstGeom prst="straightConnector1">
            <a:avLst/>
          </a:prstGeom>
          <a:solidFill>
            <a:schemeClr val="accent1"/>
          </a:solidFill>
          <a:ln w="19050" cap="flat" cmpd="sng" algn="ctr">
            <a:solidFill>
              <a:schemeClr val="tx1">
                <a:lumMod val="75000"/>
                <a:lumOff val="25000"/>
              </a:schemeClr>
            </a:solidFill>
            <a:prstDash val="solid"/>
            <a:round/>
            <a:headEnd type="none" w="med" len="med"/>
            <a:tailEnd type="triangle"/>
          </a:ln>
        </p:spPr>
      </p:cxnSp>
      <p:sp>
        <p:nvSpPr>
          <p:cNvPr id="31747" name="文本框 13"/>
          <p:cNvSpPr txBox="1"/>
          <p:nvPr/>
        </p:nvSpPr>
        <p:spPr>
          <a:xfrm>
            <a:off x="3709057" y="1343054"/>
            <a:ext cx="2051010" cy="400110"/>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b="1" dirty="0">
                <a:solidFill>
                  <a:srgbClr val="C00000"/>
                </a:solidFill>
                <a:latin typeface="微软雅黑" panose="020B0503020204020204" charset="-122"/>
                <a:ea typeface="微软雅黑" panose="020B0503020204020204" charset="-122"/>
                <a:sym typeface="+mn-ea"/>
              </a:rPr>
              <a:t>企业中台</a:t>
            </a:r>
            <a:endParaRPr lang="zh-CN" altLang="en-US" sz="2000" b="1" dirty="0">
              <a:solidFill>
                <a:srgbClr val="C00000"/>
              </a:solidFill>
              <a:latin typeface="微软雅黑" panose="020B0503020204020204" charset="-122"/>
              <a:ea typeface="微软雅黑" panose="020B0503020204020204" charset="-122"/>
              <a:sym typeface="+mn-ea"/>
            </a:endParaRPr>
          </a:p>
        </p:txBody>
      </p:sp>
      <p:sp>
        <p:nvSpPr>
          <p:cNvPr id="31748" name="矩形 31747"/>
          <p:cNvSpPr/>
          <p:nvPr/>
        </p:nvSpPr>
        <p:spPr>
          <a:xfrm>
            <a:off x="-23924" y="5756021"/>
            <a:ext cx="12358692" cy="1118561"/>
          </a:xfrm>
          <a:prstGeom prst="rect">
            <a:avLst/>
          </a:prstGeom>
          <a:solidFill>
            <a:srgbClr val="0065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1749" name="文本框 13"/>
          <p:cNvSpPr txBox="1"/>
          <p:nvPr/>
        </p:nvSpPr>
        <p:spPr>
          <a:xfrm>
            <a:off x="2894044" y="3145852"/>
            <a:ext cx="2051010" cy="400110"/>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b="1" dirty="0">
                <a:solidFill>
                  <a:srgbClr val="C00000"/>
                </a:solidFill>
                <a:latin typeface="微软雅黑" panose="020B0503020204020204" charset="-122"/>
                <a:ea typeface="微软雅黑" panose="020B0503020204020204" charset="-122"/>
                <a:sym typeface="+mn-ea"/>
              </a:rPr>
              <a:t>主站</a:t>
            </a:r>
            <a:endParaRPr lang="zh-CN" altLang="en-US" sz="2000" b="1" dirty="0">
              <a:solidFill>
                <a:srgbClr val="C00000"/>
              </a:solidFill>
              <a:latin typeface="微软雅黑" panose="020B0503020204020204" charset="-122"/>
              <a:ea typeface="微软雅黑" panose="020B0503020204020204" charset="-122"/>
              <a:sym typeface="+mn-ea"/>
            </a:endParaRPr>
          </a:p>
        </p:txBody>
      </p:sp>
      <p:sp>
        <p:nvSpPr>
          <p:cNvPr id="31750" name="文本框 13"/>
          <p:cNvSpPr txBox="1"/>
          <p:nvPr/>
        </p:nvSpPr>
        <p:spPr>
          <a:xfrm>
            <a:off x="4033046" y="3704404"/>
            <a:ext cx="2051010" cy="400110"/>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b="1" dirty="0">
                <a:solidFill>
                  <a:srgbClr val="C00000"/>
                </a:solidFill>
                <a:latin typeface="微软雅黑" panose="020B0503020204020204" charset="-122"/>
                <a:ea typeface="微软雅黑" panose="020B0503020204020204" charset="-122"/>
                <a:sym typeface="+mn-ea"/>
              </a:rPr>
              <a:t>边设备</a:t>
            </a:r>
            <a:endParaRPr lang="zh-CN" altLang="en-US" sz="2000" b="1" dirty="0">
              <a:solidFill>
                <a:srgbClr val="C00000"/>
              </a:solidFill>
              <a:latin typeface="微软雅黑" panose="020B0503020204020204" charset="-122"/>
              <a:ea typeface="微软雅黑" panose="020B0503020204020204" charset="-122"/>
              <a:sym typeface="+mn-ea"/>
            </a:endParaRPr>
          </a:p>
        </p:txBody>
      </p:sp>
      <p:sp>
        <p:nvSpPr>
          <p:cNvPr id="31751" name="文本框 13"/>
          <p:cNvSpPr txBox="1"/>
          <p:nvPr/>
        </p:nvSpPr>
        <p:spPr>
          <a:xfrm>
            <a:off x="4734562" y="4653552"/>
            <a:ext cx="2051010" cy="400110"/>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b="1" dirty="0">
                <a:solidFill>
                  <a:srgbClr val="C00000"/>
                </a:solidFill>
                <a:latin typeface="微软雅黑" panose="020B0503020204020204" charset="-122"/>
                <a:ea typeface="微软雅黑" panose="020B0503020204020204" charset="-122"/>
                <a:sym typeface="+mn-ea"/>
              </a:rPr>
              <a:t>端设备</a:t>
            </a:r>
            <a:endParaRPr lang="zh-CN" altLang="en-US" sz="2000" b="1" dirty="0">
              <a:solidFill>
                <a:srgbClr val="C00000"/>
              </a:solidFill>
              <a:latin typeface="微软雅黑" panose="020B0503020204020204" charset="-122"/>
              <a:ea typeface="微软雅黑" panose="020B0503020204020204" charset="-122"/>
              <a:sym typeface="+mn-ea"/>
            </a:endParaRPr>
          </a:p>
        </p:txBody>
      </p:sp>
    </p:spTree>
    <p:custDataLst>
      <p:tags r:id="rId1"/>
    </p:custDataLst>
  </p:cSld>
  <p:clrMapOvr>
    <a:masterClrMapping/>
  </p:clrMapOvr>
  <p:transition/>
  <p:timing>
    <p:tnLst>
      <p:par>
        <p:cTn id="1" dur="indefinite" restart="never" nodeType="tmRoot"/>
      </p:par>
    </p:tnLst>
    <p:bldLst>
      <p:bldP spid="31747" grpId="0"/>
      <p:bldP spid="31749" grpId="0"/>
      <p:bldP spid="31750" grpId="0"/>
      <p:bldP spid="3175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3"/>
          <p:cNvSpPr txBox="1"/>
          <p:nvPr/>
        </p:nvSpPr>
        <p:spPr>
          <a:xfrm>
            <a:off x="8400256" y="6251931"/>
            <a:ext cx="3657600" cy="486833"/>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0" fontAlgn="base" hangingPunct="0">
              <a:spcBef>
                <a:spcPct val="0"/>
              </a:spcBef>
              <a:spcAft>
                <a:spcPct val="0"/>
              </a:spcAft>
              <a:defRPr/>
            </a:pPr>
            <a:fld id="{D8CC980D-0398-4DDF-ABEC-A8D4C7DCE7DC}" type="slidenum">
              <a:rPr lang="en-US" altLang="zh-CN" sz="1600" smtClean="0">
                <a:solidFill>
                  <a:prstClr val="black">
                    <a:tint val="75000"/>
                  </a:prstClr>
                </a:solidFill>
                <a:latin typeface="黑体" panose="02010609060101010101" pitchFamily="49" charset="-122"/>
                <a:ea typeface="黑体" panose="02010609060101010101" pitchFamily="49" charset="-122"/>
              </a:rPr>
            </a:fld>
            <a:endParaRPr lang="en-US" altLang="zh-CN" sz="1600" dirty="0">
              <a:solidFill>
                <a:prstClr val="black">
                  <a:tint val="75000"/>
                </a:prstClr>
              </a:solidFill>
              <a:latin typeface="黑体" panose="02010609060101010101" pitchFamily="49" charset="-122"/>
              <a:ea typeface="黑体" panose="02010609060101010101" pitchFamily="49" charset="-122"/>
            </a:endParaRPr>
          </a:p>
        </p:txBody>
      </p:sp>
      <p:pic>
        <p:nvPicPr>
          <p:cNvPr id="50" name="图片 1"/>
          <p:cNvPicPr>
            <a:picLocks noChangeAspect="1"/>
          </p:cNvPicPr>
          <p:nvPr>
            <p:custDataLst>
              <p:tags r:id="rId1"/>
            </p:custDataLst>
          </p:nvPr>
        </p:nvPicPr>
        <p:blipFill>
          <a:blip r:embed="rId2"/>
          <a:stretch>
            <a:fillRect/>
          </a:stretch>
        </p:blipFill>
        <p:spPr>
          <a:xfrm>
            <a:off x="6971453" y="1746250"/>
            <a:ext cx="4739640" cy="1733973"/>
          </a:xfrm>
          <a:prstGeom prst="rect">
            <a:avLst/>
          </a:prstGeom>
          <a:noFill/>
          <a:ln>
            <a:noFill/>
          </a:ln>
        </p:spPr>
      </p:pic>
      <p:pic>
        <p:nvPicPr>
          <p:cNvPr id="17" name="图片 2"/>
          <p:cNvPicPr>
            <a:picLocks noChangeAspect="1"/>
          </p:cNvPicPr>
          <p:nvPr>
            <p:custDataLst>
              <p:tags r:id="rId3"/>
            </p:custDataLst>
          </p:nvPr>
        </p:nvPicPr>
        <p:blipFill>
          <a:blip r:embed="rId4"/>
          <a:stretch>
            <a:fillRect/>
          </a:stretch>
        </p:blipFill>
        <p:spPr>
          <a:xfrm>
            <a:off x="6971453" y="4116493"/>
            <a:ext cx="4740487" cy="1779693"/>
          </a:xfrm>
          <a:prstGeom prst="rect">
            <a:avLst/>
          </a:prstGeom>
          <a:noFill/>
          <a:ln>
            <a:noFill/>
          </a:ln>
        </p:spPr>
      </p:pic>
      <p:sp>
        <p:nvSpPr>
          <p:cNvPr id="9" name="矩形 8"/>
          <p:cNvSpPr/>
          <p:nvPr/>
        </p:nvSpPr>
        <p:spPr>
          <a:xfrm>
            <a:off x="527473" y="1413933"/>
            <a:ext cx="6285653" cy="4653280"/>
          </a:xfrm>
          <a:prstGeom prst="rect">
            <a:avLst/>
          </a:prstGeom>
          <a:noFill/>
          <a:ln cap="flat">
            <a:solidFill>
              <a:srgbClr val="016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fontAlgn="auto">
              <a:lnSpc>
                <a:spcPct val="130000"/>
              </a:lnSpc>
              <a:buClrTx/>
              <a:buSzTx/>
              <a:buFontTx/>
            </a:pPr>
            <a:r>
              <a:rPr lang="zh-CN" altLang="en-US" sz="2135" b="1" dirty="0">
                <a:solidFill>
                  <a:schemeClr val="tx1"/>
                </a:solidFill>
                <a:latin typeface="微软雅黑" panose="020B0503020204020204" charset="-122"/>
                <a:ea typeface="微软雅黑" panose="020B0503020204020204" charset="-122"/>
                <a:sym typeface="+mn-ea"/>
              </a:rPr>
              <a:t>主要思路</a:t>
            </a:r>
            <a:r>
              <a:rPr lang="zh-CN" altLang="en-US" sz="2135" dirty="0">
                <a:solidFill>
                  <a:schemeClr val="tx1"/>
                </a:solidFill>
                <a:latin typeface="微软雅黑" panose="020B0503020204020204" charset="-122"/>
                <a:ea typeface="微软雅黑" panose="020B0503020204020204" charset="-122"/>
                <a:sym typeface="+mn-ea"/>
              </a:rPr>
              <a:t>：主要从</a:t>
            </a:r>
            <a:r>
              <a:rPr lang="zh-CN" altLang="en-US" sz="2135" b="1" dirty="0">
                <a:solidFill>
                  <a:srgbClr val="FF0000"/>
                </a:solidFill>
                <a:latin typeface="微软雅黑" panose="020B0503020204020204" charset="-122"/>
                <a:ea typeface="微软雅黑" panose="020B0503020204020204" charset="-122"/>
                <a:sym typeface="+mn-ea"/>
              </a:rPr>
              <a:t>采集监测、消纳评估、运行控制三个层级</a:t>
            </a:r>
            <a:r>
              <a:rPr lang="zh-CN" altLang="en-US" sz="2135" dirty="0">
                <a:solidFill>
                  <a:schemeClr val="tx1"/>
                </a:solidFill>
                <a:latin typeface="微软雅黑" panose="020B0503020204020204" charset="-122"/>
                <a:ea typeface="微软雅黑" panose="020B0503020204020204" charset="-122"/>
                <a:sym typeface="+mn-ea"/>
              </a:rPr>
              <a:t>开展，实现</a:t>
            </a:r>
            <a:r>
              <a:rPr lang="zh-CN" altLang="en-US" sz="2135" b="1" dirty="0">
                <a:solidFill>
                  <a:srgbClr val="FF0000"/>
                </a:solidFill>
                <a:latin typeface="微软雅黑" panose="020B0503020204020204" charset="-122"/>
                <a:ea typeface="微软雅黑" panose="020B0503020204020204" charset="-122"/>
                <a:sym typeface="+mn-ea"/>
              </a:rPr>
              <a:t>全量可观可测，增量有序接入，重点可调可控</a:t>
            </a:r>
            <a:r>
              <a:rPr lang="zh-CN" altLang="en-US" sz="2135" dirty="0">
                <a:solidFill>
                  <a:schemeClr val="tx1"/>
                </a:solidFill>
                <a:latin typeface="微软雅黑" panose="020B0503020204020204" charset="-122"/>
                <a:ea typeface="微软雅黑" panose="020B0503020204020204" charset="-122"/>
                <a:sym typeface="+mn-ea"/>
              </a:rPr>
              <a:t>。</a:t>
            </a:r>
            <a:endParaRPr lang="zh-CN" altLang="en-US" sz="2135" b="1" dirty="0">
              <a:solidFill>
                <a:schemeClr val="tx1"/>
              </a:solidFill>
              <a:latin typeface="微软雅黑" panose="020B0503020204020204" charset="-122"/>
              <a:ea typeface="微软雅黑" panose="020B0503020204020204" charset="-122"/>
              <a:sym typeface="+mn-ea"/>
            </a:endParaRPr>
          </a:p>
          <a:p>
            <a:pPr algn="just" fontAlgn="auto">
              <a:lnSpc>
                <a:spcPct val="130000"/>
              </a:lnSpc>
              <a:buClrTx/>
              <a:buSzTx/>
              <a:buFontTx/>
            </a:pPr>
            <a:endParaRPr lang="zh-CN" altLang="en-US" sz="2135" b="1" dirty="0">
              <a:solidFill>
                <a:schemeClr val="tx1"/>
              </a:solidFill>
              <a:latin typeface="微软雅黑" panose="020B0503020204020204" charset="-122"/>
              <a:ea typeface="微软雅黑" panose="020B0503020204020204" charset="-122"/>
              <a:sym typeface="+mn-ea"/>
            </a:endParaRPr>
          </a:p>
          <a:p>
            <a:pPr algn="just" fontAlgn="auto">
              <a:lnSpc>
                <a:spcPct val="130000"/>
              </a:lnSpc>
              <a:buClrTx/>
              <a:buSzTx/>
              <a:buFontTx/>
            </a:pPr>
            <a:r>
              <a:rPr lang="en-US" sz="2135" b="1" dirty="0">
                <a:solidFill>
                  <a:schemeClr val="tx1"/>
                </a:solidFill>
                <a:latin typeface="微软雅黑" panose="020B0503020204020204" charset="-122"/>
                <a:ea typeface="微软雅黑" panose="020B0503020204020204" charset="-122"/>
                <a:sym typeface="+mn-ea"/>
              </a:rPr>
              <a:t>1.</a:t>
            </a:r>
            <a:r>
              <a:rPr sz="2135" b="1" dirty="0">
                <a:solidFill>
                  <a:schemeClr val="tx1"/>
                </a:solidFill>
                <a:latin typeface="微软雅黑" panose="020B0503020204020204" charset="-122"/>
                <a:ea typeface="微软雅黑" panose="020B0503020204020204" charset="-122"/>
                <a:sym typeface="+mn-ea"/>
              </a:rPr>
              <a:t>分布式光伏轻量化可观可测技术</a:t>
            </a:r>
            <a:r>
              <a:rPr lang="zh-CN" sz="2135" dirty="0">
                <a:solidFill>
                  <a:schemeClr val="tx1"/>
                </a:solidFill>
                <a:latin typeface="微软雅黑" panose="020B0503020204020204" charset="-122"/>
                <a:ea typeface="微软雅黑" panose="020B0503020204020204" charset="-122"/>
                <a:sym typeface="+mn-ea"/>
              </a:rPr>
              <a:t>：基于</a:t>
            </a:r>
            <a:r>
              <a:rPr sz="2135" b="1" dirty="0">
                <a:solidFill>
                  <a:srgbClr val="FF0000"/>
                </a:solidFill>
                <a:latin typeface="微软雅黑" panose="020B0503020204020204" charset="-122"/>
                <a:ea typeface="微软雅黑" panose="020B0503020204020204" charset="-122"/>
                <a:sym typeface="+mn-ea"/>
              </a:rPr>
              <a:t>HPLC智能电表</a:t>
            </a:r>
            <a:r>
              <a:rPr lang="zh-CN" sz="2135" dirty="0">
                <a:solidFill>
                  <a:schemeClr val="tx1"/>
                </a:solidFill>
                <a:latin typeface="微软雅黑" panose="020B0503020204020204" charset="-122"/>
                <a:ea typeface="微软雅黑" panose="020B0503020204020204" charset="-122"/>
                <a:sym typeface="+mn-ea"/>
              </a:rPr>
              <a:t>，结合</a:t>
            </a:r>
            <a:r>
              <a:rPr sz="2135" b="1" dirty="0">
                <a:solidFill>
                  <a:srgbClr val="FF0000"/>
                </a:solidFill>
                <a:latin typeface="微软雅黑" panose="020B0503020204020204" charset="-122"/>
                <a:ea typeface="微软雅黑" panose="020B0503020204020204" charset="-122"/>
                <a:sym typeface="+mn-ea"/>
              </a:rPr>
              <a:t>智能控制终端</a:t>
            </a:r>
            <a:r>
              <a:rPr sz="2135" dirty="0">
                <a:solidFill>
                  <a:schemeClr val="tx1"/>
                </a:solidFill>
                <a:latin typeface="微软雅黑" panose="020B0503020204020204" charset="-122"/>
                <a:ea typeface="微软雅黑" panose="020B0503020204020204" charset="-122"/>
                <a:sym typeface="+mn-ea"/>
              </a:rPr>
              <a:t>采集光伏逆变器，实现对</a:t>
            </a:r>
            <a:r>
              <a:rPr lang="zh-CN" sz="2135" dirty="0">
                <a:solidFill>
                  <a:schemeClr val="tx1"/>
                </a:solidFill>
                <a:latin typeface="微软雅黑" panose="020B0503020204020204" charset="-122"/>
                <a:ea typeface="微软雅黑" panose="020B0503020204020204" charset="-122"/>
                <a:sym typeface="+mn-ea"/>
              </a:rPr>
              <a:t>光伏</a:t>
            </a:r>
            <a:r>
              <a:rPr sz="2135" dirty="0">
                <a:solidFill>
                  <a:schemeClr val="tx1"/>
                </a:solidFill>
                <a:latin typeface="微软雅黑" panose="020B0503020204020204" charset="-122"/>
                <a:ea typeface="微软雅黑" panose="020B0503020204020204" charset="-122"/>
                <a:sym typeface="+mn-ea"/>
              </a:rPr>
              <a:t>台区</a:t>
            </a:r>
            <a:r>
              <a:rPr sz="2135" b="1" dirty="0">
                <a:solidFill>
                  <a:srgbClr val="FF0000"/>
                </a:solidFill>
                <a:latin typeface="微软雅黑" panose="020B0503020204020204" charset="-122"/>
                <a:ea typeface="微软雅黑" panose="020B0503020204020204" charset="-122"/>
                <a:sym typeface="+mn-ea"/>
              </a:rPr>
              <a:t>运行问题全面监测</a:t>
            </a:r>
            <a:r>
              <a:rPr sz="2135" dirty="0">
                <a:solidFill>
                  <a:schemeClr val="tx1"/>
                </a:solidFill>
                <a:latin typeface="微软雅黑" panose="020B0503020204020204" charset="-122"/>
                <a:ea typeface="微软雅黑" panose="020B0503020204020204" charset="-122"/>
                <a:sym typeface="+mn-ea"/>
              </a:rPr>
              <a:t>。</a:t>
            </a:r>
            <a:endParaRPr sz="2135" dirty="0">
              <a:solidFill>
                <a:schemeClr val="tx1"/>
              </a:solidFill>
              <a:latin typeface="微软雅黑" panose="020B0503020204020204" charset="-122"/>
              <a:ea typeface="微软雅黑" panose="020B0503020204020204" charset="-122"/>
              <a:sym typeface="+mn-ea"/>
            </a:endParaRPr>
          </a:p>
          <a:p>
            <a:pPr algn="just" fontAlgn="auto">
              <a:lnSpc>
                <a:spcPct val="130000"/>
              </a:lnSpc>
              <a:buClrTx/>
              <a:buSzTx/>
              <a:buFontTx/>
            </a:pPr>
            <a:r>
              <a:rPr lang="en-US" sz="2135" b="1" dirty="0">
                <a:solidFill>
                  <a:schemeClr val="tx1"/>
                </a:solidFill>
                <a:latin typeface="微软雅黑" panose="020B0503020204020204" charset="-122"/>
                <a:ea typeface="微软雅黑" panose="020B0503020204020204" charset="-122"/>
                <a:sym typeface="+mn-ea"/>
              </a:rPr>
              <a:t>2.</a:t>
            </a:r>
            <a:r>
              <a:rPr sz="2135" b="1" dirty="0">
                <a:solidFill>
                  <a:schemeClr val="tx1"/>
                </a:solidFill>
                <a:latin typeface="微软雅黑" panose="020B0503020204020204" charset="-122"/>
                <a:ea typeface="微软雅黑" panose="020B0503020204020204" charset="-122"/>
                <a:sym typeface="+mn-ea"/>
              </a:rPr>
              <a:t>分布式光伏精细化消纳评估技术</a:t>
            </a:r>
            <a:r>
              <a:rPr lang="zh-CN" sz="2135" dirty="0">
                <a:solidFill>
                  <a:schemeClr val="tx1"/>
                </a:solidFill>
                <a:latin typeface="微软雅黑" panose="020B0503020204020204" charset="-122"/>
                <a:ea typeface="微软雅黑" panose="020B0503020204020204" charset="-122"/>
                <a:sym typeface="+mn-ea"/>
              </a:rPr>
              <a:t>：</a:t>
            </a:r>
            <a:r>
              <a:rPr sz="2135" dirty="0">
                <a:solidFill>
                  <a:schemeClr val="tx1"/>
                </a:solidFill>
                <a:latin typeface="微软雅黑" panose="020B0503020204020204" charset="-122"/>
                <a:ea typeface="微软雅黑" panose="020B0503020204020204" charset="-122"/>
                <a:sym typeface="+mn-ea"/>
              </a:rPr>
              <a:t>基于</a:t>
            </a:r>
            <a:r>
              <a:rPr sz="2135" b="1" dirty="0">
                <a:solidFill>
                  <a:srgbClr val="FF0000"/>
                </a:solidFill>
                <a:latin typeface="微软雅黑" panose="020B0503020204020204" charset="-122"/>
                <a:ea typeface="微软雅黑" panose="020B0503020204020204" charset="-122"/>
                <a:sym typeface="+mn-ea"/>
              </a:rPr>
              <a:t>电网一张图</a:t>
            </a:r>
            <a:r>
              <a:rPr sz="2135" dirty="0">
                <a:solidFill>
                  <a:schemeClr val="tx1"/>
                </a:solidFill>
                <a:latin typeface="微软雅黑" panose="020B0503020204020204" charset="-122"/>
                <a:ea typeface="微软雅黑" panose="020B0503020204020204" charset="-122"/>
                <a:sym typeface="+mn-ea"/>
              </a:rPr>
              <a:t>，结合</a:t>
            </a:r>
            <a:r>
              <a:rPr sz="2135" b="1" dirty="0">
                <a:solidFill>
                  <a:srgbClr val="FF0000"/>
                </a:solidFill>
                <a:latin typeface="微软雅黑" panose="020B0503020204020204" charset="-122"/>
                <a:ea typeface="微软雅黑" panose="020B0503020204020204" charset="-122"/>
                <a:sym typeface="+mn-ea"/>
              </a:rPr>
              <a:t>电气量测数据</a:t>
            </a:r>
            <a:r>
              <a:rPr sz="2135" dirty="0">
                <a:solidFill>
                  <a:schemeClr val="tx1"/>
                </a:solidFill>
                <a:latin typeface="微软雅黑" panose="020B0503020204020204" charset="-122"/>
                <a:ea typeface="微软雅黑" panose="020B0503020204020204" charset="-122"/>
                <a:sym typeface="+mn-ea"/>
              </a:rPr>
              <a:t>，对示范区</a:t>
            </a:r>
            <a:r>
              <a:rPr sz="2135" b="1" dirty="0">
                <a:solidFill>
                  <a:srgbClr val="FF0000"/>
                </a:solidFill>
                <a:latin typeface="微软雅黑" panose="020B0503020204020204" charset="-122"/>
                <a:ea typeface="微软雅黑" panose="020B0503020204020204" charset="-122"/>
                <a:sym typeface="+mn-ea"/>
              </a:rPr>
              <a:t>光伏可开放容量</a:t>
            </a:r>
            <a:r>
              <a:rPr lang="zh-CN" sz="2135" b="1" dirty="0">
                <a:solidFill>
                  <a:srgbClr val="FF0000"/>
                </a:solidFill>
                <a:latin typeface="微软雅黑" panose="020B0503020204020204" charset="-122"/>
                <a:ea typeface="微软雅黑" panose="020B0503020204020204" charset="-122"/>
                <a:sym typeface="+mn-ea"/>
              </a:rPr>
              <a:t>开展精细化</a:t>
            </a:r>
            <a:r>
              <a:rPr sz="2135" b="1" dirty="0">
                <a:solidFill>
                  <a:srgbClr val="FF0000"/>
                </a:solidFill>
                <a:latin typeface="微软雅黑" panose="020B0503020204020204" charset="-122"/>
                <a:ea typeface="微软雅黑" panose="020B0503020204020204" charset="-122"/>
                <a:sym typeface="+mn-ea"/>
              </a:rPr>
              <a:t>计算评估</a:t>
            </a:r>
            <a:r>
              <a:rPr sz="2135" dirty="0">
                <a:solidFill>
                  <a:schemeClr val="tx1"/>
                </a:solidFill>
                <a:latin typeface="微软雅黑" panose="020B0503020204020204" charset="-122"/>
                <a:ea typeface="微软雅黑" panose="020B0503020204020204" charset="-122"/>
                <a:sym typeface="+mn-ea"/>
              </a:rPr>
              <a:t>，指导分布式光伏有序接入。</a:t>
            </a:r>
            <a:endParaRPr sz="2135" dirty="0">
              <a:solidFill>
                <a:schemeClr val="tx1"/>
              </a:solidFill>
              <a:latin typeface="微软雅黑" panose="020B0503020204020204" charset="-122"/>
              <a:ea typeface="微软雅黑" panose="020B0503020204020204" charset="-122"/>
              <a:sym typeface="+mn-ea"/>
            </a:endParaRPr>
          </a:p>
        </p:txBody>
      </p:sp>
      <p:sp>
        <p:nvSpPr>
          <p:cNvPr id="2" name="文本框 10"/>
          <p:cNvSpPr txBox="1">
            <a:spLocks noChangeArrowheads="1"/>
          </p:cNvSpPr>
          <p:nvPr>
            <p:custDataLst>
              <p:tags r:id="rId5"/>
            </p:custDataLst>
          </p:nvPr>
        </p:nvSpPr>
        <p:spPr bwMode="auto">
          <a:xfrm>
            <a:off x="1295467" y="278219"/>
            <a:ext cx="4680076" cy="10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3" rIns="91428" bIns="4571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00" b="1" dirty="0">
                <a:latin typeface="微软雅黑" panose="020B0503020204020204" charset="-122"/>
                <a:ea typeface="微软雅黑" panose="020B0503020204020204" charset="-122"/>
                <a:sym typeface="+mn-ea"/>
              </a:rPr>
              <a:t>德安县</a:t>
            </a:r>
            <a:r>
              <a:rPr lang="zh-CN" altLang="en-US" sz="100" b="1" dirty="0">
                <a:latin typeface="微软雅黑" panose="020B0503020204020204" charset="-122"/>
                <a:ea typeface="微软雅黑" panose="020B0503020204020204" charset="-122"/>
                <a:sym typeface="+mn-ea"/>
              </a:rPr>
              <a:t>示范工程</a:t>
            </a:r>
            <a:endParaRPr lang="en-US" altLang="zh-CN" sz="100" b="1" dirty="0">
              <a:latin typeface="微软雅黑" panose="020B0503020204020204" charset="-122"/>
              <a:ea typeface="微软雅黑" panose="020B0503020204020204" charset="-122"/>
              <a:sym typeface="+mn-ea"/>
            </a:endParaRPr>
          </a:p>
        </p:txBody>
      </p:sp>
      <p:sp>
        <p:nvSpPr>
          <p:cNvPr id="31746" name="文本框 80"/>
          <p:cNvSpPr txBox="1"/>
          <p:nvPr>
            <p:custDataLst>
              <p:tags r:id="rId6"/>
            </p:custDataLst>
          </p:nvPr>
        </p:nvSpPr>
        <p:spPr>
          <a:xfrm>
            <a:off x="673100" y="115888"/>
            <a:ext cx="4568825" cy="583565"/>
          </a:xfrm>
          <a:prstGeom prst="rect">
            <a:avLst/>
          </a:prstGeom>
          <a:noFill/>
          <a:ln w="9525">
            <a:noFill/>
          </a:ln>
        </p:spPr>
        <p:txBody>
          <a:bodyPr wrap="square" anchor="t" anchorCtr="0">
            <a:spAutoFit/>
          </a:bodyPr>
          <a:p>
            <a:pPr marL="571500" indent="-571500">
              <a:buFont typeface="Wingdings" panose="05000000000000000000" charset="0"/>
              <a:buChar char="n"/>
            </a:pPr>
            <a:r>
              <a:rPr lang="zh-CN" altLang="en-US" sz="3200" b="1" dirty="0">
                <a:latin typeface="微软雅黑" panose="020B0503020204020204" charset="-122"/>
                <a:ea typeface="微软雅黑" panose="020B0503020204020204" charset="-122"/>
                <a:sym typeface="+mn-ea"/>
              </a:rPr>
              <a:t>工作思路</a:t>
            </a:r>
            <a:endParaRPr lang="zh-CN" altLang="en-US" sz="3200" b="1"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3"/>
          <p:cNvSpPr txBox="1"/>
          <p:nvPr/>
        </p:nvSpPr>
        <p:spPr>
          <a:xfrm>
            <a:off x="8400256" y="6251931"/>
            <a:ext cx="3657600" cy="486833"/>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0" fontAlgn="base" hangingPunct="0">
              <a:spcBef>
                <a:spcPct val="0"/>
              </a:spcBef>
              <a:spcAft>
                <a:spcPct val="0"/>
              </a:spcAft>
              <a:defRPr/>
            </a:pPr>
            <a:fld id="{D8CC980D-0398-4DDF-ABEC-A8D4C7DCE7DC}" type="slidenum">
              <a:rPr lang="en-US" altLang="zh-CN" sz="1600" smtClean="0">
                <a:solidFill>
                  <a:prstClr val="black">
                    <a:tint val="75000"/>
                  </a:prstClr>
                </a:solidFill>
                <a:latin typeface="黑体" panose="02010609060101010101" pitchFamily="49" charset="-122"/>
                <a:ea typeface="黑体" panose="02010609060101010101" pitchFamily="49" charset="-122"/>
              </a:rPr>
            </a:fld>
            <a:endParaRPr lang="en-US" altLang="zh-CN" sz="1600" dirty="0">
              <a:solidFill>
                <a:prstClr val="black">
                  <a:tint val="75000"/>
                </a:prstClr>
              </a:solidFill>
              <a:latin typeface="黑体" panose="02010609060101010101" pitchFamily="49" charset="-122"/>
              <a:ea typeface="黑体" panose="02010609060101010101" pitchFamily="49" charset="-122"/>
            </a:endParaRPr>
          </a:p>
        </p:txBody>
      </p:sp>
      <p:sp>
        <p:nvSpPr>
          <p:cNvPr id="14" name="文本框 13"/>
          <p:cNvSpPr txBox="1"/>
          <p:nvPr>
            <p:custDataLst>
              <p:tags r:id="rId1"/>
            </p:custDataLst>
          </p:nvPr>
        </p:nvSpPr>
        <p:spPr>
          <a:xfrm>
            <a:off x="946573" y="1828800"/>
            <a:ext cx="4181687" cy="3410373"/>
          </a:xfrm>
          <a:prstGeom prst="rect">
            <a:avLst/>
          </a:prstGeom>
          <a:noFill/>
        </p:spPr>
        <p:txBody>
          <a:bodyPr wrap="square" rtlCol="0">
            <a:noAutofit/>
          </a:bodyPr>
          <a:p>
            <a:pPr algn="ctr" fontAlgn="auto">
              <a:lnSpc>
                <a:spcPct val="130000"/>
              </a:lnSpc>
              <a:buClrTx/>
              <a:buSzTx/>
              <a:buFontTx/>
            </a:pPr>
            <a:endParaRPr sz="1865" b="1" noProof="1">
              <a:latin typeface="微软雅黑" panose="020B0503020204020204" charset="-122"/>
              <a:ea typeface="微软雅黑" panose="020B0503020204020204" charset="-122"/>
            </a:endParaRPr>
          </a:p>
        </p:txBody>
      </p:sp>
      <p:sp>
        <p:nvSpPr>
          <p:cNvPr id="2" name="文本框 10"/>
          <p:cNvSpPr txBox="1">
            <a:spLocks noChangeArrowheads="1"/>
          </p:cNvSpPr>
          <p:nvPr>
            <p:custDataLst>
              <p:tags r:id="rId2"/>
            </p:custDataLst>
          </p:nvPr>
        </p:nvSpPr>
        <p:spPr bwMode="auto">
          <a:xfrm>
            <a:off x="1295467" y="278219"/>
            <a:ext cx="4680076" cy="10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3" rIns="91428" bIns="4571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00" b="1" dirty="0">
                <a:latin typeface="微软雅黑" panose="020B0503020204020204" charset="-122"/>
                <a:ea typeface="微软雅黑" panose="020B0503020204020204" charset="-122"/>
                <a:sym typeface="+mn-ea"/>
              </a:rPr>
              <a:t>德安县</a:t>
            </a:r>
            <a:r>
              <a:rPr lang="zh-CN" altLang="en-US" sz="100" b="1" dirty="0">
                <a:latin typeface="微软雅黑" panose="020B0503020204020204" charset="-122"/>
                <a:ea typeface="微软雅黑" panose="020B0503020204020204" charset="-122"/>
                <a:sym typeface="+mn-ea"/>
              </a:rPr>
              <a:t>示范工程</a:t>
            </a:r>
            <a:endParaRPr lang="en-US" altLang="zh-CN" sz="100" b="1" dirty="0">
              <a:latin typeface="微软雅黑" panose="020B0503020204020204" charset="-122"/>
              <a:ea typeface="微软雅黑" panose="020B0503020204020204" charset="-122"/>
              <a:sym typeface="+mn-ea"/>
            </a:endParaRPr>
          </a:p>
        </p:txBody>
      </p:sp>
      <p:sp>
        <p:nvSpPr>
          <p:cNvPr id="9" name="矩形 8"/>
          <p:cNvSpPr/>
          <p:nvPr/>
        </p:nvSpPr>
        <p:spPr>
          <a:xfrm>
            <a:off x="527473" y="1413933"/>
            <a:ext cx="6285653" cy="4653280"/>
          </a:xfrm>
          <a:prstGeom prst="rect">
            <a:avLst/>
          </a:prstGeom>
          <a:noFill/>
          <a:ln cap="flat">
            <a:solidFill>
              <a:srgbClr val="016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fontAlgn="auto">
              <a:lnSpc>
                <a:spcPct val="130000"/>
              </a:lnSpc>
              <a:buClrTx/>
              <a:buSzTx/>
              <a:buFontTx/>
            </a:pPr>
            <a:r>
              <a:rPr lang="zh-CN" altLang="en-US" sz="2135" b="1" dirty="0">
                <a:solidFill>
                  <a:schemeClr val="tx1"/>
                </a:solidFill>
                <a:latin typeface="微软雅黑" panose="020B0503020204020204" charset="-122"/>
                <a:ea typeface="微软雅黑" panose="020B0503020204020204" charset="-122"/>
                <a:sym typeface="+mn-ea"/>
              </a:rPr>
              <a:t>调控模式</a:t>
            </a:r>
            <a:r>
              <a:rPr lang="zh-CN" altLang="en-US" sz="2135" dirty="0">
                <a:solidFill>
                  <a:schemeClr val="tx1"/>
                </a:solidFill>
                <a:latin typeface="微软雅黑" panose="020B0503020204020204" charset="-122"/>
                <a:ea typeface="微软雅黑" panose="020B0503020204020204" charset="-122"/>
                <a:sym typeface="+mn-ea"/>
              </a:rPr>
              <a:t>：低压采用</a:t>
            </a:r>
            <a:r>
              <a:rPr lang="zh-CN" altLang="en-US" sz="2135" b="1" dirty="0">
                <a:solidFill>
                  <a:srgbClr val="FF0000"/>
                </a:solidFill>
                <a:latin typeface="微软雅黑" panose="020B0503020204020204" charset="-122"/>
                <a:ea typeface="微软雅黑" panose="020B0503020204020204" charset="-122"/>
                <a:sym typeface="+mn-ea"/>
              </a:rPr>
              <a:t>物联网控制模式</a:t>
            </a:r>
            <a:r>
              <a:rPr lang="zh-CN" altLang="en-US" sz="2135" dirty="0">
                <a:solidFill>
                  <a:schemeClr val="tx1"/>
                </a:solidFill>
                <a:latin typeface="微软雅黑" panose="020B0503020204020204" charset="-122"/>
                <a:ea typeface="微软雅黑" panose="020B0503020204020204" charset="-122"/>
                <a:sym typeface="+mn-ea"/>
              </a:rPr>
              <a:t>，便于全面覆盖；中压采用</a:t>
            </a:r>
            <a:r>
              <a:rPr lang="zh-CN" altLang="en-US" sz="2135" b="1" dirty="0">
                <a:solidFill>
                  <a:srgbClr val="FF0000"/>
                </a:solidFill>
                <a:latin typeface="微软雅黑" panose="020B0503020204020204" charset="-122"/>
                <a:ea typeface="微软雅黑" panose="020B0503020204020204" charset="-122"/>
                <a:sym typeface="+mn-ea"/>
              </a:rPr>
              <a:t>传统自动控制模式</a:t>
            </a:r>
            <a:r>
              <a:rPr lang="zh-CN" altLang="en-US" sz="2135" dirty="0">
                <a:solidFill>
                  <a:schemeClr val="tx1"/>
                </a:solidFill>
                <a:latin typeface="微软雅黑" panose="020B0503020204020204" charset="-122"/>
                <a:ea typeface="微软雅黑" panose="020B0503020204020204" charset="-122"/>
                <a:sym typeface="+mn-ea"/>
              </a:rPr>
              <a:t>，保障调控性能。</a:t>
            </a:r>
            <a:endParaRPr lang="zh-CN" altLang="en-US" sz="2135" dirty="0">
              <a:solidFill>
                <a:schemeClr val="tx1"/>
              </a:solidFill>
              <a:latin typeface="微软雅黑" panose="020B0503020204020204" charset="-122"/>
              <a:ea typeface="微软雅黑" panose="020B0503020204020204" charset="-122"/>
              <a:sym typeface="+mn-ea"/>
            </a:endParaRPr>
          </a:p>
          <a:p>
            <a:pPr algn="just" fontAlgn="auto">
              <a:lnSpc>
                <a:spcPct val="130000"/>
              </a:lnSpc>
              <a:buClrTx/>
              <a:buSzTx/>
              <a:buFontTx/>
            </a:pPr>
            <a:endParaRPr lang="en-US" sz="2135" b="1" dirty="0">
              <a:solidFill>
                <a:schemeClr val="tx1"/>
              </a:solidFill>
              <a:latin typeface="微软雅黑" panose="020B0503020204020204" charset="-122"/>
              <a:ea typeface="微软雅黑" panose="020B0503020204020204" charset="-122"/>
              <a:sym typeface="+mn-ea"/>
            </a:endParaRPr>
          </a:p>
          <a:p>
            <a:pPr algn="just" fontAlgn="auto">
              <a:lnSpc>
                <a:spcPct val="130000"/>
              </a:lnSpc>
              <a:buClrTx/>
              <a:buSzTx/>
              <a:buFontTx/>
            </a:pPr>
            <a:r>
              <a:rPr lang="en-US" sz="2135" b="1" dirty="0">
                <a:solidFill>
                  <a:schemeClr val="tx1"/>
                </a:solidFill>
                <a:latin typeface="微软雅黑" panose="020B0503020204020204" charset="-122"/>
                <a:ea typeface="微软雅黑" panose="020B0503020204020204" charset="-122"/>
                <a:sym typeface="+mn-ea"/>
              </a:rPr>
              <a:t>3.</a:t>
            </a:r>
            <a:r>
              <a:rPr sz="2135" b="1" dirty="0">
                <a:solidFill>
                  <a:schemeClr val="tx1"/>
                </a:solidFill>
                <a:latin typeface="微软雅黑" panose="020B0503020204020204" charset="-122"/>
                <a:ea typeface="微软雅黑" panose="020B0503020204020204" charset="-122"/>
                <a:sym typeface="+mn-ea"/>
              </a:rPr>
              <a:t>有源台区全场景区域自治技术</a:t>
            </a:r>
            <a:r>
              <a:rPr lang="zh-CN" sz="2135" dirty="0">
                <a:solidFill>
                  <a:schemeClr val="tx1"/>
                </a:solidFill>
                <a:latin typeface="微软雅黑" panose="020B0503020204020204" charset="-122"/>
                <a:ea typeface="微软雅黑" panose="020B0503020204020204" charset="-122"/>
                <a:sym typeface="+mn-ea"/>
              </a:rPr>
              <a:t>：</a:t>
            </a:r>
            <a:r>
              <a:rPr sz="2135" dirty="0">
                <a:solidFill>
                  <a:schemeClr val="tx1"/>
                </a:solidFill>
                <a:latin typeface="微软雅黑" panose="020B0503020204020204" charset="-122"/>
                <a:ea typeface="微软雅黑" panose="020B0503020204020204" charset="-122"/>
                <a:sym typeface="+mn-ea"/>
              </a:rPr>
              <a:t>基于</a:t>
            </a:r>
            <a:r>
              <a:rPr sz="2135" b="1" dirty="0">
                <a:solidFill>
                  <a:srgbClr val="FF0000"/>
                </a:solidFill>
                <a:latin typeface="微软雅黑" panose="020B0503020204020204" charset="-122"/>
                <a:ea typeface="微软雅黑" panose="020B0503020204020204" charset="-122"/>
                <a:sym typeface="+mn-ea"/>
              </a:rPr>
              <a:t>智能融合终端+智能控制终端</a:t>
            </a:r>
            <a:r>
              <a:rPr sz="2135" dirty="0">
                <a:solidFill>
                  <a:schemeClr val="tx1"/>
                </a:solidFill>
                <a:latin typeface="微软雅黑" panose="020B0503020204020204" charset="-122"/>
                <a:ea typeface="微软雅黑" panose="020B0503020204020204" charset="-122"/>
                <a:sym typeface="+mn-ea"/>
              </a:rPr>
              <a:t>，定制分布式柔性控制App，</a:t>
            </a:r>
            <a:r>
              <a:rPr lang="zh-CN" sz="2135" dirty="0">
                <a:solidFill>
                  <a:schemeClr val="tx1"/>
                </a:solidFill>
                <a:latin typeface="微软雅黑" panose="020B0503020204020204" charset="-122"/>
                <a:ea typeface="微软雅黑" panose="020B0503020204020204" charset="-122"/>
                <a:sym typeface="+mn-ea"/>
              </a:rPr>
              <a:t>实现</a:t>
            </a:r>
            <a:r>
              <a:rPr sz="2135" dirty="0">
                <a:solidFill>
                  <a:schemeClr val="tx1"/>
                </a:solidFill>
                <a:latin typeface="微软雅黑" panose="020B0503020204020204" charset="-122"/>
                <a:ea typeface="微软雅黑" panose="020B0503020204020204" charset="-122"/>
                <a:sym typeface="+mn-ea"/>
              </a:rPr>
              <a:t>光伏就地柔性调节</a:t>
            </a:r>
            <a:r>
              <a:rPr lang="zh-CN" sz="2135" dirty="0">
                <a:solidFill>
                  <a:schemeClr val="tx1"/>
                </a:solidFill>
                <a:latin typeface="微软雅黑" panose="020B0503020204020204" charset="-122"/>
                <a:ea typeface="微软雅黑" panose="020B0503020204020204" charset="-122"/>
                <a:sym typeface="+mn-ea"/>
              </a:rPr>
              <a:t>、</a:t>
            </a:r>
            <a:r>
              <a:rPr lang="zh-CN" sz="2135" b="1" dirty="0">
                <a:solidFill>
                  <a:srgbClr val="FF0000"/>
                </a:solidFill>
                <a:latin typeface="微软雅黑" panose="020B0503020204020204" charset="-122"/>
                <a:ea typeface="微软雅黑" panose="020B0503020204020204" charset="-122"/>
                <a:sym typeface="+mn-ea"/>
              </a:rPr>
              <a:t>边端自治</a:t>
            </a:r>
            <a:r>
              <a:rPr sz="2135" dirty="0">
                <a:solidFill>
                  <a:schemeClr val="tx1"/>
                </a:solidFill>
                <a:latin typeface="微软雅黑" panose="020B0503020204020204" charset="-122"/>
                <a:ea typeface="微软雅黑" panose="020B0503020204020204" charset="-122"/>
                <a:sym typeface="+mn-ea"/>
              </a:rPr>
              <a:t>。</a:t>
            </a:r>
            <a:endParaRPr sz="2135" dirty="0">
              <a:solidFill>
                <a:schemeClr val="tx1"/>
              </a:solidFill>
              <a:latin typeface="微软雅黑" panose="020B0503020204020204" charset="-122"/>
              <a:ea typeface="微软雅黑" panose="020B0503020204020204" charset="-122"/>
              <a:sym typeface="+mn-ea"/>
            </a:endParaRPr>
          </a:p>
          <a:p>
            <a:pPr algn="just" fontAlgn="auto">
              <a:lnSpc>
                <a:spcPct val="130000"/>
              </a:lnSpc>
              <a:buClrTx/>
              <a:buSzTx/>
              <a:buFontTx/>
            </a:pPr>
            <a:endParaRPr sz="2135" dirty="0">
              <a:solidFill>
                <a:schemeClr val="tx1"/>
              </a:solidFill>
              <a:latin typeface="微软雅黑" panose="020B0503020204020204" charset="-122"/>
              <a:ea typeface="微软雅黑" panose="020B0503020204020204" charset="-122"/>
              <a:sym typeface="+mn-ea"/>
            </a:endParaRPr>
          </a:p>
          <a:p>
            <a:pPr algn="just" fontAlgn="auto">
              <a:lnSpc>
                <a:spcPct val="130000"/>
              </a:lnSpc>
              <a:buClrTx/>
              <a:buSzTx/>
              <a:buFontTx/>
            </a:pPr>
            <a:r>
              <a:rPr lang="en-US" sz="2135" b="1" dirty="0">
                <a:solidFill>
                  <a:schemeClr val="tx1"/>
                </a:solidFill>
                <a:latin typeface="微软雅黑" panose="020B0503020204020204" charset="-122"/>
                <a:ea typeface="微软雅黑" panose="020B0503020204020204" charset="-122"/>
                <a:sym typeface="+mn-ea"/>
              </a:rPr>
              <a:t>4.</a:t>
            </a:r>
            <a:r>
              <a:rPr lang="zh-CN" altLang="en-US" sz="2135" b="1" dirty="0">
                <a:solidFill>
                  <a:schemeClr val="tx1"/>
                </a:solidFill>
                <a:latin typeface="微软雅黑" panose="020B0503020204020204" charset="-122"/>
                <a:ea typeface="微软雅黑" panose="020B0503020204020204" charset="-122"/>
                <a:sym typeface="+mn-ea"/>
              </a:rPr>
              <a:t>分布式光伏规模化调控</a:t>
            </a:r>
            <a:r>
              <a:rPr sz="2135" b="1" dirty="0">
                <a:solidFill>
                  <a:schemeClr val="tx1"/>
                </a:solidFill>
                <a:latin typeface="微软雅黑" panose="020B0503020204020204" charset="-122"/>
                <a:ea typeface="微软雅黑" panose="020B0503020204020204" charset="-122"/>
                <a:sym typeface="+mn-ea"/>
              </a:rPr>
              <a:t>技术</a:t>
            </a:r>
            <a:r>
              <a:rPr lang="zh-CN" sz="2135" dirty="0">
                <a:solidFill>
                  <a:schemeClr val="tx1"/>
                </a:solidFill>
                <a:latin typeface="微软雅黑" panose="020B0503020204020204" charset="-122"/>
                <a:ea typeface="微软雅黑" panose="020B0503020204020204" charset="-122"/>
                <a:sym typeface="+mn-ea"/>
              </a:rPr>
              <a:t>：</a:t>
            </a:r>
            <a:r>
              <a:rPr sz="2135" dirty="0">
                <a:solidFill>
                  <a:schemeClr val="tx1"/>
                </a:solidFill>
                <a:latin typeface="微软雅黑" panose="020B0503020204020204" charset="-122"/>
                <a:ea typeface="微软雅黑" panose="020B0503020204020204" charset="-122"/>
                <a:sym typeface="+mn-ea"/>
              </a:rPr>
              <a:t>基于</a:t>
            </a:r>
            <a:r>
              <a:rPr lang="zh-CN" sz="2135" dirty="0">
                <a:solidFill>
                  <a:schemeClr val="tx1"/>
                </a:solidFill>
                <a:latin typeface="微软雅黑" panose="020B0503020204020204" charset="-122"/>
                <a:ea typeface="微软雅黑" panose="020B0503020204020204" charset="-122"/>
                <a:sym typeface="+mn-ea"/>
              </a:rPr>
              <a:t>用电信息采集系统或</a:t>
            </a:r>
            <a:r>
              <a:rPr sz="2135" dirty="0">
                <a:solidFill>
                  <a:schemeClr val="tx1"/>
                </a:solidFill>
                <a:latin typeface="微软雅黑" panose="020B0503020204020204" charset="-122"/>
                <a:ea typeface="微软雅黑" panose="020B0503020204020204" charset="-122"/>
                <a:sym typeface="+mn-ea"/>
              </a:rPr>
              <a:t>配电自动化</a:t>
            </a:r>
            <a:r>
              <a:rPr lang="zh-CN" sz="2135" dirty="0">
                <a:solidFill>
                  <a:schemeClr val="tx1"/>
                </a:solidFill>
                <a:latin typeface="微软雅黑" panose="020B0503020204020204" charset="-122"/>
                <a:ea typeface="微软雅黑" panose="020B0503020204020204" charset="-122"/>
                <a:sym typeface="+mn-ea"/>
              </a:rPr>
              <a:t>等云端</a:t>
            </a:r>
            <a:r>
              <a:rPr sz="2135" dirty="0">
                <a:solidFill>
                  <a:schemeClr val="tx1"/>
                </a:solidFill>
                <a:latin typeface="微软雅黑" panose="020B0503020204020204" charset="-122"/>
                <a:ea typeface="微软雅黑" panose="020B0503020204020204" charset="-122"/>
                <a:sym typeface="+mn-ea"/>
              </a:rPr>
              <a:t>主站，实现</a:t>
            </a:r>
            <a:r>
              <a:rPr lang="zh-CN" sz="2135" dirty="0">
                <a:solidFill>
                  <a:schemeClr val="tx1"/>
                </a:solidFill>
                <a:latin typeface="微软雅黑" panose="020B0503020204020204" charset="-122"/>
                <a:ea typeface="微软雅黑" panose="020B0503020204020204" charset="-122"/>
                <a:sym typeface="+mn-ea"/>
              </a:rPr>
              <a:t>区域</a:t>
            </a:r>
            <a:r>
              <a:rPr lang="zh-CN" sz="2135" b="1" dirty="0">
                <a:solidFill>
                  <a:srgbClr val="FF0000"/>
                </a:solidFill>
                <a:latin typeface="微软雅黑" panose="020B0503020204020204" charset="-122"/>
                <a:ea typeface="微软雅黑" panose="020B0503020204020204" charset="-122"/>
                <a:sym typeface="+mn-ea"/>
              </a:rPr>
              <a:t>分布式光伏规模化调控</a:t>
            </a:r>
            <a:r>
              <a:rPr sz="2135" dirty="0">
                <a:solidFill>
                  <a:schemeClr val="tx1"/>
                </a:solidFill>
                <a:latin typeface="微软雅黑" panose="020B0503020204020204" charset="-122"/>
                <a:ea typeface="微软雅黑" panose="020B0503020204020204" charset="-122"/>
                <a:sym typeface="+mn-ea"/>
              </a:rPr>
              <a:t>。</a:t>
            </a:r>
            <a:endParaRPr sz="2135" dirty="0">
              <a:solidFill>
                <a:schemeClr val="tx1"/>
              </a:solidFill>
              <a:latin typeface="微软雅黑" panose="020B0503020204020204" charset="-122"/>
              <a:ea typeface="微软雅黑" panose="020B0503020204020204" charset="-122"/>
              <a:sym typeface="+mn-ea"/>
            </a:endParaRPr>
          </a:p>
        </p:txBody>
      </p:sp>
      <p:pic>
        <p:nvPicPr>
          <p:cNvPr id="7" name="图片 1"/>
          <p:cNvPicPr>
            <a:picLocks noChangeAspect="1"/>
          </p:cNvPicPr>
          <p:nvPr/>
        </p:nvPicPr>
        <p:blipFill>
          <a:blip r:embed="rId3"/>
          <a:stretch>
            <a:fillRect/>
          </a:stretch>
        </p:blipFill>
        <p:spPr>
          <a:xfrm>
            <a:off x="7051040" y="3462020"/>
            <a:ext cx="4507653" cy="3107267"/>
          </a:xfrm>
          <a:prstGeom prst="rect">
            <a:avLst/>
          </a:prstGeom>
          <a:noFill/>
          <a:ln w="9525">
            <a:noFill/>
          </a:ln>
        </p:spPr>
      </p:pic>
      <p:pic>
        <p:nvPicPr>
          <p:cNvPr id="4" name="图片 3" descr="图片2"/>
          <p:cNvPicPr>
            <a:picLocks noChangeAspect="1"/>
          </p:cNvPicPr>
          <p:nvPr/>
        </p:nvPicPr>
        <p:blipFill>
          <a:blip r:embed="rId4"/>
          <a:stretch>
            <a:fillRect/>
          </a:stretch>
        </p:blipFill>
        <p:spPr>
          <a:xfrm>
            <a:off x="7247467" y="737447"/>
            <a:ext cx="4680373" cy="2618740"/>
          </a:xfrm>
          <a:prstGeom prst="rect">
            <a:avLst/>
          </a:prstGeom>
        </p:spPr>
      </p:pic>
      <p:sp>
        <p:nvSpPr>
          <p:cNvPr id="31746" name="文本框 80"/>
          <p:cNvSpPr txBox="1"/>
          <p:nvPr>
            <p:custDataLst>
              <p:tags r:id="rId5"/>
            </p:custDataLst>
          </p:nvPr>
        </p:nvSpPr>
        <p:spPr>
          <a:xfrm>
            <a:off x="673100" y="115888"/>
            <a:ext cx="4568825" cy="583565"/>
          </a:xfrm>
          <a:prstGeom prst="rect">
            <a:avLst/>
          </a:prstGeom>
          <a:noFill/>
          <a:ln w="9525">
            <a:noFill/>
          </a:ln>
        </p:spPr>
        <p:txBody>
          <a:bodyPr wrap="square" anchor="t" anchorCtr="0">
            <a:spAutoFit/>
          </a:bodyPr>
          <a:lstStyle/>
          <a:p>
            <a:pPr marL="571500" indent="-571500">
              <a:buFont typeface="Wingdings" panose="05000000000000000000" charset="0"/>
              <a:buChar char="n"/>
            </a:pPr>
            <a:r>
              <a:rPr lang="zh-CN" altLang="en-US" sz="3200" b="1" dirty="0">
                <a:latin typeface="微软雅黑" panose="020B0503020204020204" charset="-122"/>
                <a:ea typeface="微软雅黑" panose="020B0503020204020204" charset="-122"/>
                <a:sym typeface="+mn-ea"/>
              </a:rPr>
              <a:t>工作思路</a:t>
            </a:r>
            <a:endParaRPr lang="zh-CN" altLang="en-US" sz="3200" b="1"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1588" y="593725"/>
            <a:ext cx="12192000" cy="6264275"/>
          </a:xfrm>
          <a:prstGeom prst="rect">
            <a:avLst/>
          </a:prstGeom>
          <a:gradFill flip="none" rotWithShape="1">
            <a:gsLst>
              <a:gs pos="0">
                <a:schemeClr val="bg1"/>
              </a:gs>
              <a:gs pos="68000">
                <a:schemeClr val="bg1">
                  <a:alpha val="19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19" name="流程图: 卡片 18"/>
          <p:cNvSpPr/>
          <p:nvPr>
            <p:custDataLst>
              <p:tags r:id="rId2"/>
            </p:custDataLst>
          </p:nvPr>
        </p:nvSpPr>
        <p:spPr>
          <a:xfrm>
            <a:off x="14605" y="730250"/>
            <a:ext cx="12193588" cy="5603875"/>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1" fmla="*/ 0 w 10000"/>
              <a:gd name="connsiteY0-2" fmla="*/ 10000 h 10000"/>
              <a:gd name="connsiteX1-3" fmla="*/ 2000 w 10000"/>
              <a:gd name="connsiteY1-4" fmla="*/ 0 h 10000"/>
              <a:gd name="connsiteX2-5" fmla="*/ 10000 w 10000"/>
              <a:gd name="connsiteY2-6" fmla="*/ 0 h 10000"/>
              <a:gd name="connsiteX3-7" fmla="*/ 10000 w 10000"/>
              <a:gd name="connsiteY3-8" fmla="*/ 10000 h 10000"/>
              <a:gd name="connsiteX4-9" fmla="*/ 0 w 10000"/>
              <a:gd name="connsiteY4-10" fmla="*/ 10000 h 10000"/>
              <a:gd name="connsiteX0-11" fmla="*/ 0 w 9483"/>
              <a:gd name="connsiteY0-12" fmla="*/ 9842 h 10000"/>
              <a:gd name="connsiteX1-13" fmla="*/ 1483 w 9483"/>
              <a:gd name="connsiteY1-14" fmla="*/ 0 h 10000"/>
              <a:gd name="connsiteX2-15" fmla="*/ 9483 w 9483"/>
              <a:gd name="connsiteY2-16" fmla="*/ 0 h 10000"/>
              <a:gd name="connsiteX3-17" fmla="*/ 9483 w 9483"/>
              <a:gd name="connsiteY3-18" fmla="*/ 10000 h 10000"/>
              <a:gd name="connsiteX4-19" fmla="*/ 0 w 9483"/>
              <a:gd name="connsiteY4-20" fmla="*/ 9842 h 10000"/>
              <a:gd name="connsiteX0-21" fmla="*/ 0 w 10000"/>
              <a:gd name="connsiteY0-22" fmla="*/ 9842 h 10000"/>
              <a:gd name="connsiteX1-23" fmla="*/ 1026 w 10000"/>
              <a:gd name="connsiteY1-24" fmla="*/ 35 h 10000"/>
              <a:gd name="connsiteX2-25" fmla="*/ 10000 w 10000"/>
              <a:gd name="connsiteY2-26" fmla="*/ 0 h 10000"/>
              <a:gd name="connsiteX3-27" fmla="*/ 10000 w 10000"/>
              <a:gd name="connsiteY3-28" fmla="*/ 10000 h 10000"/>
              <a:gd name="connsiteX4-29" fmla="*/ 0 w 10000"/>
              <a:gd name="connsiteY4-30" fmla="*/ 984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9842"/>
                </a:moveTo>
                <a:lnTo>
                  <a:pt x="1026" y="35"/>
                </a:lnTo>
                <a:lnTo>
                  <a:pt x="10000" y="0"/>
                </a:lnTo>
                <a:lnTo>
                  <a:pt x="10000" y="10000"/>
                </a:lnTo>
                <a:lnTo>
                  <a:pt x="0" y="984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6" name="椭圆 5"/>
          <p:cNvSpPr/>
          <p:nvPr>
            <p:custDataLst>
              <p:tags r:id="rId3"/>
            </p:custDataLst>
          </p:nvPr>
        </p:nvSpPr>
        <p:spPr>
          <a:xfrm>
            <a:off x="2844800" y="1524000"/>
            <a:ext cx="3376613" cy="337661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latin typeface="微软雅黑" panose="020B0503020204020204" charset="-122"/>
              <a:ea typeface="微软雅黑" panose="020B0503020204020204" charset="-122"/>
            </a:endParaRPr>
          </a:p>
        </p:txBody>
      </p:sp>
      <p:sp>
        <p:nvSpPr>
          <p:cNvPr id="24" name="椭圆 23"/>
          <p:cNvSpPr/>
          <p:nvPr>
            <p:custDataLst>
              <p:tags r:id="rId4"/>
            </p:custDataLst>
          </p:nvPr>
        </p:nvSpPr>
        <p:spPr>
          <a:xfrm>
            <a:off x="1113790" y="1710054"/>
            <a:ext cx="3271520" cy="3189605"/>
          </a:xfrm>
          <a:prstGeom prst="ellipse">
            <a:avLst/>
          </a:prstGeom>
          <a:solidFill>
            <a:schemeClr val="bg1"/>
          </a:solidFill>
          <a:ln>
            <a:noFill/>
          </a:ln>
          <a:effectLst>
            <a:innerShdw blurRad="317500">
              <a:prstClr val="black">
                <a:alpha val="7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latin typeface="微软雅黑" panose="020B0503020204020204" charset="-122"/>
              <a:ea typeface="微软雅黑" panose="020B0503020204020204" charset="-122"/>
            </a:endParaRPr>
          </a:p>
        </p:txBody>
      </p:sp>
      <p:grpSp>
        <p:nvGrpSpPr>
          <p:cNvPr id="17414" name="组合 9"/>
          <p:cNvGrpSpPr/>
          <p:nvPr/>
        </p:nvGrpSpPr>
        <p:grpSpPr>
          <a:xfrm>
            <a:off x="1335088" y="2422525"/>
            <a:ext cx="2595562" cy="1912408"/>
            <a:chOff x="5024564" y="1383786"/>
            <a:chExt cx="2595229" cy="1621568"/>
          </a:xfrm>
        </p:grpSpPr>
        <p:sp>
          <p:nvSpPr>
            <p:cNvPr id="17415" name="文本框 10"/>
            <p:cNvSpPr txBox="1"/>
            <p:nvPr>
              <p:custDataLst>
                <p:tags r:id="rId5"/>
              </p:custDataLst>
            </p:nvPr>
          </p:nvSpPr>
          <p:spPr>
            <a:xfrm>
              <a:off x="5024564" y="1383786"/>
              <a:ext cx="1313180" cy="1446550"/>
            </a:xfrm>
            <a:prstGeom prst="rect">
              <a:avLst/>
            </a:prstGeom>
            <a:noFill/>
            <a:ln w="9525">
              <a:noFill/>
            </a:ln>
          </p:spPr>
          <p:txBody>
            <a:bodyPr wrap="none" anchor="t" anchorCtr="0">
              <a:spAutoFit/>
            </a:bodyPr>
            <a:lstStyle/>
            <a:p>
              <a:r>
                <a:rPr lang="zh-CN" altLang="en-US" sz="8800" dirty="0">
                  <a:solidFill>
                    <a:schemeClr val="accent1"/>
                  </a:solidFill>
                  <a:latin typeface="微软雅黑" panose="020B0503020204020204" charset="-122"/>
                  <a:ea typeface="微软雅黑" panose="020B0503020204020204" charset="-122"/>
                </a:rPr>
                <a:t>目</a:t>
              </a:r>
              <a:endParaRPr lang="zh-CN" altLang="en-US" sz="8800" dirty="0">
                <a:solidFill>
                  <a:schemeClr val="accent1"/>
                </a:solidFill>
                <a:latin typeface="微软雅黑" panose="020B0503020204020204" charset="-122"/>
                <a:ea typeface="微软雅黑" panose="020B0503020204020204" charset="-122"/>
              </a:endParaRPr>
            </a:p>
          </p:txBody>
        </p:sp>
        <p:sp>
          <p:nvSpPr>
            <p:cNvPr id="17416" name="矩形 12"/>
            <p:cNvSpPr/>
            <p:nvPr>
              <p:custDataLst>
                <p:tags r:id="rId6"/>
              </p:custDataLst>
            </p:nvPr>
          </p:nvSpPr>
          <p:spPr>
            <a:xfrm>
              <a:off x="6319313" y="1383786"/>
              <a:ext cx="1300480" cy="1445260"/>
            </a:xfrm>
            <a:prstGeom prst="rect">
              <a:avLst/>
            </a:prstGeom>
            <a:noFill/>
            <a:ln w="9525">
              <a:noFill/>
            </a:ln>
          </p:spPr>
          <p:txBody>
            <a:bodyPr wrap="none" anchor="t" anchorCtr="0">
              <a:spAutoFit/>
            </a:bodyPr>
            <a:lstStyle/>
            <a:p>
              <a:r>
                <a:rPr lang="zh-CN" altLang="en-US" sz="8800" dirty="0">
                  <a:solidFill>
                    <a:schemeClr val="accent1"/>
                  </a:solidFill>
                  <a:latin typeface="微软雅黑" panose="020B0503020204020204" charset="-122"/>
                  <a:ea typeface="微软雅黑" panose="020B0503020204020204" charset="-122"/>
                </a:rPr>
                <a:t>录</a:t>
              </a:r>
              <a:endParaRPr lang="zh-CN" altLang="en-US" sz="8800" dirty="0">
                <a:solidFill>
                  <a:schemeClr val="accent1"/>
                </a:solidFill>
                <a:latin typeface="微软雅黑" panose="020B0503020204020204" charset="-122"/>
                <a:ea typeface="微软雅黑" panose="020B0503020204020204" charset="-122"/>
              </a:endParaRPr>
            </a:p>
          </p:txBody>
        </p:sp>
        <p:sp>
          <p:nvSpPr>
            <p:cNvPr id="9" name="文本框 8"/>
            <p:cNvSpPr txBox="1"/>
            <p:nvPr>
              <p:custDataLst>
                <p:tags r:id="rId7"/>
              </p:custDataLst>
            </p:nvPr>
          </p:nvSpPr>
          <p:spPr>
            <a:xfrm>
              <a:off x="5241029" y="2544979"/>
              <a:ext cx="2156460" cy="460375"/>
            </a:xfrm>
            <a:prstGeom prst="rect">
              <a:avLst/>
            </a:prstGeom>
            <a:noFill/>
          </p:spPr>
          <p:txBody>
            <a:bodyPr wrap="none" rtlCol="0">
              <a:spAutoFit/>
            </a:bodyPr>
            <a:lstStyle/>
            <a:p>
              <a:pPr fontAlgn="auto"/>
              <a:r>
                <a:rPr lang="en-US" altLang="zh-CN" sz="2400" spc="300" noProof="1">
                  <a:solidFill>
                    <a:schemeClr val="accent1"/>
                  </a:solidFill>
                  <a:latin typeface="微软雅黑" panose="020B0503020204020204" charset="-122"/>
                  <a:ea typeface="微软雅黑" panose="020B0503020204020204" charset="-122"/>
                  <a:cs typeface="+mn-cs"/>
                </a:rPr>
                <a:t>CONTENTS</a:t>
              </a:r>
              <a:endParaRPr lang="en-US" altLang="zh-CN" sz="2400" spc="300" noProof="1">
                <a:solidFill>
                  <a:schemeClr val="accent1"/>
                </a:solidFill>
                <a:latin typeface="微软雅黑" panose="020B0503020204020204" charset="-122"/>
                <a:ea typeface="微软雅黑" panose="020B0503020204020204" charset="-122"/>
              </a:endParaRPr>
            </a:p>
          </p:txBody>
        </p:sp>
      </p:grpSp>
      <p:sp>
        <p:nvSpPr>
          <p:cNvPr id="25" name="矩形 24"/>
          <p:cNvSpPr/>
          <p:nvPr>
            <p:custDataLst>
              <p:tags r:id="rId8"/>
            </p:custDataLst>
          </p:nvPr>
        </p:nvSpPr>
        <p:spPr>
          <a:xfrm>
            <a:off x="14288" y="6013450"/>
            <a:ext cx="12192000" cy="1127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17419" name="文本框 4"/>
          <p:cNvSpPr txBox="1"/>
          <p:nvPr>
            <p:custDataLst>
              <p:tags r:id="rId9"/>
            </p:custDataLst>
          </p:nvPr>
        </p:nvSpPr>
        <p:spPr>
          <a:xfrm>
            <a:off x="5875655" y="1890395"/>
            <a:ext cx="4464050" cy="583565"/>
          </a:xfrm>
          <a:prstGeom prst="rect">
            <a:avLst/>
          </a:prstGeom>
          <a:noFill/>
          <a:ln w="9525" cap="flat" cmpd="sng">
            <a:solidFill>
              <a:schemeClr val="accent1"/>
            </a:solidFill>
            <a:prstDash val="solid"/>
            <a:round/>
            <a:headEnd type="none" w="med" len="med"/>
            <a:tailEnd type="none" w="med" len="med"/>
          </a:ln>
        </p:spPr>
        <p:txBody>
          <a:bodyPr wrap="square" anchor="t" anchorCtr="0">
            <a:spAutoFit/>
          </a:bodyPr>
          <a:lstStyle/>
          <a:p>
            <a:pPr algn="l">
              <a:buClrTx/>
              <a:buSzTx/>
              <a:buFontTx/>
            </a:pPr>
            <a:r>
              <a:rPr lang="zh-CN" altLang="en-US" sz="3200" b="1" dirty="0">
                <a:solidFill>
                  <a:srgbClr val="FFFF00"/>
                </a:solidFill>
                <a:latin typeface="微软雅黑" panose="020B0503020204020204" charset="-122"/>
                <a:ea typeface="微软雅黑" panose="020B0503020204020204" charset="-122"/>
                <a:sym typeface="Noto Sans CJK Light" charset="0"/>
              </a:rPr>
              <a:t>背景现状</a:t>
            </a:r>
            <a:endParaRPr lang="zh-CN" altLang="en-US" sz="3200" b="1" dirty="0">
              <a:solidFill>
                <a:srgbClr val="FFFF00"/>
              </a:solidFill>
              <a:latin typeface="微软雅黑" panose="020B0503020204020204" charset="-122"/>
              <a:ea typeface="微软雅黑" panose="020B0503020204020204" charset="-122"/>
              <a:sym typeface="Noto Sans CJK Light" charset="0"/>
            </a:endParaRPr>
          </a:p>
        </p:txBody>
      </p:sp>
      <p:sp>
        <p:nvSpPr>
          <p:cNvPr id="17420" name="文本框 6"/>
          <p:cNvSpPr txBox="1"/>
          <p:nvPr>
            <p:custDataLst>
              <p:tags r:id="rId10"/>
            </p:custDataLst>
          </p:nvPr>
        </p:nvSpPr>
        <p:spPr>
          <a:xfrm>
            <a:off x="5195888" y="3005455"/>
            <a:ext cx="819150" cy="645160"/>
          </a:xfrm>
          <a:prstGeom prst="rect">
            <a:avLst/>
          </a:prstGeom>
          <a:noFill/>
          <a:ln w="9525">
            <a:noFill/>
          </a:ln>
        </p:spPr>
        <p:txBody>
          <a:bodyPr wrap="square" anchor="t" anchorCtr="0">
            <a:spAutoFit/>
          </a:bodyPr>
          <a:lstStyle/>
          <a:p>
            <a:r>
              <a:rPr lang="en-US" altLang="zh-CN" sz="3600" b="1" dirty="0">
                <a:solidFill>
                  <a:schemeClr val="bg1"/>
                </a:solidFill>
                <a:latin typeface="微软雅黑" panose="020B0503020204020204" charset="-122"/>
                <a:ea typeface="微软雅黑" panose="020B0503020204020204" charset="-122"/>
              </a:rPr>
              <a:t>2</a:t>
            </a:r>
            <a:endParaRPr lang="en-US" altLang="zh-CN" sz="3600" b="1" dirty="0">
              <a:solidFill>
                <a:schemeClr val="bg1"/>
              </a:solidFill>
              <a:latin typeface="微软雅黑" panose="020B0503020204020204" charset="-122"/>
              <a:ea typeface="微软雅黑" panose="020B0503020204020204" charset="-122"/>
            </a:endParaRPr>
          </a:p>
        </p:txBody>
      </p:sp>
      <p:sp>
        <p:nvSpPr>
          <p:cNvPr id="17421" name="文本框 25"/>
          <p:cNvSpPr txBox="1"/>
          <p:nvPr>
            <p:custDataLst>
              <p:tags r:id="rId11"/>
            </p:custDataLst>
          </p:nvPr>
        </p:nvSpPr>
        <p:spPr>
          <a:xfrm>
            <a:off x="5596890" y="3010535"/>
            <a:ext cx="4228465" cy="583565"/>
          </a:xfrm>
          <a:prstGeom prst="rect">
            <a:avLst/>
          </a:prstGeom>
          <a:noFill/>
          <a:ln w="9525" cap="flat" cmpd="sng">
            <a:solidFill>
              <a:schemeClr val="accent1"/>
            </a:solidFill>
            <a:prstDash val="solid"/>
            <a:round/>
            <a:headEnd type="none" w="med" len="med"/>
            <a:tailEnd type="none" w="med" len="med"/>
          </a:ln>
        </p:spPr>
        <p:txBody>
          <a:bodyPr wrap="square" anchor="t" anchorCtr="0">
            <a:spAutoFit/>
          </a:bodyPr>
          <a:lstStyle/>
          <a:p>
            <a:r>
              <a:rPr lang="zh-CN" altLang="en-US" sz="3200" b="1" dirty="0">
                <a:solidFill>
                  <a:schemeClr val="bg1"/>
                </a:solidFill>
                <a:latin typeface="微软雅黑" panose="020B0503020204020204" charset="-122"/>
                <a:ea typeface="微软雅黑" panose="020B0503020204020204" charset="-122"/>
                <a:sym typeface="Noto Sans CJK Light" charset="0"/>
              </a:rPr>
              <a:t> </a:t>
            </a:r>
            <a:r>
              <a:rPr lang="en-US" altLang="zh-CN" sz="3200" b="1" dirty="0">
                <a:solidFill>
                  <a:schemeClr val="bg1"/>
                </a:solidFill>
                <a:latin typeface="微软雅黑" panose="020B0503020204020204" charset="-122"/>
                <a:ea typeface="微软雅黑" panose="020B0503020204020204" charset="-122"/>
                <a:sym typeface="Noto Sans CJK Light" charset="0"/>
              </a:rPr>
              <a:t> </a:t>
            </a:r>
            <a:r>
              <a:rPr lang="zh-CN" altLang="en-US" sz="3200" b="1" dirty="0">
                <a:solidFill>
                  <a:schemeClr val="bg1"/>
                </a:solidFill>
                <a:latin typeface="微软雅黑" panose="020B0503020204020204" charset="-122"/>
                <a:ea typeface="微软雅黑" panose="020B0503020204020204" charset="-122"/>
                <a:sym typeface="Noto Sans CJK Light" charset="0"/>
              </a:rPr>
              <a:t>问题</a:t>
            </a:r>
            <a:r>
              <a:rPr lang="zh-CN" altLang="en-US" sz="3200" b="1" dirty="0">
                <a:solidFill>
                  <a:schemeClr val="bg1"/>
                </a:solidFill>
                <a:latin typeface="微软雅黑" panose="020B0503020204020204" charset="-122"/>
                <a:ea typeface="微软雅黑" panose="020B0503020204020204" charset="-122"/>
                <a:sym typeface="Noto Sans CJK Light" charset="0"/>
              </a:rPr>
              <a:t>挑战</a:t>
            </a:r>
            <a:endParaRPr lang="zh-CN" altLang="en-US" sz="3200" b="1" dirty="0">
              <a:solidFill>
                <a:schemeClr val="bg1"/>
              </a:solidFill>
              <a:latin typeface="微软雅黑" panose="020B0503020204020204" charset="-122"/>
              <a:ea typeface="微软雅黑" panose="020B0503020204020204" charset="-122"/>
              <a:sym typeface="Noto Sans CJK Light" charset="0"/>
            </a:endParaRPr>
          </a:p>
        </p:txBody>
      </p:sp>
      <p:sp>
        <p:nvSpPr>
          <p:cNvPr id="17423" name="文本框 67"/>
          <p:cNvSpPr txBox="1"/>
          <p:nvPr>
            <p:custDataLst>
              <p:tags r:id="rId12"/>
            </p:custDataLst>
          </p:nvPr>
        </p:nvSpPr>
        <p:spPr>
          <a:xfrm>
            <a:off x="5172075" y="1878330"/>
            <a:ext cx="819150" cy="646113"/>
          </a:xfrm>
          <a:prstGeom prst="rect">
            <a:avLst/>
          </a:prstGeom>
          <a:noFill/>
          <a:ln w="9525">
            <a:noFill/>
          </a:ln>
        </p:spPr>
        <p:txBody>
          <a:bodyPr wrap="square" anchor="t" anchorCtr="0">
            <a:spAutoFit/>
          </a:bodyPr>
          <a:lstStyle/>
          <a:p>
            <a:r>
              <a:rPr lang="en-US" altLang="zh-CN" sz="3600" b="1" dirty="0">
                <a:solidFill>
                  <a:srgbClr val="FFFF00"/>
                </a:solidFill>
                <a:latin typeface="微软雅黑" panose="020B0503020204020204" charset="-122"/>
                <a:ea typeface="微软雅黑" panose="020B0503020204020204" charset="-122"/>
              </a:rPr>
              <a:t>1</a:t>
            </a:r>
            <a:endParaRPr lang="en-US" altLang="zh-CN" sz="3600" b="1" dirty="0">
              <a:solidFill>
                <a:srgbClr val="FFFF00"/>
              </a:solidFill>
              <a:latin typeface="微软雅黑" panose="020B0503020204020204" charset="-122"/>
              <a:ea typeface="微软雅黑" panose="020B0503020204020204" charset="-122"/>
            </a:endParaRPr>
          </a:p>
        </p:txBody>
      </p:sp>
      <p:cxnSp>
        <p:nvCxnSpPr>
          <p:cNvPr id="29" name="直接连接符 28"/>
          <p:cNvCxnSpPr/>
          <p:nvPr>
            <p:custDataLst>
              <p:tags r:id="rId13"/>
            </p:custDataLst>
          </p:nvPr>
        </p:nvCxnSpPr>
        <p:spPr>
          <a:xfrm>
            <a:off x="5700713" y="3051493"/>
            <a:ext cx="0" cy="4953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custDataLst>
              <p:tags r:id="rId14"/>
            </p:custDataLst>
          </p:nvPr>
        </p:nvCxnSpPr>
        <p:spPr>
          <a:xfrm>
            <a:off x="5700713" y="1921193"/>
            <a:ext cx="0" cy="4968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433" name="灯片编号占位符 8"/>
          <p:cNvSpPr/>
          <p:nvPr/>
        </p:nvSpPr>
        <p:spPr>
          <a:xfrm>
            <a:off x="9448800" y="6497638"/>
            <a:ext cx="2743200" cy="365125"/>
          </a:xfrm>
          <a:prstGeom prst="rect">
            <a:avLst/>
          </a:prstGeom>
          <a:noFill/>
          <a:ln w="9525">
            <a:noFill/>
          </a:ln>
        </p:spPr>
        <p:txBody>
          <a:bodyPr anchor="t" anchorCtr="0"/>
          <a:lstStyle/>
          <a:p>
            <a:pPr algn="r">
              <a:buClrTx/>
              <a:buFontTx/>
            </a:pPr>
            <a:fld id="{9A0DB2DC-4C9A-4742-B13C-FB6460FD3503}" type="slidenum">
              <a:rPr lang="zh-CN" altLang="en-US" b="1" baseline="0">
                <a:latin typeface="Times New Roman" panose="02020603050405020304" pitchFamily="18" charset="0"/>
                <a:ea typeface="Noto Sans CJK Regular" pitchFamily="34" charset="-122"/>
              </a:rPr>
            </a:fld>
            <a:endParaRPr lang="zh-CN" altLang="en-US" b="1" baseline="0" dirty="0">
              <a:latin typeface="Times New Roman" panose="02020603050405020304" pitchFamily="18" charset="0"/>
              <a:ea typeface="Noto Sans CJK Regular" pitchFamily="34" charset="-122"/>
            </a:endParaRPr>
          </a:p>
        </p:txBody>
      </p:sp>
      <p:sp>
        <p:nvSpPr>
          <p:cNvPr id="12" name="文本框 6"/>
          <p:cNvSpPr txBox="1"/>
          <p:nvPr>
            <p:custDataLst>
              <p:tags r:id="rId15"/>
            </p:custDataLst>
          </p:nvPr>
        </p:nvSpPr>
        <p:spPr>
          <a:xfrm>
            <a:off x="5189538" y="4084955"/>
            <a:ext cx="819150" cy="645160"/>
          </a:xfrm>
          <a:prstGeom prst="rect">
            <a:avLst/>
          </a:prstGeom>
          <a:noFill/>
          <a:ln w="9525">
            <a:noFill/>
          </a:ln>
        </p:spPr>
        <p:txBody>
          <a:bodyPr wrap="square" anchor="t" anchorCtr="0">
            <a:spAutoFit/>
          </a:bodyPr>
          <a:lstStyle/>
          <a:p>
            <a:r>
              <a:rPr lang="en-US" altLang="zh-CN" sz="3600" b="1" dirty="0">
                <a:solidFill>
                  <a:schemeClr val="bg1"/>
                </a:solidFill>
                <a:latin typeface="微软雅黑" panose="020B0503020204020204" charset="-122"/>
                <a:ea typeface="微软雅黑" panose="020B0503020204020204" charset="-122"/>
              </a:rPr>
              <a:t>3</a:t>
            </a:r>
            <a:endParaRPr lang="en-US" altLang="zh-CN" sz="3600" b="1" dirty="0">
              <a:solidFill>
                <a:schemeClr val="bg1"/>
              </a:solidFill>
              <a:latin typeface="微软雅黑" panose="020B0503020204020204" charset="-122"/>
              <a:ea typeface="微软雅黑" panose="020B0503020204020204" charset="-122"/>
            </a:endParaRPr>
          </a:p>
        </p:txBody>
      </p:sp>
      <p:sp>
        <p:nvSpPr>
          <p:cNvPr id="16" name="文本框 25"/>
          <p:cNvSpPr txBox="1"/>
          <p:nvPr>
            <p:custDataLst>
              <p:tags r:id="rId16"/>
            </p:custDataLst>
          </p:nvPr>
        </p:nvSpPr>
        <p:spPr>
          <a:xfrm>
            <a:off x="5597525" y="4089718"/>
            <a:ext cx="4221163" cy="583565"/>
          </a:xfrm>
          <a:prstGeom prst="rect">
            <a:avLst/>
          </a:prstGeom>
          <a:noFill/>
          <a:ln w="9525" cap="flat" cmpd="sng">
            <a:solidFill>
              <a:schemeClr val="accent1"/>
            </a:solidFill>
            <a:prstDash val="solid"/>
            <a:round/>
            <a:headEnd type="none" w="med" len="med"/>
            <a:tailEnd type="none" w="med" len="med"/>
          </a:ln>
        </p:spPr>
        <p:txBody>
          <a:bodyPr wrap="square" anchor="t" anchorCtr="0">
            <a:spAutoFit/>
          </a:bodyPr>
          <a:lstStyle/>
          <a:p>
            <a:r>
              <a:rPr lang="zh-CN" altLang="en-US" sz="3200" b="1" dirty="0">
                <a:solidFill>
                  <a:schemeClr val="bg1"/>
                </a:solidFill>
                <a:latin typeface="微软雅黑" panose="020B0503020204020204" charset="-122"/>
                <a:ea typeface="微软雅黑" panose="020B0503020204020204" charset="-122"/>
                <a:sym typeface="Noto Sans CJK Light" charset="0"/>
              </a:rPr>
              <a:t> </a:t>
            </a:r>
            <a:r>
              <a:rPr lang="en-US" altLang="zh-CN" sz="3200" b="1" dirty="0">
                <a:solidFill>
                  <a:schemeClr val="bg1"/>
                </a:solidFill>
                <a:latin typeface="微软雅黑" panose="020B0503020204020204" charset="-122"/>
                <a:ea typeface="微软雅黑" panose="020B0503020204020204" charset="-122"/>
                <a:sym typeface="Noto Sans CJK Light" charset="0"/>
              </a:rPr>
              <a:t> </a:t>
            </a:r>
            <a:r>
              <a:rPr lang="zh-CN" altLang="en-US" sz="3200" b="1" dirty="0">
                <a:solidFill>
                  <a:schemeClr val="bg1"/>
                </a:solidFill>
                <a:latin typeface="微软雅黑" panose="020B0503020204020204" charset="-122"/>
                <a:ea typeface="微软雅黑" panose="020B0503020204020204" charset="-122"/>
                <a:sym typeface="Noto Sans CJK Light" charset="0"/>
              </a:rPr>
              <a:t>工作思路</a:t>
            </a:r>
            <a:endParaRPr lang="zh-CN" altLang="en-US" sz="3200" b="1" dirty="0">
              <a:solidFill>
                <a:schemeClr val="bg1"/>
              </a:solidFill>
              <a:latin typeface="微软雅黑" panose="020B0503020204020204" charset="-122"/>
              <a:ea typeface="微软雅黑" panose="020B0503020204020204" charset="-122"/>
              <a:sym typeface="Noto Sans CJK Light" charset="0"/>
            </a:endParaRPr>
          </a:p>
        </p:txBody>
      </p:sp>
      <p:cxnSp>
        <p:nvCxnSpPr>
          <p:cNvPr id="17" name="直接连接符 16"/>
          <p:cNvCxnSpPr/>
          <p:nvPr>
            <p:custDataLst>
              <p:tags r:id="rId17"/>
            </p:custDataLst>
          </p:nvPr>
        </p:nvCxnSpPr>
        <p:spPr>
          <a:xfrm>
            <a:off x="5700713" y="4084638"/>
            <a:ext cx="0" cy="4953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8"/>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80"/>
          <p:cNvSpPr txBox="1"/>
          <p:nvPr/>
        </p:nvSpPr>
        <p:spPr>
          <a:xfrm>
            <a:off x="673100" y="115888"/>
            <a:ext cx="4568825" cy="583565"/>
          </a:xfrm>
          <a:prstGeom prst="rect">
            <a:avLst/>
          </a:prstGeom>
          <a:noFill/>
          <a:ln w="9525">
            <a:noFill/>
          </a:ln>
        </p:spPr>
        <p:txBody>
          <a:bodyPr wrap="square" anchor="t" anchorCtr="0">
            <a:spAutoFit/>
          </a:bodyPr>
          <a:lstStyle/>
          <a:p>
            <a:pPr marL="571500" indent="-571500">
              <a:buFont typeface="Wingdings" panose="05000000000000000000" charset="0"/>
              <a:buChar char="n"/>
            </a:pPr>
            <a:r>
              <a:rPr lang="zh-CN" altLang="en-US" sz="3200" b="1" dirty="0">
                <a:latin typeface="微软雅黑" panose="020B0503020204020204" charset="-122"/>
                <a:ea typeface="微软雅黑" panose="020B0503020204020204" charset="-122"/>
                <a:sym typeface="+mn-ea"/>
              </a:rPr>
              <a:t>工作思路</a:t>
            </a:r>
            <a:endParaRPr lang="zh-CN" altLang="en-US" sz="3200" b="1" dirty="0">
              <a:latin typeface="微软雅黑" panose="020B0503020204020204" charset="-122"/>
              <a:ea typeface="微软雅黑" panose="020B0503020204020204" charset="-122"/>
            </a:endParaRPr>
          </a:p>
        </p:txBody>
      </p:sp>
      <p:sp>
        <p:nvSpPr>
          <p:cNvPr id="7" name="任意多边形 2"/>
          <p:cNvSpPr/>
          <p:nvPr/>
        </p:nvSpPr>
        <p:spPr>
          <a:xfrm>
            <a:off x="4176776" y="1339336"/>
            <a:ext cx="3838449" cy="628033"/>
          </a:xfrm>
          <a:custGeom>
            <a:avLst/>
            <a:gdLst>
              <a:gd name="connsiteX0" fmla="*/ 0 w 1426388"/>
              <a:gd name="connsiteY0" fmla="*/ 118868 h 713194"/>
              <a:gd name="connsiteX1" fmla="*/ 118868 w 1426388"/>
              <a:gd name="connsiteY1" fmla="*/ 0 h 713194"/>
              <a:gd name="connsiteX2" fmla="*/ 1307520 w 1426388"/>
              <a:gd name="connsiteY2" fmla="*/ 0 h 713194"/>
              <a:gd name="connsiteX3" fmla="*/ 1426388 w 1426388"/>
              <a:gd name="connsiteY3" fmla="*/ 118868 h 713194"/>
              <a:gd name="connsiteX4" fmla="*/ 1426388 w 1426388"/>
              <a:gd name="connsiteY4" fmla="*/ 594326 h 713194"/>
              <a:gd name="connsiteX5" fmla="*/ 1307520 w 1426388"/>
              <a:gd name="connsiteY5" fmla="*/ 713194 h 713194"/>
              <a:gd name="connsiteX6" fmla="*/ 118868 w 1426388"/>
              <a:gd name="connsiteY6" fmla="*/ 713194 h 713194"/>
              <a:gd name="connsiteX7" fmla="*/ 0 w 1426388"/>
              <a:gd name="connsiteY7" fmla="*/ 594326 h 713194"/>
              <a:gd name="connsiteX8" fmla="*/ 0 w 1426388"/>
              <a:gd name="connsiteY8" fmla="*/ 118868 h 71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6388" h="713194">
                <a:moveTo>
                  <a:pt x="0" y="118868"/>
                </a:moveTo>
                <a:cubicBezTo>
                  <a:pt x="0" y="53219"/>
                  <a:pt x="53219" y="0"/>
                  <a:pt x="118868" y="0"/>
                </a:cubicBezTo>
                <a:lnTo>
                  <a:pt x="1307520" y="0"/>
                </a:lnTo>
                <a:cubicBezTo>
                  <a:pt x="1373169" y="0"/>
                  <a:pt x="1426388" y="53219"/>
                  <a:pt x="1426388" y="118868"/>
                </a:cubicBezTo>
                <a:lnTo>
                  <a:pt x="1426388" y="594326"/>
                </a:lnTo>
                <a:cubicBezTo>
                  <a:pt x="1426388" y="659975"/>
                  <a:pt x="1373169" y="713194"/>
                  <a:pt x="1307520" y="713194"/>
                </a:cubicBezTo>
                <a:lnTo>
                  <a:pt x="118868" y="713194"/>
                </a:lnTo>
                <a:cubicBezTo>
                  <a:pt x="53219" y="713194"/>
                  <a:pt x="0" y="659975"/>
                  <a:pt x="0" y="594326"/>
                </a:cubicBezTo>
                <a:lnTo>
                  <a:pt x="0" y="118868"/>
                </a:lnTo>
                <a:close/>
              </a:path>
            </a:pathLst>
          </a:custGeom>
          <a:gradFill flip="none" rotWithShape="1">
            <a:gsLst>
              <a:gs pos="0">
                <a:schemeClr val="accent1">
                  <a:lumMod val="5000"/>
                  <a:lumOff val="95000"/>
                </a:schemeClr>
              </a:gs>
              <a:gs pos="74000">
                <a:srgbClr val="009999"/>
              </a:gs>
              <a:gs pos="100000">
                <a:srgbClr val="00CDC8"/>
              </a:gs>
            </a:gsLst>
            <a:lin ang="18900000" scaled="1"/>
            <a:tileRect/>
          </a:gradFill>
          <a:ln>
            <a:noFill/>
          </a:ln>
          <a:effectLst>
            <a:outerShdw blurRad="76200" dist="12700" dir="2700000" sy="-23000" kx="-800400" algn="bl" rotWithShape="0">
              <a:prstClr val="black">
                <a:alpha val="2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7172" tIns="107172" rIns="107172" bIns="107172" spcCol="953" anchor="ctr"/>
          <a:lstStyle/>
          <a:p>
            <a:pPr algn="ctr"/>
            <a:r>
              <a:rPr lang="zh-CN" altLang="en-US" sz="2000" b="1" spc="400" dirty="0">
                <a:solidFill>
                  <a:schemeClr val="bg1"/>
                </a:solidFill>
                <a:latin typeface="微软雅黑" panose="020B0503020204020204" charset="-122"/>
                <a:ea typeface="微软雅黑" panose="020B0503020204020204" charset="-122"/>
                <a:cs typeface="Alibaba Sans Light" panose="020B0303020203040204" pitchFamily="34" charset="0"/>
                <a:sym typeface="+mn-ea"/>
              </a:rPr>
              <a:t>分布式光伏运行监测</a:t>
            </a:r>
            <a:endParaRPr lang="zh-CN" altLang="en-US" sz="2000" b="1" spc="400" dirty="0">
              <a:solidFill>
                <a:schemeClr val="bg1"/>
              </a:solidFill>
              <a:latin typeface="微软雅黑" panose="020B0503020204020204" charset="-122"/>
              <a:ea typeface="微软雅黑" panose="020B0503020204020204" charset="-122"/>
              <a:cs typeface="Alibaba Sans Light" panose="020B0303020203040204" pitchFamily="34" charset="0"/>
              <a:sym typeface="+mn-ea"/>
            </a:endParaRPr>
          </a:p>
        </p:txBody>
      </p:sp>
      <p:sp>
        <p:nvSpPr>
          <p:cNvPr id="8" name="文本框 7"/>
          <p:cNvSpPr txBox="1"/>
          <p:nvPr/>
        </p:nvSpPr>
        <p:spPr>
          <a:xfrm>
            <a:off x="638117" y="2106357"/>
            <a:ext cx="10947040" cy="960904"/>
          </a:xfrm>
          <a:prstGeom prst="rect">
            <a:avLst/>
          </a:prstGeom>
          <a:noFill/>
        </p:spPr>
        <p:txBody>
          <a:bodyPr wrap="square" rtlCol="0" anchor="t">
            <a:spAutoFit/>
          </a:bodyPr>
          <a:lstStyle/>
          <a:p>
            <a:pPr indent="508000" algn="just" fontAlgn="auto">
              <a:lnSpc>
                <a:spcPct val="150000"/>
              </a:lnSpc>
            </a:pPr>
            <a:r>
              <a:rPr lang="zh-CN" altLang="en-US" sz="2000"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利用数据中台开展分布式光伏接入配电网现状分析，完成营配台账、运行数据关联，每日监测光伏用户、光伏台区的运行电压、运行功率，实现运行问题的快速感知。</a:t>
            </a:r>
            <a:endParaRPr lang="zh-CN" altLang="en-US" sz="2000"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endParaRPr>
          </a:p>
        </p:txBody>
      </p:sp>
      <p:sp>
        <p:nvSpPr>
          <p:cNvPr id="9" name="矩形: 圆顶角 51"/>
          <p:cNvSpPr/>
          <p:nvPr/>
        </p:nvSpPr>
        <p:spPr>
          <a:xfrm>
            <a:off x="5277154" y="3430023"/>
            <a:ext cx="1286536" cy="319941"/>
          </a:xfrm>
          <a:prstGeom prst="round2SameRect">
            <a:avLst/>
          </a:prstGeom>
          <a:solidFill>
            <a:srgbClr val="FFFFFF"/>
          </a:solidFill>
          <a:ln w="12700" cap="flat" cmpd="sng" algn="ctr">
            <a:solidFill>
              <a:srgbClr val="5B9BD5">
                <a:shade val="50000"/>
              </a:srgb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fontAlgn="auto">
              <a:spcBef>
                <a:spcPts val="0"/>
              </a:spcBef>
              <a:spcAft>
                <a:spcPts val="0"/>
              </a:spcAft>
              <a:defRPr/>
            </a:pPr>
            <a:r>
              <a:rPr lang="en-US" altLang="zh-CN" sz="1465" b="1" kern="0" noProof="1">
                <a:solidFill>
                  <a:srgbClr val="009999"/>
                </a:solidFill>
                <a:latin typeface="微软雅黑" panose="020B0503020204020204" charset="-122"/>
                <a:ea typeface="微软雅黑" panose="020B0503020204020204" charset="-122"/>
              </a:rPr>
              <a:t>PMS</a:t>
            </a:r>
            <a:r>
              <a:rPr lang="zh-CN" altLang="en-US" sz="1465" b="1" kern="0" noProof="1">
                <a:solidFill>
                  <a:srgbClr val="009999"/>
                </a:solidFill>
                <a:latin typeface="微软雅黑" panose="020B0503020204020204" charset="-122"/>
                <a:ea typeface="微软雅黑" panose="020B0503020204020204" charset="-122"/>
              </a:rPr>
              <a:t>系统</a:t>
            </a:r>
            <a:endParaRPr lang="zh-CN" altLang="en-US" sz="1465" b="1" kern="0" noProof="1">
              <a:solidFill>
                <a:srgbClr val="009999"/>
              </a:solidFill>
              <a:latin typeface="微软雅黑" panose="020B0503020204020204" charset="-122"/>
              <a:ea typeface="微软雅黑" panose="020B0503020204020204" charset="-122"/>
            </a:endParaRPr>
          </a:p>
        </p:txBody>
      </p:sp>
      <p:sp>
        <p:nvSpPr>
          <p:cNvPr id="10" name="矩形 9"/>
          <p:cNvSpPr/>
          <p:nvPr/>
        </p:nvSpPr>
        <p:spPr>
          <a:xfrm>
            <a:off x="1582005" y="3206249"/>
            <a:ext cx="9214180" cy="3359337"/>
          </a:xfrm>
          <a:prstGeom prst="rect">
            <a:avLst/>
          </a:prstGeom>
          <a:noFill/>
          <a:ln w="19050" cap="flat" cmpd="sng" algn="ctr">
            <a:solidFill>
              <a:schemeClr val="bg1">
                <a:lumMod val="50000"/>
              </a:scheme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fontAlgn="auto">
              <a:spcBef>
                <a:spcPts val="0"/>
              </a:spcBef>
              <a:spcAft>
                <a:spcPts val="0"/>
              </a:spcAft>
              <a:defRPr/>
            </a:pPr>
            <a:endParaRPr lang="zh-CN" altLang="en-US" sz="1865" b="1" noProof="1">
              <a:solidFill>
                <a:prstClr val="white"/>
              </a:solidFill>
              <a:latin typeface="Calibri" panose="020F0502020204030204"/>
              <a:ea typeface="宋体" panose="02010600030101010101" pitchFamily="2" charset="-122"/>
            </a:endParaRPr>
          </a:p>
        </p:txBody>
      </p:sp>
      <p:sp>
        <p:nvSpPr>
          <p:cNvPr id="11" name="矩形: 圆顶角 58"/>
          <p:cNvSpPr/>
          <p:nvPr/>
        </p:nvSpPr>
        <p:spPr>
          <a:xfrm>
            <a:off x="2172539" y="3428330"/>
            <a:ext cx="8081479" cy="500226"/>
          </a:xfrm>
          <a:prstGeom prst="round2SameRect">
            <a:avLst/>
          </a:prstGeom>
          <a:solidFill>
            <a:srgbClr val="ED7D31"/>
          </a:solidFill>
          <a:ln w="19050" cap="flat" cmpd="sng" algn="ctr">
            <a:solidFill>
              <a:sysClr val="window" lastClr="FFFFFF"/>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fontAlgn="auto">
              <a:spcBef>
                <a:spcPts val="0"/>
              </a:spcBef>
              <a:spcAft>
                <a:spcPts val="0"/>
              </a:spcAft>
              <a:defRPr/>
            </a:pPr>
            <a:r>
              <a:rPr lang="zh-CN" altLang="en-US" sz="1865" b="1" noProof="1">
                <a:solidFill>
                  <a:prstClr val="white"/>
                </a:solidFill>
                <a:latin typeface="微软雅黑" panose="020B0503020204020204" charset="-122"/>
                <a:ea typeface="微软雅黑" panose="020B0503020204020204" charset="-122"/>
              </a:rPr>
              <a:t>基于数据中台建立配电网大数据池</a:t>
            </a:r>
            <a:endParaRPr lang="zh-CN" altLang="en-US" sz="1865" b="1" noProof="1">
              <a:solidFill>
                <a:prstClr val="white"/>
              </a:solidFill>
              <a:latin typeface="微软雅黑" panose="020B0503020204020204" charset="-122"/>
              <a:ea typeface="微软雅黑" panose="020B0503020204020204" charset="-122"/>
            </a:endParaRPr>
          </a:p>
        </p:txBody>
      </p:sp>
      <p:sp>
        <p:nvSpPr>
          <p:cNvPr id="12" name="矩形: 圆顶角 65"/>
          <p:cNvSpPr/>
          <p:nvPr/>
        </p:nvSpPr>
        <p:spPr>
          <a:xfrm>
            <a:off x="3818799" y="5089824"/>
            <a:ext cx="1978049" cy="321634"/>
          </a:xfrm>
          <a:prstGeom prst="round2SameRect">
            <a:avLst/>
          </a:prstGeom>
          <a:solidFill>
            <a:srgbClr val="FFFFFF"/>
          </a:solidFill>
          <a:ln w="12700" cap="flat" cmpd="sng" algn="ctr">
            <a:solidFill>
              <a:srgbClr val="5B9BD5">
                <a:shade val="50000"/>
              </a:srgb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fontAlgn="auto">
              <a:spcBef>
                <a:spcPts val="0"/>
              </a:spcBef>
              <a:spcAft>
                <a:spcPts val="0"/>
              </a:spcAft>
              <a:defRPr/>
            </a:pPr>
            <a:r>
              <a:rPr lang="zh-CN" altLang="en-US" sz="1865" b="1" kern="0" noProof="1">
                <a:solidFill>
                  <a:srgbClr val="009999"/>
                </a:solidFill>
                <a:latin typeface="微软雅黑" panose="020B0503020204020204" charset="-122"/>
                <a:ea typeface="微软雅黑" panose="020B0503020204020204" charset="-122"/>
              </a:rPr>
              <a:t>用户电压</a:t>
            </a:r>
            <a:endParaRPr lang="zh-CN" altLang="en-US" sz="1865" b="1" kern="0" noProof="1">
              <a:solidFill>
                <a:srgbClr val="009999"/>
              </a:solidFill>
              <a:latin typeface="微软雅黑" panose="020B0503020204020204" charset="-122"/>
              <a:ea typeface="微软雅黑" panose="020B0503020204020204" charset="-122"/>
            </a:endParaRPr>
          </a:p>
        </p:txBody>
      </p:sp>
      <p:sp>
        <p:nvSpPr>
          <p:cNvPr id="13" name="矩形: 圆顶角 66"/>
          <p:cNvSpPr/>
          <p:nvPr/>
        </p:nvSpPr>
        <p:spPr>
          <a:xfrm>
            <a:off x="6348704" y="4794428"/>
            <a:ext cx="1366098" cy="321634"/>
          </a:xfrm>
          <a:prstGeom prst="round2SameRect">
            <a:avLst/>
          </a:prstGeom>
          <a:solidFill>
            <a:srgbClr val="FFFFFF"/>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fontAlgn="auto">
              <a:spcBef>
                <a:spcPts val="0"/>
              </a:spcBef>
              <a:spcAft>
                <a:spcPts val="0"/>
              </a:spcAft>
              <a:defRPr/>
            </a:pPr>
            <a:r>
              <a:rPr lang="zh-CN" altLang="en-US" sz="1865" b="1" kern="0" noProof="1">
                <a:solidFill>
                  <a:srgbClr val="009999"/>
                </a:solidFill>
                <a:latin typeface="微软雅黑" panose="020B0503020204020204" charset="-122"/>
                <a:ea typeface="微软雅黑" panose="020B0503020204020204" charset="-122"/>
              </a:rPr>
              <a:t>户变关系</a:t>
            </a:r>
            <a:endParaRPr lang="zh-CN" altLang="en-US" sz="1865" b="1" kern="0" noProof="1">
              <a:solidFill>
                <a:srgbClr val="009999"/>
              </a:solidFill>
              <a:latin typeface="微软雅黑" panose="020B0503020204020204" charset="-122"/>
              <a:ea typeface="微软雅黑" panose="020B0503020204020204" charset="-122"/>
            </a:endParaRPr>
          </a:p>
        </p:txBody>
      </p:sp>
      <p:sp>
        <p:nvSpPr>
          <p:cNvPr id="14" name="矩形: 圆顶角 74"/>
          <p:cNvSpPr/>
          <p:nvPr/>
        </p:nvSpPr>
        <p:spPr>
          <a:xfrm>
            <a:off x="3818799" y="4588752"/>
            <a:ext cx="1978049" cy="363108"/>
          </a:xfrm>
          <a:prstGeom prst="round2SameRect">
            <a:avLst/>
          </a:prstGeom>
          <a:solidFill>
            <a:srgbClr val="5B9BD5">
              <a:lumMod val="50000"/>
            </a:srgbClr>
          </a:solidFill>
          <a:ln w="12700" cap="flat" cmpd="sng" algn="ctr">
            <a:solidFill>
              <a:srgbClr val="5B9BD5">
                <a:shade val="50000"/>
              </a:srgb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fontAlgn="auto">
              <a:spcBef>
                <a:spcPts val="0"/>
              </a:spcBef>
              <a:spcAft>
                <a:spcPts val="0"/>
              </a:spcAft>
              <a:defRPr/>
            </a:pPr>
            <a:r>
              <a:rPr lang="zh-CN" altLang="en-US" sz="1600" b="1" noProof="1">
                <a:solidFill>
                  <a:prstClr val="white"/>
                </a:solidFill>
                <a:latin typeface="微软雅黑" panose="020B0503020204020204" charset="-122"/>
                <a:ea typeface="微软雅黑" panose="020B0503020204020204" charset="-122"/>
              </a:rPr>
              <a:t>光伏用户数据</a:t>
            </a:r>
            <a:endParaRPr lang="zh-CN" altLang="en-US" sz="1600" b="1" noProof="1">
              <a:solidFill>
                <a:prstClr val="white"/>
              </a:solidFill>
              <a:latin typeface="微软雅黑" panose="020B0503020204020204" charset="-122"/>
              <a:ea typeface="微软雅黑" panose="020B0503020204020204" charset="-122"/>
            </a:endParaRPr>
          </a:p>
        </p:txBody>
      </p:sp>
      <p:sp>
        <p:nvSpPr>
          <p:cNvPr id="15" name="矩形: 圆顶角 74"/>
          <p:cNvSpPr/>
          <p:nvPr/>
        </p:nvSpPr>
        <p:spPr>
          <a:xfrm>
            <a:off x="8192175" y="4588752"/>
            <a:ext cx="2062690" cy="363108"/>
          </a:xfrm>
          <a:prstGeom prst="round2SameRect">
            <a:avLst/>
          </a:prstGeom>
          <a:solidFill>
            <a:srgbClr val="5B9BD5">
              <a:lumMod val="50000"/>
            </a:srgbClr>
          </a:solidFill>
          <a:ln w="12700" cap="flat" cmpd="sng" algn="ctr">
            <a:solidFill>
              <a:srgbClr val="5B9BD5">
                <a:shade val="50000"/>
              </a:srgb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fontAlgn="auto">
              <a:spcBef>
                <a:spcPts val="0"/>
              </a:spcBef>
              <a:spcAft>
                <a:spcPts val="0"/>
              </a:spcAft>
              <a:defRPr/>
            </a:pPr>
            <a:r>
              <a:rPr lang="zh-CN" altLang="en-US" sz="1865" b="1" noProof="1">
                <a:solidFill>
                  <a:prstClr val="white"/>
                </a:solidFill>
                <a:latin typeface="微软雅黑" panose="020B0503020204020204" charset="-122"/>
                <a:ea typeface="微软雅黑" panose="020B0503020204020204" charset="-122"/>
              </a:rPr>
              <a:t>光伏台区数据</a:t>
            </a:r>
            <a:endParaRPr lang="zh-CN" altLang="en-US" sz="1865" b="1" noProof="1">
              <a:solidFill>
                <a:prstClr val="white"/>
              </a:solidFill>
              <a:latin typeface="微软雅黑" panose="020B0503020204020204" charset="-122"/>
              <a:ea typeface="微软雅黑" panose="020B0503020204020204" charset="-122"/>
            </a:endParaRPr>
          </a:p>
        </p:txBody>
      </p:sp>
      <p:sp>
        <p:nvSpPr>
          <p:cNvPr id="16" name="矩形: 圆顶角 15"/>
          <p:cNvSpPr/>
          <p:nvPr/>
        </p:nvSpPr>
        <p:spPr>
          <a:xfrm>
            <a:off x="3818799" y="5536726"/>
            <a:ext cx="1978049" cy="321634"/>
          </a:xfrm>
          <a:prstGeom prst="round2SameRect">
            <a:avLst/>
          </a:prstGeom>
          <a:solidFill>
            <a:srgbClr val="FFFFFF"/>
          </a:solidFill>
          <a:ln w="12700" cap="flat" cmpd="sng" algn="ctr">
            <a:solidFill>
              <a:srgbClr val="5B9BD5">
                <a:shade val="50000"/>
              </a:srgb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fontAlgn="auto">
              <a:spcBef>
                <a:spcPts val="0"/>
              </a:spcBef>
              <a:spcAft>
                <a:spcPts val="0"/>
              </a:spcAft>
              <a:defRPr/>
            </a:pPr>
            <a:r>
              <a:rPr lang="zh-CN" altLang="en-US" sz="1865" b="1" kern="0" noProof="1">
                <a:solidFill>
                  <a:srgbClr val="009999"/>
                </a:solidFill>
                <a:latin typeface="微软雅黑" panose="020B0503020204020204" charset="-122"/>
                <a:ea typeface="微软雅黑" panose="020B0503020204020204" charset="-122"/>
              </a:rPr>
              <a:t>用户功率</a:t>
            </a:r>
            <a:endParaRPr lang="zh-CN" altLang="en-US" sz="1865" b="1" kern="0" noProof="1">
              <a:solidFill>
                <a:srgbClr val="009999"/>
              </a:solidFill>
              <a:latin typeface="微软雅黑" panose="020B0503020204020204" charset="-122"/>
              <a:ea typeface="微软雅黑" panose="020B0503020204020204" charset="-122"/>
            </a:endParaRPr>
          </a:p>
        </p:txBody>
      </p:sp>
      <p:sp>
        <p:nvSpPr>
          <p:cNvPr id="17" name="矩形: 圆顶角 65"/>
          <p:cNvSpPr/>
          <p:nvPr/>
        </p:nvSpPr>
        <p:spPr>
          <a:xfrm>
            <a:off x="8178632" y="5360673"/>
            <a:ext cx="2066922" cy="321634"/>
          </a:xfrm>
          <a:prstGeom prst="round2SameRect">
            <a:avLst/>
          </a:prstGeom>
          <a:solidFill>
            <a:srgbClr val="FFFFFF"/>
          </a:solidFill>
          <a:ln w="12700" cap="flat" cmpd="sng" algn="ctr">
            <a:solidFill>
              <a:srgbClr val="5B9BD5">
                <a:shade val="50000"/>
              </a:srgb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fontAlgn="auto">
              <a:spcBef>
                <a:spcPts val="0"/>
              </a:spcBef>
              <a:spcAft>
                <a:spcPts val="0"/>
              </a:spcAft>
              <a:defRPr/>
            </a:pPr>
            <a:r>
              <a:rPr lang="zh-CN" altLang="en-US" sz="1865" b="1" kern="0" noProof="1">
                <a:solidFill>
                  <a:srgbClr val="009999"/>
                </a:solidFill>
                <a:latin typeface="微软雅黑" panose="020B0503020204020204" charset="-122"/>
                <a:ea typeface="微软雅黑" panose="020B0503020204020204" charset="-122"/>
              </a:rPr>
              <a:t>台区出口电压</a:t>
            </a:r>
            <a:endParaRPr lang="zh-CN" altLang="en-US" sz="1865" b="1" kern="0" noProof="1">
              <a:solidFill>
                <a:srgbClr val="009999"/>
              </a:solidFill>
              <a:latin typeface="微软雅黑" panose="020B0503020204020204" charset="-122"/>
              <a:ea typeface="微软雅黑" panose="020B0503020204020204" charset="-122"/>
            </a:endParaRPr>
          </a:p>
        </p:txBody>
      </p:sp>
      <p:sp>
        <p:nvSpPr>
          <p:cNvPr id="18" name="矩形: 圆顶角 65"/>
          <p:cNvSpPr/>
          <p:nvPr/>
        </p:nvSpPr>
        <p:spPr>
          <a:xfrm>
            <a:off x="8178632" y="6003941"/>
            <a:ext cx="2066922" cy="321634"/>
          </a:xfrm>
          <a:prstGeom prst="round2SameRect">
            <a:avLst/>
          </a:prstGeom>
          <a:solidFill>
            <a:srgbClr val="FFFFFF"/>
          </a:solidFill>
          <a:ln w="12700" cap="flat" cmpd="sng" algn="ctr">
            <a:solidFill>
              <a:srgbClr val="5B9BD5">
                <a:shade val="50000"/>
              </a:srgb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fontAlgn="auto">
              <a:spcBef>
                <a:spcPts val="0"/>
              </a:spcBef>
              <a:spcAft>
                <a:spcPts val="0"/>
              </a:spcAft>
              <a:defRPr/>
            </a:pPr>
            <a:r>
              <a:rPr lang="zh-CN" altLang="en-US" sz="1865" b="1" kern="0" noProof="1">
                <a:solidFill>
                  <a:srgbClr val="009999"/>
                </a:solidFill>
                <a:latin typeface="微软雅黑" panose="020B0503020204020204" charset="-122"/>
                <a:ea typeface="微软雅黑" panose="020B0503020204020204" charset="-122"/>
              </a:rPr>
              <a:t>台区功率</a:t>
            </a:r>
            <a:endParaRPr lang="zh-CN" altLang="en-US" sz="1865" b="1" kern="0" noProof="1">
              <a:solidFill>
                <a:srgbClr val="009999"/>
              </a:solidFill>
              <a:latin typeface="微软雅黑" panose="020B0503020204020204" charset="-122"/>
              <a:ea typeface="微软雅黑" panose="020B0503020204020204" charset="-122"/>
            </a:endParaRPr>
          </a:p>
        </p:txBody>
      </p:sp>
      <p:sp>
        <p:nvSpPr>
          <p:cNvPr id="22" name="矩形: 圆顶角 66"/>
          <p:cNvSpPr/>
          <p:nvPr/>
        </p:nvSpPr>
        <p:spPr>
          <a:xfrm>
            <a:off x="6352936" y="5268415"/>
            <a:ext cx="1366098" cy="321634"/>
          </a:xfrm>
          <a:prstGeom prst="round2SameRect">
            <a:avLst/>
          </a:prstGeom>
          <a:solidFill>
            <a:srgbClr val="FFFFFF"/>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fontAlgn="auto">
              <a:spcBef>
                <a:spcPts val="0"/>
              </a:spcBef>
              <a:spcAft>
                <a:spcPts val="0"/>
              </a:spcAft>
              <a:defRPr/>
            </a:pPr>
            <a:r>
              <a:rPr lang="zh-CN" altLang="en-US" sz="1865" b="1" kern="0" noProof="1">
                <a:solidFill>
                  <a:srgbClr val="009999"/>
                </a:solidFill>
                <a:latin typeface="微软雅黑" panose="020B0503020204020204" charset="-122"/>
                <a:ea typeface="微软雅黑" panose="020B0503020204020204" charset="-122"/>
              </a:rPr>
              <a:t>用户相别</a:t>
            </a:r>
            <a:endParaRPr lang="zh-CN" altLang="en-US" sz="1865" b="1" kern="0" noProof="1">
              <a:solidFill>
                <a:srgbClr val="009999"/>
              </a:solidFill>
              <a:latin typeface="微软雅黑" panose="020B0503020204020204" charset="-122"/>
              <a:ea typeface="微软雅黑" panose="020B0503020204020204" charset="-122"/>
            </a:endParaRPr>
          </a:p>
        </p:txBody>
      </p:sp>
      <p:sp>
        <p:nvSpPr>
          <p:cNvPr id="23" name="矩形: 圆顶角 66"/>
          <p:cNvSpPr/>
          <p:nvPr/>
        </p:nvSpPr>
        <p:spPr>
          <a:xfrm>
            <a:off x="6390178" y="5682307"/>
            <a:ext cx="1366098" cy="321634"/>
          </a:xfrm>
          <a:prstGeom prst="round2SameRect">
            <a:avLst/>
          </a:prstGeom>
          <a:solidFill>
            <a:srgbClr val="FFFFFF"/>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fontAlgn="auto">
              <a:spcBef>
                <a:spcPts val="0"/>
              </a:spcBef>
              <a:spcAft>
                <a:spcPts val="0"/>
              </a:spcAft>
              <a:defRPr/>
            </a:pPr>
            <a:r>
              <a:rPr lang="en-US" altLang="zh-CN" sz="1865" b="1" kern="0" noProof="1">
                <a:solidFill>
                  <a:srgbClr val="009999"/>
                </a:solidFill>
                <a:latin typeface="微软雅黑" panose="020B0503020204020204" charset="-122"/>
                <a:ea typeface="微软雅黑" panose="020B0503020204020204" charset="-122"/>
              </a:rPr>
              <a:t>……</a:t>
            </a:r>
            <a:endParaRPr lang="en-US" altLang="zh-CN" sz="1865" b="1" kern="0" noProof="1">
              <a:solidFill>
                <a:srgbClr val="009999"/>
              </a:solidFill>
              <a:latin typeface="微软雅黑" panose="020B0503020204020204" charset="-122"/>
              <a:ea typeface="微软雅黑" panose="020B0503020204020204" charset="-122"/>
            </a:endParaRPr>
          </a:p>
        </p:txBody>
      </p:sp>
      <p:sp>
        <p:nvSpPr>
          <p:cNvPr id="24" name="左大括号 23"/>
          <p:cNvSpPr/>
          <p:nvPr/>
        </p:nvSpPr>
        <p:spPr>
          <a:xfrm rot="5400000">
            <a:off x="6921721" y="2046996"/>
            <a:ext cx="261539" cy="4430086"/>
          </a:xfrm>
          <a:prstGeom prst="leftBrace">
            <a:avLst/>
          </a:prstGeom>
          <a:noFill/>
          <a:ln w="19050" cap="flat" cmpd="sng" algn="ctr">
            <a:solidFill>
              <a:srgbClr val="ED7D31"/>
            </a:solidFill>
            <a:prstDash val="solid"/>
            <a:miter lim="800000"/>
          </a:ln>
          <a:effectLst/>
          <a:extLst>
            <a:ext uri="{909E8E84-426E-40DD-AFC4-6F175D3DCCD1}">
              <a14:hiddenFill xmlns:a14="http://schemas.microsoft.com/office/drawing/2010/main">
                <a:solidFill>
                  <a:schemeClr val="accent2"/>
                </a:solidFill>
              </a14:hiddenFill>
            </a:ext>
          </a:extLst>
        </p:spPr>
        <p:txBody>
          <a:bodyPr rtlCol="0" anchor="ctr"/>
          <a:lstStyle>
            <a:lvl1pPr marL="0" lvl="0" indent="0" algn="l" defTabSz="960120" eaLnBrk="1" fontAlgn="base" latinLnBrk="0" hangingPunct="1">
              <a:lnSpc>
                <a:spcPct val="100000"/>
              </a:lnSpc>
              <a:spcBef>
                <a:spcPct val="0"/>
              </a:spcBef>
              <a:spcAft>
                <a:spcPct val="0"/>
              </a:spcAft>
              <a:buNone/>
              <a:defRPr sz="1890" b="0" i="0" u="none" kern="1200" baseline="0">
                <a:solidFill>
                  <a:schemeClr val="tx1"/>
                </a:solidFill>
                <a:latin typeface="+mn-lt"/>
                <a:ea typeface="+mn-ea"/>
                <a:cs typeface="+mn-cs"/>
              </a:defRPr>
            </a:lvl1pPr>
            <a:lvl2pPr marL="480060" lvl="1" indent="0" algn="l" defTabSz="128016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60120" lvl="2" indent="0" algn="l" defTabSz="128016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440180" lvl="3" indent="0" algn="l" defTabSz="128016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920240" lvl="4" indent="0" algn="l" defTabSz="128016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400300" lvl="5" indent="0" algn="l" defTabSz="128016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880360" lvl="6" indent="0" algn="l" defTabSz="128016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360420" lvl="7" indent="0" algn="l" defTabSz="128016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840480" lvl="8" indent="0" algn="l" defTabSz="128016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gn="ctr" defTabSz="1279525">
              <a:defRPr/>
            </a:pPr>
            <a:endParaRPr lang="zh-CN" altLang="en-US" sz="135" b="1" noProof="1">
              <a:solidFill>
                <a:prstClr val="black"/>
              </a:solidFill>
              <a:latin typeface="Calibri" panose="020F0502020204030204"/>
              <a:ea typeface="宋体" panose="02010600030101010101" pitchFamily="2" charset="-122"/>
            </a:endParaRPr>
          </a:p>
        </p:txBody>
      </p:sp>
      <p:sp>
        <p:nvSpPr>
          <p:cNvPr id="25" name="矩形 24"/>
          <p:cNvSpPr/>
          <p:nvPr/>
        </p:nvSpPr>
        <p:spPr>
          <a:xfrm>
            <a:off x="6381713" y="4588752"/>
            <a:ext cx="1289922" cy="1562464"/>
          </a:xfrm>
          <a:prstGeom prst="rect">
            <a:avLst/>
          </a:prstGeom>
          <a:noFill/>
          <a:ln w="12700" cap="flat" cmpd="sng" algn="ctr">
            <a:solidFill>
              <a:srgbClr val="5B9BD5">
                <a:shade val="50000"/>
              </a:srgbClr>
            </a:solidFill>
            <a:prstDash val="dash"/>
            <a:miter lim="800000"/>
          </a:ln>
          <a:effectLst/>
          <a:extLst>
            <a:ext uri="{909E8E84-426E-40DD-AFC4-6F175D3DCCD1}">
              <a14:hiddenFill xmlns:a14="http://schemas.microsoft.com/office/drawing/2010/main">
                <a:solidFill>
                  <a:schemeClr val="accent1"/>
                </a:solidFill>
              </a14:hiddenFill>
            </a:ext>
          </a:extLst>
        </p:spPr>
        <p:txBody>
          <a:bodyPr rtlCol="0" anchor="ctr"/>
          <a:lstStyle>
            <a:lvl1pPr marL="0" lvl="0" indent="0" algn="l" defTabSz="960120" eaLnBrk="1" fontAlgn="base" latinLnBrk="0" hangingPunct="1">
              <a:lnSpc>
                <a:spcPct val="100000"/>
              </a:lnSpc>
              <a:spcBef>
                <a:spcPct val="0"/>
              </a:spcBef>
              <a:spcAft>
                <a:spcPct val="0"/>
              </a:spcAft>
              <a:buNone/>
              <a:defRPr sz="1890" b="0" i="0" u="none" kern="1200" baseline="0">
                <a:solidFill>
                  <a:schemeClr val="lt1"/>
                </a:solidFill>
                <a:latin typeface="+mn-lt"/>
                <a:ea typeface="+mn-ea"/>
                <a:cs typeface="+mn-cs"/>
              </a:defRPr>
            </a:lvl1pPr>
            <a:lvl2pPr marL="480060" lvl="1" indent="0" algn="l" defTabSz="1280160" eaLnBrk="1" fontAlgn="base" latinLnBrk="0" hangingPunct="1">
              <a:lnSpc>
                <a:spcPct val="100000"/>
              </a:lnSpc>
              <a:spcBef>
                <a:spcPct val="0"/>
              </a:spcBef>
              <a:spcAft>
                <a:spcPct val="0"/>
              </a:spcAft>
              <a:buNone/>
              <a:defRPr b="0" i="0" u="none" kern="1200" baseline="0">
                <a:solidFill>
                  <a:schemeClr val="lt1"/>
                </a:solidFill>
                <a:latin typeface="Arial" panose="020B0604020202020204" pitchFamily="34" charset="0"/>
                <a:ea typeface="宋体" panose="02010600030101010101" pitchFamily="2" charset="-122"/>
                <a:cs typeface="+mn-cs"/>
              </a:defRPr>
            </a:lvl2pPr>
            <a:lvl3pPr marL="960120" lvl="2" indent="0" algn="l" defTabSz="1280160" eaLnBrk="1" fontAlgn="base" latinLnBrk="0" hangingPunct="1">
              <a:lnSpc>
                <a:spcPct val="100000"/>
              </a:lnSpc>
              <a:spcBef>
                <a:spcPct val="0"/>
              </a:spcBef>
              <a:spcAft>
                <a:spcPct val="0"/>
              </a:spcAft>
              <a:buNone/>
              <a:defRPr b="0" i="0" u="none" kern="1200" baseline="0">
                <a:solidFill>
                  <a:schemeClr val="lt1"/>
                </a:solidFill>
                <a:latin typeface="Arial" panose="020B0604020202020204" pitchFamily="34" charset="0"/>
                <a:ea typeface="宋体" panose="02010600030101010101" pitchFamily="2" charset="-122"/>
                <a:cs typeface="+mn-cs"/>
              </a:defRPr>
            </a:lvl3pPr>
            <a:lvl4pPr marL="1440180" lvl="3" indent="0" algn="l" defTabSz="1280160" eaLnBrk="1" fontAlgn="base" latinLnBrk="0" hangingPunct="1">
              <a:lnSpc>
                <a:spcPct val="100000"/>
              </a:lnSpc>
              <a:spcBef>
                <a:spcPct val="0"/>
              </a:spcBef>
              <a:spcAft>
                <a:spcPct val="0"/>
              </a:spcAft>
              <a:buNone/>
              <a:defRPr b="0" i="0" u="none" kern="1200" baseline="0">
                <a:solidFill>
                  <a:schemeClr val="lt1"/>
                </a:solidFill>
                <a:latin typeface="Arial" panose="020B0604020202020204" pitchFamily="34" charset="0"/>
                <a:ea typeface="宋体" panose="02010600030101010101" pitchFamily="2" charset="-122"/>
                <a:cs typeface="+mn-cs"/>
              </a:defRPr>
            </a:lvl4pPr>
            <a:lvl5pPr marL="1920240" lvl="4" indent="0" algn="l" defTabSz="1280160" eaLnBrk="1" fontAlgn="base" latinLnBrk="0" hangingPunct="1">
              <a:lnSpc>
                <a:spcPct val="100000"/>
              </a:lnSpc>
              <a:spcBef>
                <a:spcPct val="0"/>
              </a:spcBef>
              <a:spcAft>
                <a:spcPct val="0"/>
              </a:spcAft>
              <a:buNone/>
              <a:defRPr b="0" i="0" u="none" kern="1200" baseline="0">
                <a:solidFill>
                  <a:schemeClr val="lt1"/>
                </a:solidFill>
                <a:latin typeface="Arial" panose="020B0604020202020204" pitchFamily="34" charset="0"/>
                <a:ea typeface="宋体" panose="02010600030101010101" pitchFamily="2" charset="-122"/>
                <a:cs typeface="+mn-cs"/>
              </a:defRPr>
            </a:lvl5pPr>
            <a:lvl6pPr marL="2400300" lvl="5" indent="0" algn="l" defTabSz="1280160" eaLnBrk="1" fontAlgn="base" latinLnBrk="0" hangingPunct="1">
              <a:lnSpc>
                <a:spcPct val="100000"/>
              </a:lnSpc>
              <a:spcBef>
                <a:spcPct val="0"/>
              </a:spcBef>
              <a:spcAft>
                <a:spcPct val="0"/>
              </a:spcAft>
              <a:buNone/>
              <a:defRPr b="0" i="0" u="none" kern="1200" baseline="0">
                <a:solidFill>
                  <a:schemeClr val="lt1"/>
                </a:solidFill>
                <a:latin typeface="Arial" panose="020B0604020202020204" pitchFamily="34" charset="0"/>
                <a:ea typeface="宋体" panose="02010600030101010101" pitchFamily="2" charset="-122"/>
                <a:cs typeface="+mn-cs"/>
              </a:defRPr>
            </a:lvl6pPr>
            <a:lvl7pPr marL="2880360" lvl="6" indent="0" algn="l" defTabSz="1280160" eaLnBrk="1" fontAlgn="base" latinLnBrk="0" hangingPunct="1">
              <a:lnSpc>
                <a:spcPct val="100000"/>
              </a:lnSpc>
              <a:spcBef>
                <a:spcPct val="0"/>
              </a:spcBef>
              <a:spcAft>
                <a:spcPct val="0"/>
              </a:spcAft>
              <a:buNone/>
              <a:defRPr b="0" i="0" u="none" kern="1200" baseline="0">
                <a:solidFill>
                  <a:schemeClr val="lt1"/>
                </a:solidFill>
                <a:latin typeface="Arial" panose="020B0604020202020204" pitchFamily="34" charset="0"/>
                <a:ea typeface="宋体" panose="02010600030101010101" pitchFamily="2" charset="-122"/>
                <a:cs typeface="+mn-cs"/>
              </a:defRPr>
            </a:lvl7pPr>
            <a:lvl8pPr marL="3360420" lvl="7" indent="0" algn="l" defTabSz="1280160" eaLnBrk="1" fontAlgn="base" latinLnBrk="0" hangingPunct="1">
              <a:lnSpc>
                <a:spcPct val="100000"/>
              </a:lnSpc>
              <a:spcBef>
                <a:spcPct val="0"/>
              </a:spcBef>
              <a:spcAft>
                <a:spcPct val="0"/>
              </a:spcAft>
              <a:buNone/>
              <a:defRPr b="0" i="0" u="none" kern="1200" baseline="0">
                <a:solidFill>
                  <a:schemeClr val="lt1"/>
                </a:solidFill>
                <a:latin typeface="Arial" panose="020B0604020202020204" pitchFamily="34" charset="0"/>
                <a:ea typeface="宋体" panose="02010600030101010101" pitchFamily="2" charset="-122"/>
                <a:cs typeface="+mn-cs"/>
              </a:defRPr>
            </a:lvl8pPr>
            <a:lvl9pPr marL="3840480" lvl="8" indent="0" algn="l" defTabSz="1280160" eaLnBrk="1" fontAlgn="base" latinLnBrk="0" hangingPunct="1">
              <a:lnSpc>
                <a:spcPct val="100000"/>
              </a:lnSpc>
              <a:spcBef>
                <a:spcPct val="0"/>
              </a:spcBef>
              <a:spcAft>
                <a:spcPct val="0"/>
              </a:spcAft>
              <a:buNone/>
              <a:defRPr b="0" i="0" u="none" kern="1200" baseline="0">
                <a:solidFill>
                  <a:schemeClr val="lt1"/>
                </a:solidFill>
                <a:latin typeface="Arial" panose="020B0604020202020204" pitchFamily="34" charset="0"/>
                <a:ea typeface="宋体" panose="02010600030101010101" pitchFamily="2" charset="-122"/>
                <a:cs typeface="+mn-cs"/>
              </a:defRPr>
            </a:lvl9pPr>
          </a:lstStyle>
          <a:p>
            <a:pPr algn="ctr" defTabSz="1279525">
              <a:defRPr/>
            </a:pPr>
            <a:endParaRPr lang="zh-CN" altLang="en-US" sz="2665" b="1" noProof="1">
              <a:solidFill>
                <a:prstClr val="white"/>
              </a:solidFill>
              <a:latin typeface="Calibri" panose="020F0502020204030204"/>
              <a:ea typeface="宋体" panose="02010600030101010101" pitchFamily="2" charset="-122"/>
            </a:endParaRPr>
          </a:p>
        </p:txBody>
      </p:sp>
      <p:sp>
        <p:nvSpPr>
          <p:cNvPr id="30" name="矩形: 圆顶角 65"/>
          <p:cNvSpPr/>
          <p:nvPr/>
        </p:nvSpPr>
        <p:spPr>
          <a:xfrm>
            <a:off x="2173385" y="4133386"/>
            <a:ext cx="1078321" cy="2193036"/>
          </a:xfrm>
          <a:prstGeom prst="round2SameRect">
            <a:avLst/>
          </a:prstGeom>
          <a:solidFill>
            <a:srgbClr val="FFFFFF"/>
          </a:solidFill>
          <a:ln w="12700" cap="flat" cmpd="sng" algn="ctr">
            <a:solidFill>
              <a:srgbClr val="5B9BD5">
                <a:shade val="50000"/>
              </a:srgb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fontAlgn="auto">
              <a:lnSpc>
                <a:spcPct val="150000"/>
              </a:lnSpc>
              <a:spcBef>
                <a:spcPts val="0"/>
              </a:spcBef>
              <a:spcAft>
                <a:spcPts val="0"/>
              </a:spcAft>
              <a:defRPr/>
            </a:pPr>
            <a:r>
              <a:rPr lang="zh-CN" altLang="en-US" b="1" kern="0" noProof="1">
                <a:solidFill>
                  <a:srgbClr val="009999"/>
                </a:solidFill>
                <a:latin typeface="微软雅黑" panose="020B0503020204020204" charset="-122"/>
                <a:ea typeface="微软雅黑" panose="020B0503020204020204" charset="-122"/>
              </a:rPr>
              <a:t>分布式光伏台账与运行数据</a:t>
            </a:r>
            <a:endParaRPr lang="zh-CN" altLang="en-US" b="1" kern="0" noProof="1">
              <a:solidFill>
                <a:srgbClr val="009999"/>
              </a:solidFill>
              <a:latin typeface="微软雅黑" panose="020B0503020204020204" charset="-122"/>
              <a:ea typeface="微软雅黑" panose="020B0503020204020204" charset="-122"/>
            </a:endParaRPr>
          </a:p>
        </p:txBody>
      </p:sp>
      <p:sp>
        <p:nvSpPr>
          <p:cNvPr id="31" name="矩形: 圆顶角 65"/>
          <p:cNvSpPr/>
          <p:nvPr/>
        </p:nvSpPr>
        <p:spPr>
          <a:xfrm>
            <a:off x="3818799" y="6003941"/>
            <a:ext cx="1978049" cy="321634"/>
          </a:xfrm>
          <a:prstGeom prst="round2SameRect">
            <a:avLst/>
          </a:prstGeom>
          <a:solidFill>
            <a:srgbClr val="FFFFFF"/>
          </a:solidFill>
          <a:ln w="12700" cap="flat" cmpd="sng" algn="ctr">
            <a:solidFill>
              <a:srgbClr val="5B9BD5">
                <a:shade val="50000"/>
              </a:srgb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fontAlgn="auto">
              <a:spcBef>
                <a:spcPts val="0"/>
              </a:spcBef>
              <a:spcAft>
                <a:spcPts val="0"/>
              </a:spcAft>
              <a:defRPr/>
            </a:pPr>
            <a:r>
              <a:rPr lang="zh-CN" altLang="en-US" sz="1865" b="1" kern="0" noProof="1">
                <a:solidFill>
                  <a:srgbClr val="009999"/>
                </a:solidFill>
                <a:latin typeface="微软雅黑" panose="020B0503020204020204" charset="-122"/>
                <a:ea typeface="微软雅黑" panose="020B0503020204020204" charset="-122"/>
              </a:rPr>
              <a:t>光伏出力曲线</a:t>
            </a:r>
            <a:endParaRPr lang="zh-CN" altLang="en-US" sz="1865" b="1" kern="0" noProof="1">
              <a:solidFill>
                <a:srgbClr val="009999"/>
              </a:solidFill>
              <a:latin typeface="微软雅黑" panose="020B0503020204020204" charset="-122"/>
              <a:ea typeface="微软雅黑" panose="020B0503020204020204" charset="-122"/>
            </a:endParaRPr>
          </a:p>
        </p:txBody>
      </p:sp>
    </p:spTree>
    <p:custDataLst>
      <p:tags r:id="rId1"/>
    </p:custData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80"/>
          <p:cNvSpPr txBox="1"/>
          <p:nvPr/>
        </p:nvSpPr>
        <p:spPr>
          <a:xfrm>
            <a:off x="673100" y="115888"/>
            <a:ext cx="4568825" cy="583565"/>
          </a:xfrm>
          <a:prstGeom prst="rect">
            <a:avLst/>
          </a:prstGeom>
          <a:noFill/>
          <a:ln w="9525">
            <a:noFill/>
          </a:ln>
        </p:spPr>
        <p:txBody>
          <a:bodyPr wrap="square" anchor="t" anchorCtr="0">
            <a:spAutoFit/>
          </a:bodyPr>
          <a:lstStyle/>
          <a:p>
            <a:pPr marL="571500" indent="-571500">
              <a:buFont typeface="Wingdings" panose="05000000000000000000" charset="0"/>
              <a:buChar char="n"/>
            </a:pPr>
            <a:r>
              <a:rPr lang="zh-CN" altLang="en-US" sz="3200" b="1" dirty="0">
                <a:latin typeface="微软雅黑" panose="020B0503020204020204" charset="-122"/>
                <a:ea typeface="微软雅黑" panose="020B0503020204020204" charset="-122"/>
                <a:sym typeface="+mn-ea"/>
              </a:rPr>
              <a:t>工作思路</a:t>
            </a:r>
            <a:endParaRPr lang="zh-CN" altLang="en-US" sz="3200" b="1" dirty="0">
              <a:latin typeface="微软雅黑" panose="020B0503020204020204" charset="-122"/>
              <a:ea typeface="微软雅黑" panose="020B0503020204020204" charset="-122"/>
            </a:endParaRPr>
          </a:p>
        </p:txBody>
      </p:sp>
      <p:sp>
        <p:nvSpPr>
          <p:cNvPr id="7" name="任意多边形 2"/>
          <p:cNvSpPr/>
          <p:nvPr/>
        </p:nvSpPr>
        <p:spPr>
          <a:xfrm>
            <a:off x="4176776" y="1339336"/>
            <a:ext cx="3838449" cy="628033"/>
          </a:xfrm>
          <a:custGeom>
            <a:avLst/>
            <a:gdLst>
              <a:gd name="connsiteX0" fmla="*/ 0 w 1426388"/>
              <a:gd name="connsiteY0" fmla="*/ 118868 h 713194"/>
              <a:gd name="connsiteX1" fmla="*/ 118868 w 1426388"/>
              <a:gd name="connsiteY1" fmla="*/ 0 h 713194"/>
              <a:gd name="connsiteX2" fmla="*/ 1307520 w 1426388"/>
              <a:gd name="connsiteY2" fmla="*/ 0 h 713194"/>
              <a:gd name="connsiteX3" fmla="*/ 1426388 w 1426388"/>
              <a:gd name="connsiteY3" fmla="*/ 118868 h 713194"/>
              <a:gd name="connsiteX4" fmla="*/ 1426388 w 1426388"/>
              <a:gd name="connsiteY4" fmla="*/ 594326 h 713194"/>
              <a:gd name="connsiteX5" fmla="*/ 1307520 w 1426388"/>
              <a:gd name="connsiteY5" fmla="*/ 713194 h 713194"/>
              <a:gd name="connsiteX6" fmla="*/ 118868 w 1426388"/>
              <a:gd name="connsiteY6" fmla="*/ 713194 h 713194"/>
              <a:gd name="connsiteX7" fmla="*/ 0 w 1426388"/>
              <a:gd name="connsiteY7" fmla="*/ 594326 h 713194"/>
              <a:gd name="connsiteX8" fmla="*/ 0 w 1426388"/>
              <a:gd name="connsiteY8" fmla="*/ 118868 h 71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6388" h="713194">
                <a:moveTo>
                  <a:pt x="0" y="118868"/>
                </a:moveTo>
                <a:cubicBezTo>
                  <a:pt x="0" y="53219"/>
                  <a:pt x="53219" y="0"/>
                  <a:pt x="118868" y="0"/>
                </a:cubicBezTo>
                <a:lnTo>
                  <a:pt x="1307520" y="0"/>
                </a:lnTo>
                <a:cubicBezTo>
                  <a:pt x="1373169" y="0"/>
                  <a:pt x="1426388" y="53219"/>
                  <a:pt x="1426388" y="118868"/>
                </a:cubicBezTo>
                <a:lnTo>
                  <a:pt x="1426388" y="594326"/>
                </a:lnTo>
                <a:cubicBezTo>
                  <a:pt x="1426388" y="659975"/>
                  <a:pt x="1373169" y="713194"/>
                  <a:pt x="1307520" y="713194"/>
                </a:cubicBezTo>
                <a:lnTo>
                  <a:pt x="118868" y="713194"/>
                </a:lnTo>
                <a:cubicBezTo>
                  <a:pt x="53219" y="713194"/>
                  <a:pt x="0" y="659975"/>
                  <a:pt x="0" y="594326"/>
                </a:cubicBezTo>
                <a:lnTo>
                  <a:pt x="0" y="118868"/>
                </a:lnTo>
                <a:close/>
              </a:path>
            </a:pathLst>
          </a:custGeom>
          <a:gradFill flip="none" rotWithShape="1">
            <a:gsLst>
              <a:gs pos="0">
                <a:schemeClr val="accent1">
                  <a:lumMod val="5000"/>
                  <a:lumOff val="95000"/>
                </a:schemeClr>
              </a:gs>
              <a:gs pos="74000">
                <a:srgbClr val="009999"/>
              </a:gs>
              <a:gs pos="100000">
                <a:srgbClr val="00CDC8"/>
              </a:gs>
            </a:gsLst>
            <a:lin ang="18900000" scaled="1"/>
            <a:tileRect/>
          </a:gradFill>
          <a:ln>
            <a:noFill/>
          </a:ln>
          <a:effectLst>
            <a:outerShdw blurRad="76200" dist="12700" dir="2700000" sy="-23000" kx="-800400" algn="bl" rotWithShape="0">
              <a:prstClr val="black">
                <a:alpha val="2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7172" tIns="107172" rIns="107172" bIns="107172" spcCol="953" anchor="ctr"/>
          <a:lstStyle/>
          <a:p>
            <a:pPr algn="ctr"/>
            <a:r>
              <a:rPr lang="zh-CN" altLang="en-US" sz="2000" b="1" spc="400" dirty="0">
                <a:solidFill>
                  <a:schemeClr val="bg1"/>
                </a:solidFill>
                <a:latin typeface="微软雅黑" panose="020B0503020204020204" charset="-122"/>
                <a:ea typeface="微软雅黑" panose="020B0503020204020204" charset="-122"/>
                <a:cs typeface="Alibaba Sans Light" panose="020B0303020203040204" pitchFamily="34" charset="0"/>
                <a:sym typeface="+mn-ea"/>
              </a:rPr>
              <a:t>分布式光伏消纳评估</a:t>
            </a:r>
            <a:endParaRPr lang="zh-CN" altLang="en-US" sz="2000" b="1" spc="400" dirty="0">
              <a:solidFill>
                <a:schemeClr val="bg1"/>
              </a:solidFill>
              <a:latin typeface="微软雅黑" panose="020B0503020204020204" charset="-122"/>
              <a:ea typeface="微软雅黑" panose="020B0503020204020204" charset="-122"/>
              <a:cs typeface="Alibaba Sans Light" panose="020B0303020203040204" pitchFamily="34" charset="0"/>
              <a:sym typeface="+mn-ea"/>
            </a:endParaRPr>
          </a:p>
        </p:txBody>
      </p:sp>
      <p:sp>
        <p:nvSpPr>
          <p:cNvPr id="2" name="圆角矩形 38"/>
          <p:cNvSpPr/>
          <p:nvPr/>
        </p:nvSpPr>
        <p:spPr>
          <a:xfrm>
            <a:off x="1199909" y="2382992"/>
            <a:ext cx="3315762" cy="847530"/>
          </a:xfrm>
          <a:prstGeom prst="roundRect">
            <a:avLst/>
          </a:prstGeom>
          <a:solidFill>
            <a:srgbClr val="73C5C5"/>
          </a:solidFill>
          <a:ln w="12700" cap="flat" cmpd="sng" algn="ctr">
            <a:solidFill>
              <a:srgbClr val="5B9BD5">
                <a:shade val="50000"/>
              </a:srgbClr>
            </a:solidFill>
            <a:prstDash val="solid"/>
            <a:miter lim="800000"/>
          </a:ln>
          <a:effectLst/>
        </p:spPr>
        <p:txBody>
          <a:bodyPr rtlCol="0" anchor="ctr"/>
          <a:lstStyle/>
          <a:p>
            <a:pPr algn="ctr" defTabSz="1218565" fontAlgn="auto">
              <a:spcBef>
                <a:spcPts val="0"/>
              </a:spcBef>
              <a:spcAft>
                <a:spcPts val="0"/>
              </a:spcAft>
              <a:defRPr/>
            </a:pPr>
            <a:r>
              <a:rPr lang="zh-CN" altLang="en-US" sz="1865" b="1" kern="0" dirty="0">
                <a:solidFill>
                  <a:prstClr val="white"/>
                </a:solidFill>
                <a:latin typeface="微软雅黑" panose="020B0503020204020204" charset="-122"/>
                <a:ea typeface="微软雅黑" panose="020B0503020204020204" charset="-122"/>
              </a:rPr>
              <a:t>按台区容量接入</a:t>
            </a:r>
            <a:endParaRPr lang="zh-CN" altLang="en-US" sz="1865" b="1" kern="0" dirty="0">
              <a:solidFill>
                <a:prstClr val="white"/>
              </a:solidFill>
              <a:latin typeface="微软雅黑" panose="020B0503020204020204" charset="-122"/>
              <a:ea typeface="微软雅黑" panose="020B0503020204020204" charset="-122"/>
            </a:endParaRPr>
          </a:p>
        </p:txBody>
      </p:sp>
      <p:cxnSp>
        <p:nvCxnSpPr>
          <p:cNvPr id="3" name="直接连接符 2"/>
          <p:cNvCxnSpPr/>
          <p:nvPr/>
        </p:nvCxnSpPr>
        <p:spPr>
          <a:xfrm>
            <a:off x="4816178" y="2766916"/>
            <a:ext cx="1823640" cy="0"/>
          </a:xfrm>
          <a:prstGeom prst="line">
            <a:avLst/>
          </a:prstGeom>
          <a:noFill/>
          <a:ln w="38100" cap="flat" cmpd="sng" algn="ctr">
            <a:solidFill>
              <a:srgbClr val="008C3E"/>
            </a:solidFill>
            <a:prstDash val="solid"/>
            <a:miter lim="800000"/>
          </a:ln>
          <a:effectLst/>
        </p:spPr>
      </p:cxnSp>
      <p:cxnSp>
        <p:nvCxnSpPr>
          <p:cNvPr id="4" name="直接连接符 3"/>
          <p:cNvCxnSpPr/>
          <p:nvPr/>
        </p:nvCxnSpPr>
        <p:spPr>
          <a:xfrm>
            <a:off x="4816178" y="2862897"/>
            <a:ext cx="1823640" cy="0"/>
          </a:xfrm>
          <a:prstGeom prst="line">
            <a:avLst/>
          </a:prstGeom>
          <a:noFill/>
          <a:ln w="38100" cap="flat" cmpd="sng" algn="ctr">
            <a:solidFill>
              <a:srgbClr val="008C3E"/>
            </a:solidFill>
            <a:prstDash val="solid"/>
            <a:miter lim="800000"/>
          </a:ln>
          <a:effectLst/>
        </p:spPr>
      </p:cxnSp>
      <p:sp>
        <p:nvSpPr>
          <p:cNvPr id="5" name="文本框 4"/>
          <p:cNvSpPr txBox="1"/>
          <p:nvPr/>
        </p:nvSpPr>
        <p:spPr>
          <a:xfrm>
            <a:off x="6574847" y="2499075"/>
            <a:ext cx="5278957" cy="472309"/>
          </a:xfrm>
          <a:prstGeom prst="rect">
            <a:avLst/>
          </a:prstGeom>
          <a:noFill/>
        </p:spPr>
        <p:txBody>
          <a:bodyPr wrap="square" rtlCol="0" anchor="t">
            <a:spAutoFit/>
          </a:bodyPr>
          <a:lstStyle/>
          <a:p>
            <a:pPr indent="508000" fontAlgn="auto">
              <a:lnSpc>
                <a:spcPct val="150000"/>
              </a:lnSpc>
            </a:pPr>
            <a:r>
              <a:rPr lang="zh-CN" altLang="en-US" sz="1865"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最简单，可能引起反向重载、高电压</a:t>
            </a:r>
            <a:endParaRPr lang="en-US" altLang="zh-CN" sz="1865"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endParaRPr>
          </a:p>
        </p:txBody>
      </p:sp>
      <p:sp>
        <p:nvSpPr>
          <p:cNvPr id="6" name="圆角矩形 43"/>
          <p:cNvSpPr/>
          <p:nvPr/>
        </p:nvSpPr>
        <p:spPr>
          <a:xfrm>
            <a:off x="1199909" y="3959886"/>
            <a:ext cx="3315762" cy="847530"/>
          </a:xfrm>
          <a:prstGeom prst="roundRect">
            <a:avLst/>
          </a:prstGeom>
          <a:solidFill>
            <a:srgbClr val="73C5C5"/>
          </a:solidFill>
          <a:ln w="12700" cap="flat" cmpd="sng" algn="ctr">
            <a:solidFill>
              <a:srgbClr val="5B9BD5">
                <a:shade val="50000"/>
              </a:srgbClr>
            </a:solidFill>
            <a:prstDash val="solid"/>
            <a:miter lim="800000"/>
          </a:ln>
          <a:effectLst/>
        </p:spPr>
        <p:txBody>
          <a:bodyPr rtlCol="0" anchor="ctr"/>
          <a:lstStyle/>
          <a:p>
            <a:pPr algn="ctr" defTabSz="1218565" fontAlgn="auto">
              <a:spcBef>
                <a:spcPts val="0"/>
              </a:spcBef>
              <a:spcAft>
                <a:spcPts val="0"/>
              </a:spcAft>
              <a:defRPr/>
            </a:pPr>
            <a:r>
              <a:rPr lang="zh-CN" altLang="en-US" sz="1865" b="1" kern="0" dirty="0">
                <a:solidFill>
                  <a:prstClr val="white"/>
                </a:solidFill>
                <a:latin typeface="微软雅黑" panose="020B0503020204020204" charset="-122"/>
                <a:ea typeface="微软雅黑" panose="020B0503020204020204" charset="-122"/>
              </a:rPr>
              <a:t>按典型场景电压评价接入</a:t>
            </a:r>
            <a:endParaRPr lang="zh-CN" altLang="en-US" sz="1865" b="1" kern="0" dirty="0">
              <a:solidFill>
                <a:prstClr val="white"/>
              </a:solidFill>
              <a:latin typeface="微软雅黑" panose="020B0503020204020204" charset="-122"/>
              <a:ea typeface="微软雅黑" panose="020B0503020204020204" charset="-122"/>
            </a:endParaRPr>
          </a:p>
        </p:txBody>
      </p:sp>
      <p:cxnSp>
        <p:nvCxnSpPr>
          <p:cNvPr id="19" name="直接连接符 18"/>
          <p:cNvCxnSpPr/>
          <p:nvPr/>
        </p:nvCxnSpPr>
        <p:spPr>
          <a:xfrm>
            <a:off x="4816178" y="4343810"/>
            <a:ext cx="1823640" cy="0"/>
          </a:xfrm>
          <a:prstGeom prst="line">
            <a:avLst/>
          </a:prstGeom>
          <a:noFill/>
          <a:ln w="38100" cap="flat" cmpd="sng" algn="ctr">
            <a:solidFill>
              <a:srgbClr val="ED7D31">
                <a:lumMod val="75000"/>
              </a:srgbClr>
            </a:solidFill>
            <a:prstDash val="solid"/>
            <a:miter lim="800000"/>
          </a:ln>
          <a:effectLst/>
        </p:spPr>
      </p:cxnSp>
      <p:cxnSp>
        <p:nvCxnSpPr>
          <p:cNvPr id="20" name="直接连接符 19"/>
          <p:cNvCxnSpPr/>
          <p:nvPr/>
        </p:nvCxnSpPr>
        <p:spPr>
          <a:xfrm>
            <a:off x="4816178" y="4439791"/>
            <a:ext cx="1823640" cy="0"/>
          </a:xfrm>
          <a:prstGeom prst="line">
            <a:avLst/>
          </a:prstGeom>
          <a:noFill/>
          <a:ln w="38100" cap="flat" cmpd="sng" algn="ctr">
            <a:solidFill>
              <a:srgbClr val="ED7D31">
                <a:lumMod val="75000"/>
              </a:srgbClr>
            </a:solidFill>
            <a:prstDash val="solid"/>
            <a:miter lim="800000"/>
          </a:ln>
          <a:effectLst/>
        </p:spPr>
      </p:cxnSp>
      <p:sp>
        <p:nvSpPr>
          <p:cNvPr id="21" name="文本框 20"/>
          <p:cNvSpPr txBox="1"/>
          <p:nvPr/>
        </p:nvSpPr>
        <p:spPr>
          <a:xfrm>
            <a:off x="7054752" y="3824932"/>
            <a:ext cx="4703071" cy="903004"/>
          </a:xfrm>
          <a:prstGeom prst="rect">
            <a:avLst/>
          </a:prstGeom>
          <a:noFill/>
        </p:spPr>
        <p:txBody>
          <a:bodyPr wrap="square" rtlCol="0" anchor="t">
            <a:spAutoFit/>
          </a:bodyPr>
          <a:lstStyle/>
          <a:p>
            <a:pPr eaLnBrk="1" fontAlgn="auto" hangingPunct="1">
              <a:lnSpc>
                <a:spcPct val="150000"/>
              </a:lnSpc>
              <a:buFont typeface="Arial" panose="020B0604020202020204" pitchFamily="34" charset="0"/>
              <a:buNone/>
            </a:pPr>
            <a:r>
              <a:rPr lang="zh-CN" altLang="en-US" sz="1865"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可规模化，较大限度利用负荷，可能引起高电压</a:t>
            </a:r>
            <a:endParaRPr lang="en-US" altLang="zh-CN" sz="1865"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endParaRPr>
          </a:p>
        </p:txBody>
      </p:sp>
      <p:sp>
        <p:nvSpPr>
          <p:cNvPr id="26" name="文本框 25"/>
          <p:cNvSpPr txBox="1"/>
          <p:nvPr/>
        </p:nvSpPr>
        <p:spPr>
          <a:xfrm>
            <a:off x="4602247" y="2188696"/>
            <a:ext cx="3221412" cy="418000"/>
          </a:xfrm>
          <a:prstGeom prst="rect">
            <a:avLst/>
          </a:prstGeom>
          <a:noFill/>
        </p:spPr>
        <p:txBody>
          <a:bodyPr wrap="square" rtlCol="0" anchor="t">
            <a:spAutoFit/>
          </a:bodyPr>
          <a:lstStyle/>
          <a:p>
            <a:pPr indent="508000" fontAlgn="auto">
              <a:lnSpc>
                <a:spcPct val="150000"/>
              </a:lnSpc>
            </a:pPr>
            <a:r>
              <a:rPr lang="zh-CN" altLang="en-US" sz="16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按台区计算</a:t>
            </a:r>
            <a:endParaRPr lang="en-US" altLang="zh-CN" sz="16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endParaRPr>
          </a:p>
        </p:txBody>
      </p:sp>
      <p:sp>
        <p:nvSpPr>
          <p:cNvPr id="27" name="文本框 26"/>
          <p:cNvSpPr txBox="1"/>
          <p:nvPr/>
        </p:nvSpPr>
        <p:spPr>
          <a:xfrm>
            <a:off x="4432254" y="3803188"/>
            <a:ext cx="2303545" cy="418000"/>
          </a:xfrm>
          <a:prstGeom prst="rect">
            <a:avLst/>
          </a:prstGeom>
          <a:noFill/>
        </p:spPr>
        <p:txBody>
          <a:bodyPr wrap="square" rtlCol="0" anchor="t">
            <a:spAutoFit/>
          </a:bodyPr>
          <a:lstStyle/>
          <a:p>
            <a:pPr indent="508000" fontAlgn="auto">
              <a:lnSpc>
                <a:spcPct val="150000"/>
              </a:lnSpc>
            </a:pPr>
            <a:r>
              <a:rPr lang="zh-CN" altLang="en-US" sz="16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负荷</a:t>
            </a:r>
            <a:r>
              <a:rPr lang="en-US" altLang="zh-CN" sz="16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a:t>
            </a:r>
            <a:r>
              <a:rPr lang="zh-CN" altLang="en-US" sz="16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出力约束</a:t>
            </a:r>
            <a:endParaRPr lang="en-US" altLang="zh-CN" sz="16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endParaRPr>
          </a:p>
        </p:txBody>
      </p:sp>
      <p:sp>
        <p:nvSpPr>
          <p:cNvPr id="28" name="圆角矩形 49"/>
          <p:cNvSpPr/>
          <p:nvPr/>
        </p:nvSpPr>
        <p:spPr>
          <a:xfrm>
            <a:off x="1199909" y="5652863"/>
            <a:ext cx="3315762" cy="847530"/>
          </a:xfrm>
          <a:prstGeom prst="roundRect">
            <a:avLst/>
          </a:prstGeom>
          <a:solidFill>
            <a:srgbClr val="73C5C5"/>
          </a:solidFill>
          <a:ln w="12700" cap="flat" cmpd="sng" algn="ctr">
            <a:solidFill>
              <a:srgbClr val="5B9BD5">
                <a:shade val="50000"/>
              </a:srgbClr>
            </a:solidFill>
            <a:prstDash val="solid"/>
            <a:miter lim="800000"/>
          </a:ln>
          <a:effectLst/>
        </p:spPr>
        <p:txBody>
          <a:bodyPr rtlCol="0" anchor="ctr"/>
          <a:lstStyle/>
          <a:p>
            <a:pPr algn="ctr" defTabSz="1218565" fontAlgn="auto">
              <a:spcBef>
                <a:spcPts val="0"/>
              </a:spcBef>
              <a:spcAft>
                <a:spcPts val="0"/>
              </a:spcAft>
              <a:defRPr/>
            </a:pPr>
            <a:r>
              <a:rPr lang="zh-CN" altLang="en-US" sz="1865" b="1" kern="0" dirty="0">
                <a:solidFill>
                  <a:prstClr val="white"/>
                </a:solidFill>
                <a:latin typeface="微软雅黑" panose="020B0503020204020204" charset="-122"/>
                <a:ea typeface="微软雅黑" panose="020B0503020204020204" charset="-122"/>
              </a:rPr>
              <a:t>按个性化可开放容量接入</a:t>
            </a:r>
            <a:endParaRPr lang="zh-CN" altLang="en-US" sz="1865" b="1" kern="0" dirty="0">
              <a:solidFill>
                <a:prstClr val="white"/>
              </a:solidFill>
              <a:latin typeface="微软雅黑" panose="020B0503020204020204" charset="-122"/>
              <a:ea typeface="微软雅黑" panose="020B0503020204020204" charset="-122"/>
            </a:endParaRPr>
          </a:p>
        </p:txBody>
      </p:sp>
      <p:cxnSp>
        <p:nvCxnSpPr>
          <p:cNvPr id="29" name="直接连接符 28"/>
          <p:cNvCxnSpPr/>
          <p:nvPr/>
        </p:nvCxnSpPr>
        <p:spPr>
          <a:xfrm>
            <a:off x="4816178" y="6036787"/>
            <a:ext cx="1823640" cy="0"/>
          </a:xfrm>
          <a:prstGeom prst="line">
            <a:avLst/>
          </a:prstGeom>
          <a:noFill/>
          <a:ln w="38100" cap="flat" cmpd="sng" algn="ctr">
            <a:solidFill>
              <a:srgbClr val="C00000"/>
            </a:solidFill>
            <a:prstDash val="solid"/>
            <a:miter lim="800000"/>
          </a:ln>
          <a:effectLst/>
        </p:spPr>
      </p:cxnSp>
      <p:cxnSp>
        <p:nvCxnSpPr>
          <p:cNvPr id="31744" name="直接连接符 31743"/>
          <p:cNvCxnSpPr/>
          <p:nvPr/>
        </p:nvCxnSpPr>
        <p:spPr>
          <a:xfrm>
            <a:off x="4816178" y="6132768"/>
            <a:ext cx="1823640" cy="0"/>
          </a:xfrm>
          <a:prstGeom prst="line">
            <a:avLst/>
          </a:prstGeom>
          <a:noFill/>
          <a:ln w="38100" cap="flat" cmpd="sng" algn="ctr">
            <a:solidFill>
              <a:srgbClr val="C00000"/>
            </a:solidFill>
            <a:prstDash val="solid"/>
            <a:miter lim="800000"/>
          </a:ln>
          <a:effectLst/>
        </p:spPr>
      </p:cxnSp>
      <p:sp>
        <p:nvSpPr>
          <p:cNvPr id="31745" name="文本框 31744"/>
          <p:cNvSpPr txBox="1"/>
          <p:nvPr/>
        </p:nvSpPr>
        <p:spPr>
          <a:xfrm>
            <a:off x="7054752" y="5522800"/>
            <a:ext cx="4703071" cy="903004"/>
          </a:xfrm>
          <a:prstGeom prst="rect">
            <a:avLst/>
          </a:prstGeom>
          <a:noFill/>
        </p:spPr>
        <p:txBody>
          <a:bodyPr wrap="square" rtlCol="0" anchor="t">
            <a:spAutoFit/>
          </a:bodyPr>
          <a:lstStyle/>
          <a:p>
            <a:pPr eaLnBrk="1" fontAlgn="auto" hangingPunct="1">
              <a:lnSpc>
                <a:spcPct val="150000"/>
              </a:lnSpc>
              <a:buFont typeface="Arial" panose="020B0604020202020204" pitchFamily="34" charset="0"/>
              <a:buNone/>
            </a:pPr>
            <a:r>
              <a:rPr lang="zh-CN" altLang="en-US" sz="1865"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算力、数据质量要求高，不会引起反向重过载、电压问题</a:t>
            </a:r>
            <a:endParaRPr lang="en-US" altLang="zh-CN" sz="1865"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endParaRPr>
          </a:p>
        </p:txBody>
      </p:sp>
      <p:sp>
        <p:nvSpPr>
          <p:cNvPr id="31747" name="文本框 31746"/>
          <p:cNvSpPr txBox="1"/>
          <p:nvPr/>
        </p:nvSpPr>
        <p:spPr>
          <a:xfrm>
            <a:off x="4515670" y="5503951"/>
            <a:ext cx="2220128" cy="418000"/>
          </a:xfrm>
          <a:prstGeom prst="rect">
            <a:avLst/>
          </a:prstGeom>
          <a:noFill/>
        </p:spPr>
        <p:txBody>
          <a:bodyPr wrap="square" rtlCol="0" anchor="t">
            <a:spAutoFit/>
          </a:bodyPr>
          <a:lstStyle/>
          <a:p>
            <a:pPr indent="508000" fontAlgn="auto">
              <a:lnSpc>
                <a:spcPct val="150000"/>
              </a:lnSpc>
            </a:pPr>
            <a:r>
              <a:rPr lang="zh-CN" altLang="en-US" sz="16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按县公司开展</a:t>
            </a:r>
            <a:endParaRPr lang="en-US" altLang="zh-CN" sz="16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endParaRPr>
          </a:p>
        </p:txBody>
      </p:sp>
      <p:cxnSp>
        <p:nvCxnSpPr>
          <p:cNvPr id="31748" name="直接连接符 31747"/>
          <p:cNvCxnSpPr/>
          <p:nvPr/>
        </p:nvCxnSpPr>
        <p:spPr>
          <a:xfrm>
            <a:off x="4816178" y="2766916"/>
            <a:ext cx="1823640" cy="0"/>
          </a:xfrm>
          <a:prstGeom prst="line">
            <a:avLst/>
          </a:prstGeom>
          <a:noFill/>
          <a:ln w="38100" cap="flat" cmpd="sng" algn="ctr">
            <a:solidFill>
              <a:srgbClr val="008C3E"/>
            </a:solidFill>
            <a:prstDash val="solid"/>
            <a:miter lim="800000"/>
          </a:ln>
          <a:effectLst/>
        </p:spPr>
      </p:cxnSp>
      <p:cxnSp>
        <p:nvCxnSpPr>
          <p:cNvPr id="31749" name="直接连接符 31748"/>
          <p:cNvCxnSpPr/>
          <p:nvPr/>
        </p:nvCxnSpPr>
        <p:spPr>
          <a:xfrm>
            <a:off x="4816178" y="2862897"/>
            <a:ext cx="1823640" cy="0"/>
          </a:xfrm>
          <a:prstGeom prst="line">
            <a:avLst/>
          </a:prstGeom>
          <a:noFill/>
          <a:ln w="38100" cap="flat" cmpd="sng" algn="ctr">
            <a:solidFill>
              <a:srgbClr val="008C3E"/>
            </a:solidFill>
            <a:prstDash val="solid"/>
            <a:miter lim="800000"/>
          </a:ln>
          <a:effectLst/>
        </p:spPr>
      </p:cxnSp>
    </p:spTree>
    <p:custDataLst>
      <p:tags r:id="rId1"/>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80"/>
          <p:cNvSpPr txBox="1"/>
          <p:nvPr/>
        </p:nvSpPr>
        <p:spPr>
          <a:xfrm>
            <a:off x="673100" y="115888"/>
            <a:ext cx="4568825" cy="583565"/>
          </a:xfrm>
          <a:prstGeom prst="rect">
            <a:avLst/>
          </a:prstGeom>
          <a:noFill/>
          <a:ln w="9525">
            <a:noFill/>
          </a:ln>
        </p:spPr>
        <p:txBody>
          <a:bodyPr wrap="square" anchor="t" anchorCtr="0">
            <a:spAutoFit/>
          </a:bodyPr>
          <a:lstStyle/>
          <a:p>
            <a:pPr marL="571500" indent="-571500">
              <a:buFont typeface="Wingdings" panose="05000000000000000000" charset="0"/>
              <a:buChar char="n"/>
            </a:pPr>
            <a:r>
              <a:rPr lang="zh-CN" altLang="en-US" sz="3200" b="1" dirty="0">
                <a:latin typeface="微软雅黑" panose="020B0503020204020204" charset="-122"/>
                <a:ea typeface="微软雅黑" panose="020B0503020204020204" charset="-122"/>
                <a:sym typeface="+mn-ea"/>
              </a:rPr>
              <a:t>工作思路</a:t>
            </a:r>
            <a:endParaRPr lang="zh-CN" altLang="en-US" sz="3200" b="1" dirty="0">
              <a:latin typeface="微软雅黑" panose="020B0503020204020204" charset="-122"/>
              <a:ea typeface="微软雅黑" panose="020B0503020204020204" charset="-122"/>
            </a:endParaRPr>
          </a:p>
        </p:txBody>
      </p:sp>
      <p:sp>
        <p:nvSpPr>
          <p:cNvPr id="7" name="任意多边形 2"/>
          <p:cNvSpPr/>
          <p:nvPr/>
        </p:nvSpPr>
        <p:spPr>
          <a:xfrm>
            <a:off x="4176776" y="1339336"/>
            <a:ext cx="3838449" cy="628033"/>
          </a:xfrm>
          <a:custGeom>
            <a:avLst/>
            <a:gdLst>
              <a:gd name="connsiteX0" fmla="*/ 0 w 1426388"/>
              <a:gd name="connsiteY0" fmla="*/ 118868 h 713194"/>
              <a:gd name="connsiteX1" fmla="*/ 118868 w 1426388"/>
              <a:gd name="connsiteY1" fmla="*/ 0 h 713194"/>
              <a:gd name="connsiteX2" fmla="*/ 1307520 w 1426388"/>
              <a:gd name="connsiteY2" fmla="*/ 0 h 713194"/>
              <a:gd name="connsiteX3" fmla="*/ 1426388 w 1426388"/>
              <a:gd name="connsiteY3" fmla="*/ 118868 h 713194"/>
              <a:gd name="connsiteX4" fmla="*/ 1426388 w 1426388"/>
              <a:gd name="connsiteY4" fmla="*/ 594326 h 713194"/>
              <a:gd name="connsiteX5" fmla="*/ 1307520 w 1426388"/>
              <a:gd name="connsiteY5" fmla="*/ 713194 h 713194"/>
              <a:gd name="connsiteX6" fmla="*/ 118868 w 1426388"/>
              <a:gd name="connsiteY6" fmla="*/ 713194 h 713194"/>
              <a:gd name="connsiteX7" fmla="*/ 0 w 1426388"/>
              <a:gd name="connsiteY7" fmla="*/ 594326 h 713194"/>
              <a:gd name="connsiteX8" fmla="*/ 0 w 1426388"/>
              <a:gd name="connsiteY8" fmla="*/ 118868 h 71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6388" h="713194">
                <a:moveTo>
                  <a:pt x="0" y="118868"/>
                </a:moveTo>
                <a:cubicBezTo>
                  <a:pt x="0" y="53219"/>
                  <a:pt x="53219" y="0"/>
                  <a:pt x="118868" y="0"/>
                </a:cubicBezTo>
                <a:lnTo>
                  <a:pt x="1307520" y="0"/>
                </a:lnTo>
                <a:cubicBezTo>
                  <a:pt x="1373169" y="0"/>
                  <a:pt x="1426388" y="53219"/>
                  <a:pt x="1426388" y="118868"/>
                </a:cubicBezTo>
                <a:lnTo>
                  <a:pt x="1426388" y="594326"/>
                </a:lnTo>
                <a:cubicBezTo>
                  <a:pt x="1426388" y="659975"/>
                  <a:pt x="1373169" y="713194"/>
                  <a:pt x="1307520" y="713194"/>
                </a:cubicBezTo>
                <a:lnTo>
                  <a:pt x="118868" y="713194"/>
                </a:lnTo>
                <a:cubicBezTo>
                  <a:pt x="53219" y="713194"/>
                  <a:pt x="0" y="659975"/>
                  <a:pt x="0" y="594326"/>
                </a:cubicBezTo>
                <a:lnTo>
                  <a:pt x="0" y="118868"/>
                </a:lnTo>
                <a:close/>
              </a:path>
            </a:pathLst>
          </a:custGeom>
          <a:gradFill flip="none" rotWithShape="1">
            <a:gsLst>
              <a:gs pos="0">
                <a:schemeClr val="accent1">
                  <a:lumMod val="5000"/>
                  <a:lumOff val="95000"/>
                </a:schemeClr>
              </a:gs>
              <a:gs pos="74000">
                <a:srgbClr val="009999"/>
              </a:gs>
              <a:gs pos="100000">
                <a:srgbClr val="00CDC8"/>
              </a:gs>
            </a:gsLst>
            <a:lin ang="18900000" scaled="1"/>
            <a:tileRect/>
          </a:gradFill>
          <a:ln>
            <a:noFill/>
          </a:ln>
          <a:effectLst>
            <a:outerShdw blurRad="76200" dist="12700" dir="2700000" sy="-23000" kx="-800400" algn="bl" rotWithShape="0">
              <a:prstClr val="black">
                <a:alpha val="2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7172" tIns="107172" rIns="107172" bIns="107172" spcCol="953" anchor="ctr"/>
          <a:lstStyle/>
          <a:p>
            <a:pPr algn="ctr"/>
            <a:r>
              <a:rPr lang="zh-CN" altLang="en-US" sz="2000" b="1" spc="400" dirty="0">
                <a:solidFill>
                  <a:schemeClr val="bg1"/>
                </a:solidFill>
                <a:latin typeface="微软雅黑" panose="020B0503020204020204" charset="-122"/>
                <a:ea typeface="微软雅黑" panose="020B0503020204020204" charset="-122"/>
                <a:cs typeface="Alibaba Sans Light" panose="020B0303020203040204" pitchFamily="34" charset="0"/>
                <a:sym typeface="+mn-ea"/>
              </a:rPr>
              <a:t>分布式光伏消纳评估</a:t>
            </a:r>
            <a:endParaRPr lang="zh-CN" altLang="en-US" sz="2000" b="1" spc="400" dirty="0">
              <a:solidFill>
                <a:schemeClr val="bg1"/>
              </a:solidFill>
              <a:latin typeface="微软雅黑" panose="020B0503020204020204" charset="-122"/>
              <a:ea typeface="微软雅黑" panose="020B0503020204020204" charset="-122"/>
              <a:cs typeface="Alibaba Sans Light" panose="020B0303020203040204" pitchFamily="34" charset="0"/>
              <a:sym typeface="+mn-ea"/>
            </a:endParaRPr>
          </a:p>
        </p:txBody>
      </p:sp>
      <p:pic>
        <p:nvPicPr>
          <p:cNvPr id="8" name="图片 7"/>
          <p:cNvPicPr>
            <a:picLocks noChangeAspect="1"/>
          </p:cNvPicPr>
          <p:nvPr/>
        </p:nvPicPr>
        <p:blipFill>
          <a:blip r:embed="rId1"/>
          <a:stretch>
            <a:fillRect/>
          </a:stretch>
        </p:blipFill>
        <p:spPr>
          <a:xfrm>
            <a:off x="4052052" y="2379095"/>
            <a:ext cx="7926346" cy="4363017"/>
          </a:xfrm>
          <a:prstGeom prst="rect">
            <a:avLst/>
          </a:prstGeom>
        </p:spPr>
      </p:pic>
      <p:sp>
        <p:nvSpPr>
          <p:cNvPr id="9" name="文本框 8"/>
          <p:cNvSpPr txBox="1"/>
          <p:nvPr/>
        </p:nvSpPr>
        <p:spPr>
          <a:xfrm>
            <a:off x="609143" y="2748680"/>
            <a:ext cx="2550542" cy="526747"/>
          </a:xfrm>
          <a:prstGeom prst="rect">
            <a:avLst/>
          </a:prstGeom>
          <a:noFill/>
        </p:spPr>
        <p:txBody>
          <a:bodyPr wrap="square" rtlCol="0">
            <a:spAutoFit/>
          </a:bodyPr>
          <a:lstStyle/>
          <a:p>
            <a:pPr algn="ctr">
              <a:lnSpc>
                <a:spcPct val="150000"/>
              </a:lnSpc>
            </a:pPr>
            <a:r>
              <a:rPr lang="zh-CN" altLang="en-US" sz="2135" b="1" dirty="0">
                <a:solidFill>
                  <a:schemeClr val="tx1">
                    <a:lumMod val="75000"/>
                    <a:lumOff val="25000"/>
                  </a:schemeClr>
                </a:solidFill>
                <a:latin typeface="微软雅黑" panose="020B0503020204020204" charset="-122"/>
                <a:ea typeface="微软雅黑" panose="020B0503020204020204" charset="-122"/>
              </a:rPr>
              <a:t>三种接入方式对比</a:t>
            </a:r>
            <a:endParaRPr lang="zh-CN" altLang="en-US" sz="2135" b="1" dirty="0">
              <a:solidFill>
                <a:schemeClr val="tx1">
                  <a:lumMod val="75000"/>
                  <a:lumOff val="25000"/>
                </a:schemeClr>
              </a:solidFill>
              <a:latin typeface="微软雅黑" panose="020B0503020204020204" charset="-122"/>
              <a:ea typeface="微软雅黑" panose="020B0503020204020204" charset="-122"/>
            </a:endParaRPr>
          </a:p>
        </p:txBody>
      </p:sp>
      <p:sp>
        <p:nvSpPr>
          <p:cNvPr id="10" name="文本框 9"/>
          <p:cNvSpPr txBox="1"/>
          <p:nvPr/>
        </p:nvSpPr>
        <p:spPr>
          <a:xfrm>
            <a:off x="418512" y="3708490"/>
            <a:ext cx="2931804" cy="2460674"/>
          </a:xfrm>
          <a:prstGeom prst="rect">
            <a:avLst/>
          </a:prstGeom>
          <a:solidFill>
            <a:schemeClr val="bg1">
              <a:lumMod val="85000"/>
            </a:schemeClr>
          </a:solidFill>
        </p:spPr>
        <p:txBody>
          <a:bodyPr wrap="square" rtlCol="0">
            <a:spAutoFit/>
          </a:bodyPr>
          <a:lstStyle/>
          <a:p>
            <a:pPr marL="381000" indent="-381000">
              <a:lnSpc>
                <a:spcPct val="200000"/>
              </a:lnSpc>
              <a:buFont typeface="Arial" panose="020B0604020202020204" pitchFamily="34" charset="0"/>
              <a:buChar char="•"/>
            </a:pPr>
            <a:r>
              <a:rPr lang="zh-CN" altLang="en-US" sz="2000" b="1" dirty="0">
                <a:solidFill>
                  <a:srgbClr val="006569"/>
                </a:solidFill>
                <a:latin typeface="微软雅黑" panose="020B0503020204020204" charset="-122"/>
                <a:ea typeface="微软雅黑" panose="020B0503020204020204" charset="-122"/>
              </a:rPr>
              <a:t>按配变容量限制</a:t>
            </a:r>
            <a:endParaRPr lang="en-US" altLang="zh-CN" sz="2000" b="1" dirty="0">
              <a:solidFill>
                <a:srgbClr val="006569"/>
              </a:solidFill>
              <a:latin typeface="微软雅黑" panose="020B0503020204020204" charset="-122"/>
              <a:ea typeface="微软雅黑" panose="020B0503020204020204" charset="-122"/>
            </a:endParaRPr>
          </a:p>
          <a:p>
            <a:pPr marL="381000" indent="-381000">
              <a:lnSpc>
                <a:spcPct val="200000"/>
              </a:lnSpc>
              <a:buFont typeface="Arial" panose="020B0604020202020204" pitchFamily="34" charset="0"/>
              <a:buChar char="•"/>
            </a:pPr>
            <a:r>
              <a:rPr lang="zh-CN" altLang="en-US" sz="2000" b="1" dirty="0">
                <a:solidFill>
                  <a:srgbClr val="006569"/>
                </a:solidFill>
                <a:latin typeface="微软雅黑" panose="020B0503020204020204" charset="-122"/>
                <a:ea typeface="微软雅黑" panose="020B0503020204020204" charset="-122"/>
              </a:rPr>
              <a:t>考虑运行情况</a:t>
            </a:r>
            <a:endParaRPr lang="en-US" altLang="zh-CN" sz="2000" b="1" dirty="0">
              <a:solidFill>
                <a:srgbClr val="006569"/>
              </a:solidFill>
              <a:latin typeface="微软雅黑" panose="020B0503020204020204" charset="-122"/>
              <a:ea typeface="微软雅黑" panose="020B0503020204020204" charset="-122"/>
            </a:endParaRPr>
          </a:p>
          <a:p>
            <a:pPr marL="381000" indent="-381000">
              <a:lnSpc>
                <a:spcPct val="200000"/>
              </a:lnSpc>
              <a:buFont typeface="Arial" panose="020B0604020202020204" pitchFamily="34" charset="0"/>
              <a:buChar char="•"/>
            </a:pPr>
            <a:r>
              <a:rPr lang="zh-CN" altLang="en-US" sz="2000" b="1" dirty="0">
                <a:solidFill>
                  <a:srgbClr val="006569"/>
                </a:solidFill>
                <a:latin typeface="微软雅黑" panose="020B0503020204020204" charset="-122"/>
                <a:ea typeface="微软雅黑" panose="020B0503020204020204" charset="-122"/>
              </a:rPr>
              <a:t>考虑节点电压</a:t>
            </a:r>
            <a:endParaRPr lang="en-US" altLang="zh-CN" sz="2000" b="1" dirty="0">
              <a:solidFill>
                <a:srgbClr val="006569"/>
              </a:solidFill>
              <a:latin typeface="微软雅黑" panose="020B0503020204020204" charset="-122"/>
              <a:ea typeface="微软雅黑" panose="020B0503020204020204" charset="-122"/>
            </a:endParaRPr>
          </a:p>
          <a:p>
            <a:pPr marL="381000" indent="-381000">
              <a:lnSpc>
                <a:spcPct val="200000"/>
              </a:lnSpc>
              <a:buFont typeface="Arial" panose="020B0604020202020204" pitchFamily="34" charset="0"/>
              <a:buChar char="•"/>
            </a:pPr>
            <a:r>
              <a:rPr lang="zh-CN" altLang="en-US" sz="2000" b="1" dirty="0">
                <a:solidFill>
                  <a:srgbClr val="006569"/>
                </a:solidFill>
                <a:latin typeface="微软雅黑" panose="020B0503020204020204" charset="-122"/>
                <a:ea typeface="微软雅黑" panose="020B0503020204020204" charset="-122"/>
              </a:rPr>
              <a:t>提供接入建议</a:t>
            </a:r>
            <a:endParaRPr lang="zh-CN" altLang="en-US" sz="2000" b="1" dirty="0">
              <a:solidFill>
                <a:srgbClr val="006569"/>
              </a:solidFill>
              <a:latin typeface="微软雅黑" panose="020B0503020204020204" charset="-122"/>
              <a:ea typeface="微软雅黑" panose="020B0503020204020204" charset="-122"/>
            </a:endParaRPr>
          </a:p>
        </p:txBody>
      </p:sp>
    </p:spTree>
    <p:custDataLst>
      <p:tags r:id="rId2"/>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80"/>
          <p:cNvSpPr txBox="1"/>
          <p:nvPr/>
        </p:nvSpPr>
        <p:spPr>
          <a:xfrm>
            <a:off x="673100" y="115888"/>
            <a:ext cx="4568825" cy="583565"/>
          </a:xfrm>
          <a:prstGeom prst="rect">
            <a:avLst/>
          </a:prstGeom>
          <a:noFill/>
          <a:ln w="9525">
            <a:noFill/>
          </a:ln>
        </p:spPr>
        <p:txBody>
          <a:bodyPr wrap="square" anchor="t" anchorCtr="0">
            <a:spAutoFit/>
          </a:bodyPr>
          <a:lstStyle/>
          <a:p>
            <a:pPr marL="571500" indent="-571500">
              <a:buFont typeface="Wingdings" panose="05000000000000000000" charset="0"/>
              <a:buChar char="n"/>
            </a:pPr>
            <a:r>
              <a:rPr lang="zh-CN" altLang="en-US" sz="3200" b="1" dirty="0">
                <a:latin typeface="微软雅黑" panose="020B0503020204020204" charset="-122"/>
                <a:ea typeface="微软雅黑" panose="020B0503020204020204" charset="-122"/>
                <a:sym typeface="+mn-ea"/>
              </a:rPr>
              <a:t>工作思路</a:t>
            </a:r>
            <a:endParaRPr lang="zh-CN" altLang="en-US" sz="3200" b="1" dirty="0">
              <a:latin typeface="微软雅黑" panose="020B0503020204020204" charset="-122"/>
              <a:ea typeface="微软雅黑" panose="020B0503020204020204" charset="-122"/>
            </a:endParaRPr>
          </a:p>
        </p:txBody>
      </p:sp>
      <p:sp>
        <p:nvSpPr>
          <p:cNvPr id="7" name="任意多边形 2"/>
          <p:cNvSpPr/>
          <p:nvPr/>
        </p:nvSpPr>
        <p:spPr>
          <a:xfrm>
            <a:off x="4176776" y="1339336"/>
            <a:ext cx="3838449" cy="628033"/>
          </a:xfrm>
          <a:custGeom>
            <a:avLst/>
            <a:gdLst>
              <a:gd name="connsiteX0" fmla="*/ 0 w 1426388"/>
              <a:gd name="connsiteY0" fmla="*/ 118868 h 713194"/>
              <a:gd name="connsiteX1" fmla="*/ 118868 w 1426388"/>
              <a:gd name="connsiteY1" fmla="*/ 0 h 713194"/>
              <a:gd name="connsiteX2" fmla="*/ 1307520 w 1426388"/>
              <a:gd name="connsiteY2" fmla="*/ 0 h 713194"/>
              <a:gd name="connsiteX3" fmla="*/ 1426388 w 1426388"/>
              <a:gd name="connsiteY3" fmla="*/ 118868 h 713194"/>
              <a:gd name="connsiteX4" fmla="*/ 1426388 w 1426388"/>
              <a:gd name="connsiteY4" fmla="*/ 594326 h 713194"/>
              <a:gd name="connsiteX5" fmla="*/ 1307520 w 1426388"/>
              <a:gd name="connsiteY5" fmla="*/ 713194 h 713194"/>
              <a:gd name="connsiteX6" fmla="*/ 118868 w 1426388"/>
              <a:gd name="connsiteY6" fmla="*/ 713194 h 713194"/>
              <a:gd name="connsiteX7" fmla="*/ 0 w 1426388"/>
              <a:gd name="connsiteY7" fmla="*/ 594326 h 713194"/>
              <a:gd name="connsiteX8" fmla="*/ 0 w 1426388"/>
              <a:gd name="connsiteY8" fmla="*/ 118868 h 71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6388" h="713194">
                <a:moveTo>
                  <a:pt x="0" y="118868"/>
                </a:moveTo>
                <a:cubicBezTo>
                  <a:pt x="0" y="53219"/>
                  <a:pt x="53219" y="0"/>
                  <a:pt x="118868" y="0"/>
                </a:cubicBezTo>
                <a:lnTo>
                  <a:pt x="1307520" y="0"/>
                </a:lnTo>
                <a:cubicBezTo>
                  <a:pt x="1373169" y="0"/>
                  <a:pt x="1426388" y="53219"/>
                  <a:pt x="1426388" y="118868"/>
                </a:cubicBezTo>
                <a:lnTo>
                  <a:pt x="1426388" y="594326"/>
                </a:lnTo>
                <a:cubicBezTo>
                  <a:pt x="1426388" y="659975"/>
                  <a:pt x="1373169" y="713194"/>
                  <a:pt x="1307520" y="713194"/>
                </a:cubicBezTo>
                <a:lnTo>
                  <a:pt x="118868" y="713194"/>
                </a:lnTo>
                <a:cubicBezTo>
                  <a:pt x="53219" y="713194"/>
                  <a:pt x="0" y="659975"/>
                  <a:pt x="0" y="594326"/>
                </a:cubicBezTo>
                <a:lnTo>
                  <a:pt x="0" y="118868"/>
                </a:lnTo>
                <a:close/>
              </a:path>
            </a:pathLst>
          </a:custGeom>
          <a:gradFill flip="none" rotWithShape="1">
            <a:gsLst>
              <a:gs pos="0">
                <a:schemeClr val="accent1">
                  <a:lumMod val="5000"/>
                  <a:lumOff val="95000"/>
                </a:schemeClr>
              </a:gs>
              <a:gs pos="74000">
                <a:srgbClr val="009999"/>
              </a:gs>
              <a:gs pos="100000">
                <a:srgbClr val="00CDC8"/>
              </a:gs>
            </a:gsLst>
            <a:lin ang="18900000" scaled="1"/>
            <a:tileRect/>
          </a:gradFill>
          <a:ln>
            <a:noFill/>
          </a:ln>
          <a:effectLst>
            <a:outerShdw blurRad="76200" dist="12700" dir="2700000" sy="-23000" kx="-800400" algn="bl" rotWithShape="0">
              <a:prstClr val="black">
                <a:alpha val="2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7172" tIns="107172" rIns="107172" bIns="107172" spcCol="953" anchor="ctr"/>
          <a:lstStyle/>
          <a:p>
            <a:pPr algn="ctr"/>
            <a:r>
              <a:rPr lang="zh-CN" altLang="en-US" sz="2000" b="1" spc="400" dirty="0">
                <a:solidFill>
                  <a:schemeClr val="bg1"/>
                </a:solidFill>
                <a:latin typeface="微软雅黑" panose="020B0503020204020204" charset="-122"/>
                <a:ea typeface="微软雅黑" panose="020B0503020204020204" charset="-122"/>
                <a:cs typeface="Alibaba Sans Light" panose="020B0303020203040204" pitchFamily="34" charset="0"/>
                <a:sym typeface="+mn-ea"/>
              </a:rPr>
              <a:t>系统开发及应用</a:t>
            </a:r>
            <a:endParaRPr lang="zh-CN" altLang="en-US" sz="2000" b="1" spc="400" dirty="0">
              <a:solidFill>
                <a:schemeClr val="bg1"/>
              </a:solidFill>
              <a:latin typeface="微软雅黑" panose="020B0503020204020204" charset="-122"/>
              <a:ea typeface="微软雅黑" panose="020B0503020204020204" charset="-122"/>
              <a:cs typeface="Alibaba Sans Light" panose="020B0303020203040204" pitchFamily="34" charset="0"/>
              <a:sym typeface="+mn-ea"/>
            </a:endParaRPr>
          </a:p>
        </p:txBody>
      </p:sp>
      <p:sp>
        <p:nvSpPr>
          <p:cNvPr id="20" name="矩形 19"/>
          <p:cNvSpPr/>
          <p:nvPr/>
        </p:nvSpPr>
        <p:spPr bwMode="auto">
          <a:xfrm>
            <a:off x="818170" y="2345489"/>
            <a:ext cx="4415128" cy="3181818"/>
          </a:xfrm>
          <a:prstGeom prst="rect">
            <a:avLst/>
          </a:prstGeom>
          <a:solidFill>
            <a:schemeClr val="bg1">
              <a:lumMod val="75000"/>
              <a:alpha val="25098"/>
            </a:schemeClr>
          </a:solidFill>
          <a:ln w="9525">
            <a:noFill/>
            <a:round/>
          </a:ln>
        </p:spPr>
        <p:txBody>
          <a:bodyPr wrap="none" lIns="91424" tIns="53990" rIns="91424" bIns="53990" rtlCol="0" anchor="ctr"/>
          <a:lstStyle/>
          <a:p>
            <a:pPr algn="ctr" eaLnBrk="0" hangingPunct="0"/>
            <a:endParaRPr lang="zh-CN" altLang="en-US" sz="1865" noProof="1">
              <a:solidFill>
                <a:srgbClr val="000000"/>
              </a:solidFill>
              <a:latin typeface="微软雅黑" panose="020B0503020204020204" charset="-122"/>
              <a:ea typeface="微软雅黑" panose="020B0503020204020204" charset="-122"/>
              <a:sym typeface="华文楷体" panose="02010600040101010101" pitchFamily="2" charset="-122"/>
            </a:endParaRPr>
          </a:p>
        </p:txBody>
      </p:sp>
      <p:sp>
        <p:nvSpPr>
          <p:cNvPr id="21" name="圆角矩形 11"/>
          <p:cNvSpPr/>
          <p:nvPr/>
        </p:nvSpPr>
        <p:spPr>
          <a:xfrm>
            <a:off x="1035846" y="5830610"/>
            <a:ext cx="2928481" cy="718799"/>
          </a:xfrm>
          <a:prstGeom prst="roundRect">
            <a:avLst/>
          </a:prstGeom>
          <a:solidFill>
            <a:srgbClr val="009999"/>
          </a:solidFill>
          <a:ln>
            <a:solidFill>
              <a:srgbClr val="73C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735" b="1" dirty="0">
                <a:latin typeface="微软雅黑" panose="020B0503020204020204" charset="-122"/>
                <a:ea typeface="微软雅黑" panose="020B0503020204020204" charset="-122"/>
              </a:rPr>
              <a:t>依托数据中台，实现分布式光伏可观可测</a:t>
            </a:r>
            <a:endParaRPr lang="zh-CN" altLang="en-US" sz="1735" b="1" dirty="0">
              <a:latin typeface="微软雅黑" panose="020B0503020204020204" charset="-122"/>
              <a:ea typeface="微软雅黑" panose="020B0503020204020204" charset="-122"/>
            </a:endParaRPr>
          </a:p>
        </p:txBody>
      </p:sp>
      <p:sp>
        <p:nvSpPr>
          <p:cNvPr id="26" name="圆角矩形 12"/>
          <p:cNvSpPr/>
          <p:nvPr/>
        </p:nvSpPr>
        <p:spPr>
          <a:xfrm>
            <a:off x="4879992" y="5835011"/>
            <a:ext cx="2928483" cy="714398"/>
          </a:xfrm>
          <a:prstGeom prst="roundRect">
            <a:avLst/>
          </a:prstGeom>
          <a:solidFill>
            <a:srgbClr val="73C5C5"/>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735" b="1" dirty="0">
                <a:latin typeface="微软雅黑" panose="020B0503020204020204" charset="-122"/>
                <a:ea typeface="微软雅黑" panose="020B0503020204020204" charset="-122"/>
              </a:rPr>
              <a:t>考虑容量、负荷、光伏出力特性，计算可开放容量</a:t>
            </a:r>
            <a:endParaRPr lang="zh-CN" altLang="en-US" sz="1735" b="1" dirty="0">
              <a:latin typeface="微软雅黑" panose="020B0503020204020204" charset="-122"/>
              <a:ea typeface="微软雅黑" panose="020B0503020204020204" charset="-122"/>
            </a:endParaRPr>
          </a:p>
        </p:txBody>
      </p:sp>
      <p:sp>
        <p:nvSpPr>
          <p:cNvPr id="27" name="圆角矩形 13"/>
          <p:cNvSpPr/>
          <p:nvPr/>
        </p:nvSpPr>
        <p:spPr>
          <a:xfrm>
            <a:off x="8724141" y="5828527"/>
            <a:ext cx="2928483" cy="720883"/>
          </a:xfrm>
          <a:prstGeom prst="roundRect">
            <a:avLst/>
          </a:prstGeom>
          <a:solidFill>
            <a:schemeClr val="bg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1735" b="1" dirty="0">
                <a:latin typeface="微软雅黑" panose="020B0503020204020204" charset="-122"/>
                <a:ea typeface="微软雅黑" panose="020B0503020204020204" charset="-122"/>
              </a:rPr>
              <a:t>提出台区、线路改造方案</a:t>
            </a:r>
            <a:endParaRPr lang="zh-CN" altLang="en-US" sz="1735" b="1" dirty="0">
              <a:latin typeface="微软雅黑" panose="020B0503020204020204" charset="-122"/>
              <a:ea typeface="微软雅黑" panose="020B0503020204020204" charset="-122"/>
            </a:endParaRPr>
          </a:p>
        </p:txBody>
      </p:sp>
      <p:pic>
        <p:nvPicPr>
          <p:cNvPr id="28" name="图片 27"/>
          <p:cNvPicPr>
            <a:picLocks noChangeAspect="1"/>
          </p:cNvPicPr>
          <p:nvPr/>
        </p:nvPicPr>
        <p:blipFill>
          <a:blip r:embed="rId1"/>
          <a:stretch>
            <a:fillRect/>
          </a:stretch>
        </p:blipFill>
        <p:spPr>
          <a:xfrm>
            <a:off x="5684577" y="2349626"/>
            <a:ext cx="5968046" cy="3177682"/>
          </a:xfrm>
          <a:prstGeom prst="rect">
            <a:avLst/>
          </a:prstGeom>
        </p:spPr>
      </p:pic>
      <p:sp>
        <p:nvSpPr>
          <p:cNvPr id="29" name="文本框 28"/>
          <p:cNvSpPr txBox="1"/>
          <p:nvPr/>
        </p:nvSpPr>
        <p:spPr>
          <a:xfrm>
            <a:off x="1052358" y="2613162"/>
            <a:ext cx="3946753" cy="2694392"/>
          </a:xfrm>
          <a:prstGeom prst="rect">
            <a:avLst/>
          </a:prstGeom>
          <a:noFill/>
        </p:spPr>
        <p:txBody>
          <a:bodyPr wrap="square" rtlCol="0">
            <a:spAutoFit/>
          </a:bodyPr>
          <a:lstStyle/>
          <a:p>
            <a:pPr>
              <a:lnSpc>
                <a:spcPct val="150000"/>
              </a:lnSpc>
            </a:pPr>
            <a:r>
              <a:rPr lang="zh-CN" altLang="en-US" sz="1865" b="1" dirty="0">
                <a:solidFill>
                  <a:srgbClr val="009999"/>
                </a:solidFill>
                <a:latin typeface="微软雅黑" panose="020B0503020204020204" charset="-122"/>
                <a:ea typeface="微软雅黑" panose="020B0503020204020204" charset="-122"/>
              </a:rPr>
              <a:t>光伏运行监测和消纳评估技术研究</a:t>
            </a:r>
            <a:endParaRPr lang="en-US" altLang="zh-CN" sz="1865" b="1" dirty="0">
              <a:solidFill>
                <a:srgbClr val="009999"/>
              </a:solidFill>
              <a:latin typeface="微软雅黑" panose="020B0503020204020204" charset="-122"/>
              <a:ea typeface="微软雅黑" panose="020B0503020204020204" charset="-122"/>
            </a:endParaRPr>
          </a:p>
          <a:p>
            <a:pPr marL="381000" indent="-381000">
              <a:lnSpc>
                <a:spcPct val="150000"/>
              </a:lnSpc>
              <a:buFont typeface="Arial" panose="020B0604020202020204" pitchFamily="34" charset="0"/>
              <a:buChar char="•"/>
            </a:pPr>
            <a:r>
              <a:rPr lang="zh-CN" altLang="en-US" sz="1600" b="1" dirty="0">
                <a:solidFill>
                  <a:schemeClr val="tx1">
                    <a:lumMod val="65000"/>
                    <a:lumOff val="35000"/>
                  </a:schemeClr>
                </a:solidFill>
                <a:latin typeface="微软雅黑" panose="020B0503020204020204" charset="-122"/>
                <a:ea typeface="微软雅黑" panose="020B0503020204020204" charset="-122"/>
              </a:rPr>
              <a:t>基于数据中台，自主研发接入配电网分布式光伏监测模块，全面掌握江西分布式光伏接入现状、以及对配电网安全运行的影响，并形成反向过载、高电压的配电台区清单，下发台区可开放容量。</a:t>
            </a:r>
            <a:endParaRPr lang="en-US" altLang="zh-CN" sz="1600" b="1" dirty="0">
              <a:solidFill>
                <a:schemeClr val="tx1">
                  <a:lumMod val="65000"/>
                  <a:lumOff val="35000"/>
                </a:schemeClr>
              </a:solidFill>
              <a:latin typeface="微软雅黑" panose="020B0503020204020204" charset="-122"/>
              <a:ea typeface="微软雅黑" panose="020B0503020204020204" charset="-122"/>
            </a:endParaRPr>
          </a:p>
        </p:txBody>
      </p:sp>
    </p:spTree>
    <p:custDataLst>
      <p:tags r:id="rId2"/>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图片 99"/>
          <p:cNvPicPr/>
          <p:nvPr>
            <p:custDataLst>
              <p:tags r:id="rId1"/>
            </p:custDataLst>
          </p:nvPr>
        </p:nvPicPr>
        <p:blipFill>
          <a:blip r:embed="rId2"/>
          <a:srcRect t="31470" b="16226"/>
          <a:stretch>
            <a:fillRect/>
          </a:stretch>
        </p:blipFill>
        <p:spPr>
          <a:xfrm>
            <a:off x="-635" y="1529715"/>
            <a:ext cx="12193270" cy="3096260"/>
          </a:xfrm>
          <a:prstGeom prst="rect">
            <a:avLst/>
          </a:prstGeom>
          <a:noFill/>
          <a:ln w="9525">
            <a:noFill/>
          </a:ln>
        </p:spPr>
      </p:pic>
      <p:cxnSp>
        <p:nvCxnSpPr>
          <p:cNvPr id="17" name="Straight Connector 49"/>
          <p:cNvCxnSpPr/>
          <p:nvPr/>
        </p:nvCxnSpPr>
        <p:spPr>
          <a:xfrm>
            <a:off x="984071" y="3535630"/>
            <a:ext cx="7872095" cy="0"/>
          </a:xfrm>
          <a:prstGeom prst="line">
            <a:avLst/>
          </a:prstGeom>
          <a:ln w="1905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4" name="矩形 3"/>
          <p:cNvSpPr/>
          <p:nvPr>
            <p:custDataLst>
              <p:tags r:id="rId3"/>
            </p:custDataLst>
          </p:nvPr>
        </p:nvSpPr>
        <p:spPr>
          <a:xfrm>
            <a:off x="0" y="1529715"/>
            <a:ext cx="12192000" cy="3096260"/>
          </a:xfrm>
          <a:prstGeom prst="rect">
            <a:avLst/>
          </a:prstGeom>
          <a:solidFill>
            <a:srgbClr val="0E5249">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Times New Roman" panose="02020603050405020304" pitchFamily="18" charset="0"/>
              <a:cs typeface="Times New Roman" panose="02020603050405020304" pitchFamily="18" charset="0"/>
            </a:endParaRPr>
          </a:p>
        </p:txBody>
      </p:sp>
      <p:sp>
        <p:nvSpPr>
          <p:cNvPr id="123" name="文本框 18"/>
          <p:cNvSpPr txBox="1"/>
          <p:nvPr>
            <p:custDataLst>
              <p:tags r:id="rId4"/>
            </p:custDataLst>
          </p:nvPr>
        </p:nvSpPr>
        <p:spPr>
          <a:xfrm>
            <a:off x="3488690" y="2508250"/>
            <a:ext cx="5213985" cy="1139190"/>
          </a:xfrm>
          <a:prstGeom prst="rect">
            <a:avLst/>
          </a:prstGeom>
          <a:noFill/>
          <a:ln w="9525">
            <a:noFill/>
          </a:ln>
        </p:spPr>
        <p:txBody>
          <a:bodyPr wrap="square">
            <a:noAutofit/>
          </a:bodyPr>
          <a:lstStyle/>
          <a:p>
            <a:pPr algn="ctr">
              <a:lnSpc>
                <a:spcPct val="120000"/>
              </a:lnSpc>
            </a:pPr>
            <a:r>
              <a:rPr lang="zh-CN" altLang="en-US" sz="4500" b="1" spc="300">
                <a:ln w="18415" cmpd="sng">
                  <a:noFill/>
                  <a:prstDash val="solid"/>
                </a:ln>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汇报完毕，谢谢！</a:t>
            </a:r>
            <a:r>
              <a:rPr lang="en-US" altLang="zh-CN" sz="4500" b="1" dirty="0">
                <a:solidFill>
                  <a:srgbClr val="F2F2F2"/>
                </a:solidFill>
                <a:latin typeface="Times New Roman" panose="02020603050405020304" pitchFamily="18" charset="0"/>
                <a:ea typeface="微软雅黑" panose="020B0503020204020204" charset="-122"/>
                <a:cs typeface="Times New Roman" panose="02020603050405020304" pitchFamily="18" charset="0"/>
              </a:rPr>
              <a:t>                           </a:t>
            </a:r>
            <a:endParaRPr lang="zh-CN" altLang="en-US" sz="4500" b="1" dirty="0">
              <a:solidFill>
                <a:srgbClr val="F2F2F2"/>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3" name="灯片编号占位符 2"/>
          <p:cNvSpPr>
            <a:spLocks noGrp="1"/>
          </p:cNvSpPr>
          <p:nvPr>
            <p:ph type="sldNum" sz="quarter" idx="12"/>
          </p:nvPr>
        </p:nvSpPr>
        <p:spPr>
          <a:xfrm>
            <a:off x="9348770" y="6381075"/>
            <a:ext cx="2700000" cy="316800"/>
          </a:xfrm>
        </p:spPr>
        <p:txBody>
          <a:bodyPr>
            <a:noAutofit/>
          </a:bodyPr>
          <a:p>
            <a:pPr algn="r">
              <a:buClrTx/>
              <a:buSzTx/>
              <a:buFontTx/>
            </a:pPr>
            <a:fld id="{9A0DB2DC-4C9A-4742-B13C-FB6460FD3503}" type="slidenum">
              <a:rPr lang="zh-CN" altLang="en-US" sz="2400" smtClean="0">
                <a:solidFill>
                  <a:srgbClr val="00544A"/>
                </a:solidFill>
                <a:latin typeface="Times New Roman" panose="02020603050405020304" pitchFamily="18" charset="0"/>
                <a:cs typeface="Times New Roman" panose="02020603050405020304" pitchFamily="18" charset="0"/>
              </a:rPr>
            </a:fld>
            <a:endParaRPr lang="zh-CN" altLang="en-US" sz="2400" smtClean="0">
              <a:solidFill>
                <a:srgbClr val="00544A"/>
              </a:solidFill>
              <a:latin typeface="Times New Roman" panose="02020603050405020304" pitchFamily="18" charset="0"/>
              <a:cs typeface="Times New Roman" panose="02020603050405020304" pitchFamily="18" charset="0"/>
            </a:endParaRPr>
          </a:p>
        </p:txBody>
      </p:sp>
      <p:pic>
        <p:nvPicPr>
          <p:cNvPr id="38" name="图片 37"/>
          <p:cNvPicPr>
            <a:picLocks noChangeAspect="1"/>
          </p:cNvPicPr>
          <p:nvPr/>
        </p:nvPicPr>
        <p:blipFill rotWithShape="1">
          <a:blip r:embed="rId5"/>
          <a:srcRect/>
          <a:stretch>
            <a:fillRect/>
          </a:stretch>
        </p:blipFill>
        <p:spPr>
          <a:xfrm>
            <a:off x="7535558" y="6317243"/>
            <a:ext cx="4110723" cy="540122"/>
          </a:xfrm>
          <a:prstGeom prst="rect">
            <a:avLst/>
          </a:prstGeom>
        </p:spPr>
      </p:pic>
      <p:pic>
        <p:nvPicPr>
          <p:cNvPr id="22" name="图片 21" descr="logo_130"/>
          <p:cNvPicPr>
            <a:picLocks noChangeAspect="1"/>
          </p:cNvPicPr>
          <p:nvPr/>
        </p:nvPicPr>
        <p:blipFill>
          <a:blip r:embed="rId6"/>
          <a:srcRect r="58947" b="1784"/>
          <a:stretch>
            <a:fillRect/>
          </a:stretch>
        </p:blipFill>
        <p:spPr>
          <a:xfrm>
            <a:off x="0" y="54610"/>
            <a:ext cx="2322195" cy="829945"/>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灯片编号占位符 8"/>
          <p:cNvSpPr/>
          <p:nvPr/>
        </p:nvSpPr>
        <p:spPr>
          <a:xfrm>
            <a:off x="9448800" y="6497638"/>
            <a:ext cx="2743200" cy="365125"/>
          </a:xfrm>
          <a:prstGeom prst="rect">
            <a:avLst/>
          </a:prstGeom>
          <a:noFill/>
          <a:ln w="9525">
            <a:noFill/>
          </a:ln>
        </p:spPr>
        <p:txBody>
          <a:bodyPr anchor="t" anchorCtr="0"/>
          <a:lstStyle/>
          <a:p>
            <a:pPr algn="r"/>
            <a:fld id="{9A0DB2DC-4C9A-4742-B13C-FB6460FD3503}" type="slidenum">
              <a:rPr lang="zh-CN" altLang="en-US" b="1" baseline="0">
                <a:latin typeface="Times New Roman" panose="02020603050405020304" pitchFamily="18" charset="0"/>
                <a:ea typeface="Noto Sans CJK Regular" pitchFamily="34" charset="-122"/>
              </a:rPr>
            </a:fld>
            <a:endParaRPr lang="zh-CN" altLang="en-US" b="1" baseline="0" dirty="0">
              <a:latin typeface="Times New Roman" panose="02020603050405020304" pitchFamily="18" charset="0"/>
              <a:ea typeface="Noto Sans CJK Regular" pitchFamily="34" charset="-122"/>
            </a:endParaRPr>
          </a:p>
        </p:txBody>
      </p:sp>
      <p:sp>
        <p:nvSpPr>
          <p:cNvPr id="45" name="矩形 99"/>
          <p:cNvSpPr/>
          <p:nvPr>
            <p:custDataLst>
              <p:tags r:id="rId1"/>
            </p:custDataLst>
          </p:nvPr>
        </p:nvSpPr>
        <p:spPr>
          <a:xfrm>
            <a:off x="586105" y="1643380"/>
            <a:ext cx="11291570" cy="1350010"/>
          </a:xfrm>
          <a:prstGeom prst="rect">
            <a:avLst/>
          </a:prstGeom>
          <a:noFill/>
          <a:ln w="12700" cap="flat" cmpd="sng">
            <a:solidFill>
              <a:srgbClr val="007470"/>
            </a:solidFill>
            <a:prstDash val="sysDash"/>
            <a:round/>
            <a:headEnd type="none" w="med" len="med"/>
            <a:tailEnd type="none" w="med" len="med"/>
          </a:ln>
        </p:spPr>
        <p:txBody>
          <a:bodyPr wrap="square" anchor="ctr" anchorCtr="0"/>
          <a:lstStyle/>
          <a:p>
            <a:pPr marL="285750" indent="-285750" algn="l" fontAlgn="auto">
              <a:lnSpc>
                <a:spcPct val="130000"/>
              </a:lnSpc>
              <a:spcAft>
                <a:spcPts val="600"/>
              </a:spcAft>
              <a:buFont typeface="Wingdings" panose="05000000000000000000" charset="0"/>
              <a:buChar char="n"/>
            </a:pPr>
            <a:r>
              <a:rPr lang="zh-CN" altLang="en-US"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随着</a:t>
            </a:r>
            <a:r>
              <a:rPr lang="zh-CN" sz="2000" b="1" dirty="0">
                <a:solidFill>
                  <a:srgbClr val="FF0000"/>
                </a:solidFill>
                <a:latin typeface="微软雅黑" panose="020B0503020204020204" charset="-122"/>
                <a:ea typeface="微软雅黑" panose="020B0503020204020204" charset="-122"/>
                <a:cs typeface="微软雅黑" panose="020B0503020204020204" charset="-122"/>
                <a:sym typeface="+mn-ea"/>
              </a:rPr>
              <a:t>“双碳”</a:t>
            </a:r>
            <a:r>
              <a:rPr lang="zh-CN" altLang="en-US"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战略目标的提出和新型电力系统的建设，分布式能源快速发展。</a:t>
            </a:r>
            <a:endParaRPr lang="zh-CN" sz="2000" b="1" dirty="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endParaRPr>
          </a:p>
          <a:p>
            <a:pPr marL="285750" indent="-285750" algn="l" fontAlgn="auto">
              <a:lnSpc>
                <a:spcPct val="130000"/>
              </a:lnSpc>
              <a:spcAft>
                <a:spcPts val="600"/>
              </a:spcAft>
              <a:buFont typeface="Wingdings" panose="05000000000000000000" charset="0"/>
              <a:buChar char="n"/>
            </a:pPr>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sym typeface="+mn-ea"/>
              </a:rPr>
              <a:t>政策激励，分布式光伏增速迅猛。</a:t>
            </a:r>
            <a:r>
              <a:rPr lang="zh-CN" altLang="en-US"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为推动分布式光伏大力发展，各级政府主管部门出台了系列文件推进分布式光伏建设。</a:t>
            </a:r>
            <a:endParaRPr lang="zh-CN" altLang="en-US"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endParaRPr>
          </a:p>
        </p:txBody>
      </p:sp>
      <p:sp>
        <p:nvSpPr>
          <p:cNvPr id="9" name="矩形 8"/>
          <p:cNvSpPr/>
          <p:nvPr>
            <p:custDataLst>
              <p:tags r:id="rId2"/>
            </p:custDataLst>
          </p:nvPr>
        </p:nvSpPr>
        <p:spPr>
          <a:xfrm>
            <a:off x="674370" y="1011555"/>
            <a:ext cx="1880870" cy="490220"/>
          </a:xfrm>
          <a:prstGeom prst="rect">
            <a:avLst/>
          </a:prstGeom>
          <a:solidFill>
            <a:srgbClr val="006F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sz="20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现状</a:t>
            </a:r>
            <a:endParaRPr kumimoji="0" lang="zh-CN" sz="20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2" name="矩形 1"/>
          <p:cNvSpPr/>
          <p:nvPr>
            <p:custDataLst>
              <p:tags r:id="rId3"/>
            </p:custDataLst>
          </p:nvPr>
        </p:nvSpPr>
        <p:spPr bwMode="auto">
          <a:xfrm>
            <a:off x="711237" y="3073998"/>
            <a:ext cx="2686718" cy="3416654"/>
          </a:xfrm>
          <a:prstGeom prst="rect">
            <a:avLst/>
          </a:prstGeom>
          <a:solidFill>
            <a:schemeClr val="bg1">
              <a:lumMod val="95000"/>
              <a:alpha val="25098"/>
            </a:schemeClr>
          </a:solidFill>
          <a:ln w="9525">
            <a:solidFill>
              <a:schemeClr val="bg1">
                <a:lumMod val="75000"/>
              </a:schemeClr>
            </a:solidFill>
            <a:round/>
          </a:ln>
        </p:spPr>
        <p:txBody>
          <a:bodyPr wrap="none" lIns="68589" tIns="40505" rIns="68589" bIns="40505" rtlCol="0" anchor="ctr"/>
          <a:p>
            <a:pPr algn="ctr" eaLnBrk="0" hangingPunct="0"/>
            <a:endParaRPr lang="zh-CN" altLang="en-US" sz="1400" noProof="1">
              <a:solidFill>
                <a:srgbClr val="000000"/>
              </a:solidFill>
              <a:latin typeface="微软雅黑" panose="020B0503020204020204" charset="-122"/>
              <a:ea typeface="微软雅黑" panose="020B0503020204020204" charset="-122"/>
              <a:sym typeface="华文楷体" panose="02010600040101010101" pitchFamily="2" charset="-122"/>
            </a:endParaRPr>
          </a:p>
        </p:txBody>
      </p:sp>
      <p:sp>
        <p:nvSpPr>
          <p:cNvPr id="10" name="文本框 9"/>
          <p:cNvSpPr txBox="1"/>
          <p:nvPr>
            <p:custDataLst>
              <p:tags r:id="rId4"/>
            </p:custDataLst>
          </p:nvPr>
        </p:nvSpPr>
        <p:spPr>
          <a:xfrm>
            <a:off x="815285" y="4256821"/>
            <a:ext cx="2478621" cy="1993238"/>
          </a:xfrm>
          <a:prstGeom prst="rect">
            <a:avLst/>
          </a:prstGeom>
          <a:noFill/>
          <a:ln w="19050">
            <a:solidFill>
              <a:schemeClr val="tx1">
                <a:lumMod val="50000"/>
                <a:lumOff val="50000"/>
              </a:schemeClr>
            </a:solidFill>
            <a:prstDash val="dash"/>
          </a:ln>
        </p:spPr>
        <p:txBody>
          <a:bodyPr wrap="square" rtlCol="0">
            <a:spAutoFit/>
          </a:bodyPr>
          <a:p>
            <a:pPr algn="just">
              <a:lnSpc>
                <a:spcPct val="150000"/>
              </a:lnSpc>
            </a:pPr>
            <a:r>
              <a:rPr lang="zh-CN" altLang="en-US" sz="1400" dirty="0">
                <a:solidFill>
                  <a:schemeClr val="tx1">
                    <a:lumMod val="65000"/>
                    <a:lumOff val="35000"/>
                  </a:schemeClr>
                </a:solidFill>
                <a:latin typeface="微软雅黑" panose="020B0503020204020204" charset="-122"/>
                <a:ea typeface="微软雅黑" panose="020B0503020204020204" charset="-122"/>
              </a:rPr>
              <a:t>要求各类屋顶可安装光伏最低比例为党政机关</a:t>
            </a:r>
            <a:r>
              <a:rPr lang="en-US" altLang="zh-CN" sz="1400" dirty="0">
                <a:solidFill>
                  <a:schemeClr val="tx1">
                    <a:lumMod val="65000"/>
                    <a:lumOff val="35000"/>
                  </a:schemeClr>
                </a:solidFill>
                <a:latin typeface="微软雅黑" panose="020B0503020204020204" charset="-122"/>
                <a:ea typeface="微软雅黑" panose="020B0503020204020204" charset="-122"/>
              </a:rPr>
              <a:t>50%</a:t>
            </a:r>
            <a:r>
              <a:rPr lang="zh-CN" altLang="en-US" sz="1400" dirty="0">
                <a:solidFill>
                  <a:schemeClr val="tx1">
                    <a:lumMod val="65000"/>
                    <a:lumOff val="35000"/>
                  </a:schemeClr>
                </a:solidFill>
                <a:latin typeface="微软雅黑" panose="020B0503020204020204" charset="-122"/>
                <a:ea typeface="微软雅黑" panose="020B0503020204020204" charset="-122"/>
              </a:rPr>
              <a:t>、医院、村委会等公共建筑</a:t>
            </a:r>
            <a:r>
              <a:rPr lang="en-US" altLang="zh-CN" sz="1400" dirty="0">
                <a:solidFill>
                  <a:schemeClr val="tx1">
                    <a:lumMod val="65000"/>
                    <a:lumOff val="35000"/>
                  </a:schemeClr>
                </a:solidFill>
                <a:latin typeface="微软雅黑" panose="020B0503020204020204" charset="-122"/>
                <a:ea typeface="微软雅黑" panose="020B0503020204020204" charset="-122"/>
              </a:rPr>
              <a:t>40%</a:t>
            </a:r>
            <a:r>
              <a:rPr lang="zh-CN" altLang="en-US" sz="1400" dirty="0">
                <a:solidFill>
                  <a:schemeClr val="tx1">
                    <a:lumMod val="65000"/>
                    <a:lumOff val="35000"/>
                  </a:schemeClr>
                </a:solidFill>
                <a:latin typeface="微软雅黑" panose="020B0503020204020204" charset="-122"/>
                <a:ea typeface="微软雅黑" panose="020B0503020204020204" charset="-122"/>
              </a:rPr>
              <a:t>、工商业厂房</a:t>
            </a:r>
            <a:r>
              <a:rPr lang="en-US" altLang="zh-CN" sz="1400" dirty="0">
                <a:solidFill>
                  <a:schemeClr val="tx1">
                    <a:lumMod val="65000"/>
                    <a:lumOff val="35000"/>
                  </a:schemeClr>
                </a:solidFill>
                <a:latin typeface="微软雅黑" panose="020B0503020204020204" charset="-122"/>
                <a:ea typeface="微软雅黑" panose="020B0503020204020204" charset="-122"/>
              </a:rPr>
              <a:t>30%</a:t>
            </a:r>
            <a:r>
              <a:rPr lang="zh-CN" altLang="en-US" sz="1400" dirty="0">
                <a:solidFill>
                  <a:schemeClr val="tx1">
                    <a:lumMod val="65000"/>
                    <a:lumOff val="35000"/>
                  </a:schemeClr>
                </a:solidFill>
                <a:latin typeface="微软雅黑" panose="020B0503020204020204" charset="-122"/>
                <a:ea typeface="微软雅黑" panose="020B0503020204020204" charset="-122"/>
              </a:rPr>
              <a:t>、农村居民</a:t>
            </a:r>
            <a:r>
              <a:rPr lang="en-US" altLang="zh-CN" sz="1400" dirty="0">
                <a:solidFill>
                  <a:schemeClr val="tx1">
                    <a:lumMod val="65000"/>
                    <a:lumOff val="35000"/>
                  </a:schemeClr>
                </a:solidFill>
                <a:latin typeface="微软雅黑" panose="020B0503020204020204" charset="-122"/>
                <a:ea typeface="微软雅黑" panose="020B0503020204020204" charset="-122"/>
              </a:rPr>
              <a:t>20%</a:t>
            </a:r>
            <a:r>
              <a:rPr lang="zh-CN" altLang="en-US" sz="1400" dirty="0">
                <a:solidFill>
                  <a:schemeClr val="tx1">
                    <a:lumMod val="65000"/>
                    <a:lumOff val="35000"/>
                  </a:schemeClr>
                </a:solidFill>
                <a:latin typeface="微软雅黑" panose="020B0503020204020204" charset="-122"/>
                <a:ea typeface="微软雅黑" panose="020B0503020204020204" charset="-122"/>
              </a:rPr>
              <a:t>。江西省申报</a:t>
            </a:r>
            <a:r>
              <a:rPr lang="en-US" altLang="zh-CN" sz="1400" dirty="0">
                <a:solidFill>
                  <a:schemeClr val="tx1">
                    <a:lumMod val="65000"/>
                    <a:lumOff val="35000"/>
                  </a:schemeClr>
                </a:solidFill>
                <a:latin typeface="微软雅黑" panose="020B0503020204020204" charset="-122"/>
                <a:ea typeface="微软雅黑" panose="020B0503020204020204" charset="-122"/>
              </a:rPr>
              <a:t>8</a:t>
            </a:r>
            <a:r>
              <a:rPr lang="zh-CN" altLang="en-US" sz="1400" dirty="0">
                <a:solidFill>
                  <a:schemeClr val="tx1">
                    <a:lumMod val="65000"/>
                    <a:lumOff val="35000"/>
                  </a:schemeClr>
                </a:solidFill>
                <a:latin typeface="微软雅黑" panose="020B0503020204020204" charset="-122"/>
                <a:ea typeface="微软雅黑" panose="020B0503020204020204" charset="-122"/>
              </a:rPr>
              <a:t>个整县光伏试点县区。</a:t>
            </a:r>
            <a:endParaRPr lang="zh-CN" altLang="en-US" sz="1600" b="0" dirty="0">
              <a:solidFill>
                <a:schemeClr val="tx1">
                  <a:lumMod val="65000"/>
                  <a:lumOff val="35000"/>
                </a:schemeClr>
              </a:solidFill>
              <a:latin typeface="微软雅黑" panose="020B0503020204020204" charset="-122"/>
              <a:ea typeface="微软雅黑" panose="020B0503020204020204" charset="-122"/>
            </a:endParaRPr>
          </a:p>
        </p:txBody>
      </p:sp>
      <p:sp>
        <p:nvSpPr>
          <p:cNvPr id="12" name="文本框 11"/>
          <p:cNvSpPr txBox="1"/>
          <p:nvPr>
            <p:custDataLst>
              <p:tags r:id="rId5"/>
            </p:custDataLst>
          </p:nvPr>
        </p:nvSpPr>
        <p:spPr>
          <a:xfrm>
            <a:off x="815285" y="3073998"/>
            <a:ext cx="2478621" cy="1023742"/>
          </a:xfrm>
          <a:prstGeom prst="rect">
            <a:avLst/>
          </a:prstGeom>
          <a:noFill/>
        </p:spPr>
        <p:txBody>
          <a:bodyPr wrap="square" rtlCol="0">
            <a:spAutoFit/>
          </a:bodyPr>
          <a:p>
            <a:pPr algn="just">
              <a:lnSpc>
                <a:spcPct val="150000"/>
              </a:lnSpc>
            </a:pPr>
            <a:r>
              <a:rPr lang="zh-CN" altLang="en-US" sz="1400" dirty="0">
                <a:solidFill>
                  <a:schemeClr val="tx1">
                    <a:lumMod val="85000"/>
                    <a:lumOff val="15000"/>
                  </a:schemeClr>
                </a:solidFill>
                <a:latin typeface="微软雅黑" panose="020B0503020204020204" charset="-122"/>
                <a:ea typeface="微软雅黑" panose="020B0503020204020204" charset="-122"/>
              </a:rPr>
              <a:t>国家能源局</a:t>
            </a:r>
            <a:r>
              <a:rPr lang="en-US" altLang="zh-CN" sz="1400" dirty="0">
                <a:solidFill>
                  <a:schemeClr val="tx1">
                    <a:lumMod val="85000"/>
                    <a:lumOff val="15000"/>
                  </a:schemeClr>
                </a:solidFill>
                <a:latin typeface="微软雅黑" panose="020B0503020204020204" charset="-122"/>
                <a:ea typeface="微软雅黑" panose="020B0503020204020204" charset="-122"/>
              </a:rPr>
              <a:t>《</a:t>
            </a:r>
            <a:r>
              <a:rPr lang="zh-CN" altLang="en-US" sz="1400" dirty="0">
                <a:solidFill>
                  <a:schemeClr val="tx1">
                    <a:lumMod val="85000"/>
                    <a:lumOff val="15000"/>
                  </a:schemeClr>
                </a:solidFill>
                <a:latin typeface="微软雅黑" panose="020B0503020204020204" charset="-122"/>
                <a:ea typeface="微软雅黑" panose="020B0503020204020204" charset="-122"/>
              </a:rPr>
              <a:t>关于报送整县（市、区）屋顶分布式光伏开发试点方案的通知</a:t>
            </a:r>
            <a:r>
              <a:rPr lang="en-US" altLang="zh-CN" sz="1400" dirty="0">
                <a:solidFill>
                  <a:schemeClr val="tx1">
                    <a:lumMod val="85000"/>
                    <a:lumOff val="15000"/>
                  </a:schemeClr>
                </a:solidFill>
                <a:latin typeface="微软雅黑" panose="020B0503020204020204" charset="-122"/>
                <a:ea typeface="微软雅黑" panose="020B0503020204020204" charset="-122"/>
              </a:rPr>
              <a:t>》</a:t>
            </a:r>
            <a:endParaRPr lang="zh-CN" altLang="en-US" sz="1400" dirty="0">
              <a:solidFill>
                <a:schemeClr val="tx1">
                  <a:lumMod val="85000"/>
                  <a:lumOff val="15000"/>
                </a:schemeClr>
              </a:solidFill>
              <a:latin typeface="微软雅黑" panose="020B0503020204020204" charset="-122"/>
              <a:ea typeface="微软雅黑" panose="020B0503020204020204" charset="-122"/>
            </a:endParaRPr>
          </a:p>
        </p:txBody>
      </p:sp>
      <p:sp>
        <p:nvSpPr>
          <p:cNvPr id="14" name="矩形 13"/>
          <p:cNvSpPr/>
          <p:nvPr>
            <p:custDataLst>
              <p:tags r:id="rId6"/>
            </p:custDataLst>
          </p:nvPr>
        </p:nvSpPr>
        <p:spPr bwMode="auto">
          <a:xfrm>
            <a:off x="3561678" y="3073998"/>
            <a:ext cx="2686718" cy="3416654"/>
          </a:xfrm>
          <a:prstGeom prst="rect">
            <a:avLst/>
          </a:prstGeom>
          <a:solidFill>
            <a:schemeClr val="bg1">
              <a:lumMod val="95000"/>
              <a:alpha val="25098"/>
            </a:schemeClr>
          </a:solidFill>
          <a:ln w="9525">
            <a:solidFill>
              <a:schemeClr val="bg1">
                <a:lumMod val="75000"/>
              </a:schemeClr>
            </a:solidFill>
            <a:round/>
          </a:ln>
        </p:spPr>
        <p:txBody>
          <a:bodyPr wrap="none" lIns="68589" tIns="40505" rIns="68589" bIns="40505" rtlCol="0" anchor="ctr"/>
          <a:p>
            <a:pPr algn="ctr" eaLnBrk="0" hangingPunct="0"/>
            <a:endParaRPr lang="zh-CN" altLang="en-US" sz="1400" noProof="1">
              <a:solidFill>
                <a:srgbClr val="000000"/>
              </a:solidFill>
              <a:latin typeface="微软雅黑" panose="020B0503020204020204" charset="-122"/>
              <a:ea typeface="微软雅黑" panose="020B0503020204020204" charset="-122"/>
              <a:sym typeface="华文楷体" panose="02010600040101010101" pitchFamily="2" charset="-122"/>
            </a:endParaRPr>
          </a:p>
        </p:txBody>
      </p:sp>
      <p:sp>
        <p:nvSpPr>
          <p:cNvPr id="18" name="文本框 17"/>
          <p:cNvSpPr txBox="1"/>
          <p:nvPr>
            <p:custDataLst>
              <p:tags r:id="rId7"/>
            </p:custDataLst>
          </p:nvPr>
        </p:nvSpPr>
        <p:spPr>
          <a:xfrm>
            <a:off x="3665726" y="4256821"/>
            <a:ext cx="2478621" cy="1993238"/>
          </a:xfrm>
          <a:prstGeom prst="rect">
            <a:avLst/>
          </a:prstGeom>
          <a:noFill/>
          <a:ln w="19050">
            <a:solidFill>
              <a:schemeClr val="tx1">
                <a:lumMod val="50000"/>
                <a:lumOff val="50000"/>
              </a:schemeClr>
            </a:solidFill>
            <a:prstDash val="dash"/>
          </a:ln>
        </p:spPr>
        <p:txBody>
          <a:bodyPr wrap="square" rtlCol="0">
            <a:spAutoFit/>
          </a:bodyPr>
          <a:p>
            <a:pPr algn="just">
              <a:lnSpc>
                <a:spcPct val="150000"/>
              </a:lnSpc>
            </a:pPr>
            <a:r>
              <a:rPr lang="zh-CN" altLang="en-US" sz="1400" dirty="0">
                <a:solidFill>
                  <a:schemeClr val="tx1">
                    <a:lumMod val="65000"/>
                    <a:lumOff val="35000"/>
                  </a:schemeClr>
                </a:solidFill>
                <a:latin typeface="微软雅黑" panose="020B0503020204020204" charset="-122"/>
                <a:ea typeface="微软雅黑" panose="020B0503020204020204" charset="-122"/>
              </a:rPr>
              <a:t>目标是力争到</a:t>
            </a:r>
            <a:r>
              <a:rPr lang="en-US" altLang="zh-CN" sz="1400" dirty="0">
                <a:solidFill>
                  <a:schemeClr val="tx1">
                    <a:lumMod val="65000"/>
                    <a:lumOff val="35000"/>
                  </a:schemeClr>
                </a:solidFill>
                <a:latin typeface="微软雅黑" panose="020B0503020204020204" charset="-122"/>
                <a:ea typeface="微软雅黑" panose="020B0503020204020204" charset="-122"/>
              </a:rPr>
              <a:t>2022</a:t>
            </a:r>
            <a:r>
              <a:rPr lang="zh-CN" altLang="en-US" sz="1400" dirty="0">
                <a:solidFill>
                  <a:schemeClr val="tx1">
                    <a:lumMod val="65000"/>
                    <a:lumOff val="35000"/>
                  </a:schemeClr>
                </a:solidFill>
                <a:latin typeface="微软雅黑" panose="020B0503020204020204" charset="-122"/>
                <a:ea typeface="微软雅黑" panose="020B0503020204020204" charset="-122"/>
              </a:rPr>
              <a:t>年底，全省各开发区具备开发条件的屋顶光伏发电覆盖率达到</a:t>
            </a:r>
            <a:r>
              <a:rPr lang="en-US" altLang="zh-CN" sz="1400" dirty="0">
                <a:solidFill>
                  <a:schemeClr val="tx1">
                    <a:lumMod val="65000"/>
                    <a:lumOff val="35000"/>
                  </a:schemeClr>
                </a:solidFill>
                <a:latin typeface="微软雅黑" panose="020B0503020204020204" charset="-122"/>
                <a:ea typeface="微软雅黑" panose="020B0503020204020204" charset="-122"/>
              </a:rPr>
              <a:t>30%</a:t>
            </a:r>
            <a:r>
              <a:rPr lang="zh-CN" altLang="en-US" sz="1400" dirty="0">
                <a:solidFill>
                  <a:schemeClr val="tx1">
                    <a:lumMod val="65000"/>
                    <a:lumOff val="35000"/>
                  </a:schemeClr>
                </a:solidFill>
                <a:latin typeface="微软雅黑" panose="020B0503020204020204" charset="-122"/>
                <a:ea typeface="微软雅黑" panose="020B0503020204020204" charset="-122"/>
              </a:rPr>
              <a:t>以上；到</a:t>
            </a:r>
            <a:r>
              <a:rPr lang="en-US" altLang="zh-CN" sz="1400" dirty="0">
                <a:solidFill>
                  <a:schemeClr val="tx1">
                    <a:lumMod val="65000"/>
                    <a:lumOff val="35000"/>
                  </a:schemeClr>
                </a:solidFill>
                <a:latin typeface="微软雅黑" panose="020B0503020204020204" charset="-122"/>
                <a:ea typeface="微软雅黑" panose="020B0503020204020204" charset="-122"/>
              </a:rPr>
              <a:t>2023</a:t>
            </a:r>
            <a:r>
              <a:rPr lang="zh-CN" altLang="en-US" sz="1400" dirty="0">
                <a:solidFill>
                  <a:schemeClr val="tx1">
                    <a:lumMod val="65000"/>
                    <a:lumOff val="35000"/>
                  </a:schemeClr>
                </a:solidFill>
                <a:latin typeface="微软雅黑" panose="020B0503020204020204" charset="-122"/>
                <a:ea typeface="微软雅黑" panose="020B0503020204020204" charset="-122"/>
              </a:rPr>
              <a:t>年底，达到</a:t>
            </a:r>
            <a:r>
              <a:rPr lang="en-US" altLang="zh-CN" sz="1400" dirty="0">
                <a:solidFill>
                  <a:schemeClr val="tx1">
                    <a:lumMod val="65000"/>
                    <a:lumOff val="35000"/>
                  </a:schemeClr>
                </a:solidFill>
                <a:latin typeface="微软雅黑" panose="020B0503020204020204" charset="-122"/>
                <a:ea typeface="微软雅黑" panose="020B0503020204020204" charset="-122"/>
              </a:rPr>
              <a:t>60%</a:t>
            </a:r>
            <a:r>
              <a:rPr lang="zh-CN" altLang="en-US" sz="1400" dirty="0">
                <a:solidFill>
                  <a:schemeClr val="tx1">
                    <a:lumMod val="65000"/>
                    <a:lumOff val="35000"/>
                  </a:schemeClr>
                </a:solidFill>
                <a:latin typeface="微软雅黑" panose="020B0503020204020204" charset="-122"/>
                <a:ea typeface="微软雅黑" panose="020B0503020204020204" charset="-122"/>
              </a:rPr>
              <a:t>以上；到</a:t>
            </a:r>
            <a:r>
              <a:rPr lang="en-US" altLang="zh-CN" sz="1400" dirty="0">
                <a:solidFill>
                  <a:schemeClr val="tx1">
                    <a:lumMod val="65000"/>
                    <a:lumOff val="35000"/>
                  </a:schemeClr>
                </a:solidFill>
                <a:latin typeface="微软雅黑" panose="020B0503020204020204" charset="-122"/>
                <a:ea typeface="微软雅黑" panose="020B0503020204020204" charset="-122"/>
              </a:rPr>
              <a:t>2024</a:t>
            </a:r>
            <a:r>
              <a:rPr lang="zh-CN" altLang="en-US" sz="1400" dirty="0">
                <a:solidFill>
                  <a:schemeClr val="tx1">
                    <a:lumMod val="65000"/>
                    <a:lumOff val="35000"/>
                  </a:schemeClr>
                </a:solidFill>
                <a:latin typeface="微软雅黑" panose="020B0503020204020204" charset="-122"/>
                <a:ea typeface="微软雅黑" panose="020B0503020204020204" charset="-122"/>
              </a:rPr>
              <a:t>年底，达到</a:t>
            </a:r>
            <a:r>
              <a:rPr lang="en-US" altLang="zh-CN" sz="1400" dirty="0">
                <a:solidFill>
                  <a:schemeClr val="tx1">
                    <a:lumMod val="65000"/>
                    <a:lumOff val="35000"/>
                  </a:schemeClr>
                </a:solidFill>
                <a:latin typeface="微软雅黑" panose="020B0503020204020204" charset="-122"/>
                <a:ea typeface="微软雅黑" panose="020B0503020204020204" charset="-122"/>
              </a:rPr>
              <a:t>80%</a:t>
            </a:r>
            <a:r>
              <a:rPr lang="zh-CN" altLang="en-US" sz="1400" dirty="0">
                <a:solidFill>
                  <a:schemeClr val="tx1">
                    <a:lumMod val="65000"/>
                    <a:lumOff val="35000"/>
                  </a:schemeClr>
                </a:solidFill>
                <a:latin typeface="微软雅黑" panose="020B0503020204020204" charset="-122"/>
                <a:ea typeface="微软雅黑" panose="020B0503020204020204" charset="-122"/>
              </a:rPr>
              <a:t>以上。</a:t>
            </a:r>
            <a:endParaRPr lang="zh-CN" altLang="en-US" sz="1600" b="0" dirty="0">
              <a:solidFill>
                <a:schemeClr val="tx1">
                  <a:lumMod val="65000"/>
                  <a:lumOff val="35000"/>
                </a:schemeClr>
              </a:solidFill>
              <a:latin typeface="微软雅黑" panose="020B0503020204020204" charset="-122"/>
              <a:ea typeface="微软雅黑" panose="020B0503020204020204" charset="-122"/>
            </a:endParaRPr>
          </a:p>
        </p:txBody>
      </p:sp>
      <p:sp>
        <p:nvSpPr>
          <p:cNvPr id="21" name="文本框 20"/>
          <p:cNvSpPr txBox="1"/>
          <p:nvPr>
            <p:custDataLst>
              <p:tags r:id="rId8"/>
            </p:custDataLst>
          </p:nvPr>
        </p:nvSpPr>
        <p:spPr>
          <a:xfrm>
            <a:off x="3665726" y="3073998"/>
            <a:ext cx="2478621" cy="1107226"/>
          </a:xfrm>
          <a:prstGeom prst="rect">
            <a:avLst/>
          </a:prstGeom>
          <a:noFill/>
        </p:spPr>
        <p:txBody>
          <a:bodyPr wrap="square" rtlCol="0">
            <a:spAutoFit/>
          </a:bodyPr>
          <a:p>
            <a:pPr algn="just">
              <a:lnSpc>
                <a:spcPct val="130000"/>
              </a:lnSpc>
            </a:pPr>
            <a:r>
              <a:rPr lang="zh-CN" altLang="en-US" sz="1300" dirty="0">
                <a:solidFill>
                  <a:schemeClr val="tx1">
                    <a:lumMod val="85000"/>
                    <a:lumOff val="15000"/>
                  </a:schemeClr>
                </a:solidFill>
                <a:latin typeface="微软雅黑" panose="020B0503020204020204" charset="-122"/>
                <a:ea typeface="微软雅黑" panose="020B0503020204020204" charset="-122"/>
              </a:rPr>
              <a:t>江西省发展改革委关于印发</a:t>
            </a:r>
            <a:r>
              <a:rPr lang="en-US" altLang="zh-CN" sz="1300" dirty="0">
                <a:solidFill>
                  <a:schemeClr val="tx1">
                    <a:lumMod val="85000"/>
                    <a:lumOff val="15000"/>
                  </a:schemeClr>
                </a:solidFill>
                <a:latin typeface="微软雅黑" panose="020B0503020204020204" charset="-122"/>
                <a:ea typeface="微软雅黑" panose="020B0503020204020204" charset="-122"/>
              </a:rPr>
              <a:t>〈</a:t>
            </a:r>
            <a:r>
              <a:rPr lang="zh-CN" altLang="en-US" sz="1300" dirty="0">
                <a:solidFill>
                  <a:schemeClr val="tx1">
                    <a:lumMod val="85000"/>
                    <a:lumOff val="15000"/>
                  </a:schemeClr>
                </a:solidFill>
                <a:latin typeface="微软雅黑" panose="020B0503020204020204" charset="-122"/>
                <a:ea typeface="微软雅黑" panose="020B0503020204020204" charset="-122"/>
              </a:rPr>
              <a:t>江西省整体推进开发区屋顶光伏建设三年行动计划（</a:t>
            </a:r>
            <a:r>
              <a:rPr lang="en-US" altLang="zh-CN" sz="1300" dirty="0">
                <a:solidFill>
                  <a:schemeClr val="tx1">
                    <a:lumMod val="85000"/>
                    <a:lumOff val="15000"/>
                  </a:schemeClr>
                </a:solidFill>
                <a:latin typeface="微软雅黑" panose="020B0503020204020204" charset="-122"/>
                <a:ea typeface="微软雅黑" panose="020B0503020204020204" charset="-122"/>
              </a:rPr>
              <a:t>2022-2024</a:t>
            </a:r>
            <a:r>
              <a:rPr lang="zh-CN" altLang="en-US" sz="1300" dirty="0">
                <a:solidFill>
                  <a:schemeClr val="tx1">
                    <a:lumMod val="85000"/>
                    <a:lumOff val="15000"/>
                  </a:schemeClr>
                </a:solidFill>
                <a:latin typeface="微软雅黑" panose="020B0503020204020204" charset="-122"/>
                <a:ea typeface="微软雅黑" panose="020B0503020204020204" charset="-122"/>
              </a:rPr>
              <a:t>年）</a:t>
            </a:r>
            <a:r>
              <a:rPr lang="en-US" altLang="zh-CN" sz="1300" dirty="0">
                <a:solidFill>
                  <a:schemeClr val="tx1">
                    <a:lumMod val="85000"/>
                    <a:lumOff val="15000"/>
                  </a:schemeClr>
                </a:solidFill>
                <a:latin typeface="微软雅黑" panose="020B0503020204020204" charset="-122"/>
                <a:ea typeface="微软雅黑" panose="020B0503020204020204" charset="-122"/>
              </a:rPr>
              <a:t>〉</a:t>
            </a:r>
            <a:r>
              <a:rPr lang="zh-CN" altLang="en-US" sz="1300" dirty="0">
                <a:solidFill>
                  <a:schemeClr val="tx1">
                    <a:lumMod val="85000"/>
                    <a:lumOff val="15000"/>
                  </a:schemeClr>
                </a:solidFill>
                <a:latin typeface="微软雅黑" panose="020B0503020204020204" charset="-122"/>
                <a:ea typeface="微软雅黑" panose="020B0503020204020204" charset="-122"/>
              </a:rPr>
              <a:t>的通知</a:t>
            </a:r>
            <a:endParaRPr lang="zh-CN" altLang="en-US" sz="1300" dirty="0">
              <a:solidFill>
                <a:schemeClr val="tx1">
                  <a:lumMod val="85000"/>
                  <a:lumOff val="15000"/>
                </a:schemeClr>
              </a:solidFill>
              <a:latin typeface="微软雅黑" panose="020B0503020204020204" charset="-122"/>
              <a:ea typeface="微软雅黑" panose="020B0503020204020204" charset="-122"/>
            </a:endParaRPr>
          </a:p>
        </p:txBody>
      </p:sp>
      <p:sp>
        <p:nvSpPr>
          <p:cNvPr id="23" name="矩形 22"/>
          <p:cNvSpPr/>
          <p:nvPr>
            <p:custDataLst>
              <p:tags r:id="rId9"/>
            </p:custDataLst>
          </p:nvPr>
        </p:nvSpPr>
        <p:spPr bwMode="auto">
          <a:xfrm>
            <a:off x="6412119" y="3073998"/>
            <a:ext cx="2686718" cy="3416654"/>
          </a:xfrm>
          <a:prstGeom prst="rect">
            <a:avLst/>
          </a:prstGeom>
          <a:solidFill>
            <a:schemeClr val="bg1">
              <a:lumMod val="95000"/>
              <a:alpha val="25098"/>
            </a:schemeClr>
          </a:solidFill>
          <a:ln w="9525">
            <a:solidFill>
              <a:schemeClr val="bg1">
                <a:lumMod val="75000"/>
              </a:schemeClr>
            </a:solidFill>
            <a:round/>
          </a:ln>
        </p:spPr>
        <p:txBody>
          <a:bodyPr wrap="none" lIns="68589" tIns="40505" rIns="68589" bIns="40505" rtlCol="0" anchor="ctr"/>
          <a:p>
            <a:pPr algn="ctr" eaLnBrk="0" hangingPunct="0"/>
            <a:endParaRPr lang="zh-CN" altLang="en-US" sz="1400" noProof="1">
              <a:solidFill>
                <a:srgbClr val="000000"/>
              </a:solidFill>
              <a:latin typeface="微软雅黑" panose="020B0503020204020204" charset="-122"/>
              <a:ea typeface="微软雅黑" panose="020B0503020204020204" charset="-122"/>
              <a:sym typeface="华文楷体" panose="02010600040101010101" pitchFamily="2" charset="-122"/>
            </a:endParaRPr>
          </a:p>
        </p:txBody>
      </p:sp>
      <p:sp>
        <p:nvSpPr>
          <p:cNvPr id="25" name="文本框 24"/>
          <p:cNvSpPr txBox="1"/>
          <p:nvPr>
            <p:custDataLst>
              <p:tags r:id="rId10"/>
            </p:custDataLst>
          </p:nvPr>
        </p:nvSpPr>
        <p:spPr>
          <a:xfrm>
            <a:off x="6516167" y="4256821"/>
            <a:ext cx="2478621" cy="1993238"/>
          </a:xfrm>
          <a:prstGeom prst="rect">
            <a:avLst/>
          </a:prstGeom>
          <a:noFill/>
          <a:ln w="19050">
            <a:solidFill>
              <a:schemeClr val="tx1">
                <a:lumMod val="50000"/>
                <a:lumOff val="50000"/>
              </a:schemeClr>
            </a:solidFill>
            <a:prstDash val="dash"/>
          </a:ln>
        </p:spPr>
        <p:txBody>
          <a:bodyPr wrap="square" rtlCol="0">
            <a:spAutoFit/>
          </a:bodyPr>
          <a:p>
            <a:pPr algn="just">
              <a:lnSpc>
                <a:spcPct val="150000"/>
              </a:lnSpc>
            </a:pPr>
            <a:r>
              <a:rPr lang="zh-CN" altLang="en-US" sz="1400" dirty="0">
                <a:solidFill>
                  <a:schemeClr val="tx1">
                    <a:lumMod val="65000"/>
                    <a:lumOff val="35000"/>
                  </a:schemeClr>
                </a:solidFill>
                <a:latin typeface="微软雅黑" panose="020B0503020204020204" charset="-122"/>
                <a:ea typeface="微软雅黑" panose="020B0503020204020204" charset="-122"/>
              </a:rPr>
              <a:t>划定全省各区电网新能源可开放容量情况，其中红色区域</a:t>
            </a:r>
            <a:r>
              <a:rPr lang="en-US" altLang="zh-CN" sz="1400" dirty="0">
                <a:solidFill>
                  <a:schemeClr val="tx1">
                    <a:lumMod val="65000"/>
                    <a:lumOff val="35000"/>
                  </a:schemeClr>
                </a:solidFill>
                <a:latin typeface="微软雅黑" panose="020B0503020204020204" charset="-122"/>
                <a:ea typeface="微软雅黑" panose="020B0503020204020204" charset="-122"/>
              </a:rPr>
              <a:t>33</a:t>
            </a:r>
            <a:r>
              <a:rPr lang="zh-CN" altLang="en-US" sz="1400" dirty="0">
                <a:solidFill>
                  <a:schemeClr val="tx1">
                    <a:lumMod val="65000"/>
                    <a:lumOff val="35000"/>
                  </a:schemeClr>
                </a:solidFill>
                <a:latin typeface="微软雅黑" panose="020B0503020204020204" charset="-122"/>
                <a:ea typeface="微软雅黑" panose="020B0503020204020204" charset="-122"/>
              </a:rPr>
              <a:t>个，橙色区域</a:t>
            </a:r>
            <a:r>
              <a:rPr lang="en-US" altLang="zh-CN" sz="1400" dirty="0">
                <a:solidFill>
                  <a:schemeClr val="tx1">
                    <a:lumMod val="65000"/>
                    <a:lumOff val="35000"/>
                  </a:schemeClr>
                </a:solidFill>
                <a:latin typeface="微软雅黑" panose="020B0503020204020204" charset="-122"/>
                <a:ea typeface="微软雅黑" panose="020B0503020204020204" charset="-122"/>
              </a:rPr>
              <a:t>12</a:t>
            </a:r>
            <a:r>
              <a:rPr lang="zh-CN" altLang="en-US" sz="1400" dirty="0">
                <a:solidFill>
                  <a:schemeClr val="tx1">
                    <a:lumMod val="65000"/>
                    <a:lumOff val="35000"/>
                  </a:schemeClr>
                </a:solidFill>
                <a:latin typeface="微软雅黑" panose="020B0503020204020204" charset="-122"/>
                <a:ea typeface="微软雅黑" panose="020B0503020204020204" charset="-122"/>
              </a:rPr>
              <a:t>个。要求新能源开发企业要根据电网消纳预警信息，充分结合电网改造时序有序安排项目。</a:t>
            </a:r>
            <a:endParaRPr lang="zh-CN" altLang="en-US" sz="1600" b="0" dirty="0">
              <a:solidFill>
                <a:schemeClr val="tx1">
                  <a:lumMod val="65000"/>
                  <a:lumOff val="35000"/>
                </a:schemeClr>
              </a:solidFill>
              <a:latin typeface="微软雅黑" panose="020B0503020204020204" charset="-122"/>
              <a:ea typeface="微软雅黑" panose="020B0503020204020204" charset="-122"/>
            </a:endParaRPr>
          </a:p>
        </p:txBody>
      </p:sp>
      <p:sp>
        <p:nvSpPr>
          <p:cNvPr id="29" name="文本框 28"/>
          <p:cNvSpPr txBox="1"/>
          <p:nvPr>
            <p:custDataLst>
              <p:tags r:id="rId11"/>
            </p:custDataLst>
          </p:nvPr>
        </p:nvSpPr>
        <p:spPr>
          <a:xfrm>
            <a:off x="6516167" y="3073998"/>
            <a:ext cx="2478621" cy="1023742"/>
          </a:xfrm>
          <a:prstGeom prst="rect">
            <a:avLst/>
          </a:prstGeom>
          <a:noFill/>
        </p:spPr>
        <p:txBody>
          <a:bodyPr wrap="square" rtlCol="0">
            <a:spAutoFit/>
          </a:bodyPr>
          <a:p>
            <a:pPr algn="just">
              <a:lnSpc>
                <a:spcPct val="150000"/>
              </a:lnSpc>
            </a:pPr>
            <a:r>
              <a:rPr lang="en-US" altLang="zh-CN" sz="1400" dirty="0">
                <a:solidFill>
                  <a:schemeClr val="tx1">
                    <a:lumMod val="85000"/>
                    <a:lumOff val="15000"/>
                  </a:schemeClr>
                </a:solidFill>
                <a:latin typeface="微软雅黑" panose="020B0503020204020204" charset="-122"/>
                <a:ea typeface="微软雅黑" panose="020B0503020204020204" charset="-122"/>
              </a:rPr>
              <a:t>《</a:t>
            </a:r>
            <a:r>
              <a:rPr lang="zh-CN" altLang="en-US" sz="1400" dirty="0">
                <a:solidFill>
                  <a:schemeClr val="tx1">
                    <a:lumMod val="85000"/>
                    <a:lumOff val="15000"/>
                  </a:schemeClr>
                </a:solidFill>
                <a:latin typeface="微软雅黑" panose="020B0503020204020204" charset="-122"/>
                <a:ea typeface="微软雅黑" panose="020B0503020204020204" charset="-122"/>
              </a:rPr>
              <a:t>江西省能源局关于调整省级风电、光伏发电规划库的通知</a:t>
            </a:r>
            <a:r>
              <a:rPr lang="en-US" altLang="zh-CN" sz="1400" dirty="0">
                <a:solidFill>
                  <a:schemeClr val="tx1">
                    <a:lumMod val="85000"/>
                    <a:lumOff val="15000"/>
                  </a:schemeClr>
                </a:solidFill>
                <a:latin typeface="微软雅黑" panose="020B0503020204020204" charset="-122"/>
                <a:ea typeface="微软雅黑" panose="020B0503020204020204" charset="-122"/>
              </a:rPr>
              <a:t>》</a:t>
            </a:r>
            <a:endParaRPr lang="zh-CN" altLang="en-US" sz="1400" dirty="0">
              <a:solidFill>
                <a:schemeClr val="tx1">
                  <a:lumMod val="85000"/>
                  <a:lumOff val="15000"/>
                </a:schemeClr>
              </a:solidFill>
              <a:latin typeface="微软雅黑" panose="020B0503020204020204" charset="-122"/>
              <a:ea typeface="微软雅黑" panose="020B0503020204020204" charset="-122"/>
            </a:endParaRPr>
          </a:p>
        </p:txBody>
      </p:sp>
      <p:sp>
        <p:nvSpPr>
          <p:cNvPr id="8" name="文本框 7"/>
          <p:cNvSpPr txBox="1"/>
          <p:nvPr/>
        </p:nvSpPr>
        <p:spPr>
          <a:xfrm>
            <a:off x="2773045" y="1040130"/>
            <a:ext cx="6096000" cy="460375"/>
          </a:xfrm>
          <a:prstGeom prst="rect">
            <a:avLst/>
          </a:prstGeom>
          <a:noFill/>
        </p:spPr>
        <p:txBody>
          <a:bodyPr wrap="square" anchor="t">
            <a:spAutoFit/>
          </a:bodyPr>
          <a:p>
            <a:pPr eaLnBrk="1" fontAlgn="auto" hangingPunct="1">
              <a:spcBef>
                <a:spcPts val="0"/>
              </a:spcBef>
              <a:spcAft>
                <a:spcPts val="0"/>
              </a:spcAft>
            </a:pPr>
            <a:r>
              <a:rPr lang="zh-CN" altLang="en-US" sz="2400" b="1">
                <a:latin typeface="黑体" panose="02010609060101010101" pitchFamily="49" charset="-122"/>
                <a:ea typeface="黑体" panose="02010609060101010101" pitchFamily="49" charset="-122"/>
              </a:rPr>
              <a:t>政策激励，分布式光伏增速迅猛</a:t>
            </a:r>
            <a:endParaRPr lang="zh-CN" altLang="en-US" sz="2400" b="1">
              <a:latin typeface="黑体" panose="02010609060101010101" pitchFamily="49" charset="-122"/>
              <a:ea typeface="黑体" panose="02010609060101010101" pitchFamily="49" charset="-122"/>
            </a:endParaRPr>
          </a:p>
        </p:txBody>
      </p:sp>
      <p:sp>
        <p:nvSpPr>
          <p:cNvPr id="11" name="文本框 80"/>
          <p:cNvSpPr txBox="1"/>
          <p:nvPr>
            <p:custDataLst>
              <p:tags r:id="rId12"/>
            </p:custDataLst>
          </p:nvPr>
        </p:nvSpPr>
        <p:spPr>
          <a:xfrm>
            <a:off x="673100" y="115888"/>
            <a:ext cx="4568825" cy="584775"/>
          </a:xfrm>
          <a:prstGeom prst="rect">
            <a:avLst/>
          </a:prstGeom>
          <a:noFill/>
          <a:ln w="9525">
            <a:noFill/>
          </a:ln>
        </p:spPr>
        <p:txBody>
          <a:bodyPr wrap="square" anchor="t" anchorCtr="0">
            <a:spAutoFit/>
          </a:bodyPr>
          <a:p>
            <a:pPr marL="571500" indent="-571500">
              <a:buFont typeface="Wingdings" panose="05000000000000000000" charset="0"/>
              <a:buChar char="n"/>
            </a:pPr>
            <a:r>
              <a:rPr lang="zh-CN" altLang="en-US" sz="3200" b="1" dirty="0">
                <a:latin typeface="微软雅黑" panose="020B0503020204020204" charset="-122"/>
                <a:ea typeface="微软雅黑" panose="020B0503020204020204" charset="-122"/>
              </a:rPr>
              <a:t>背景现状</a:t>
            </a:r>
            <a:endParaRPr lang="zh-CN" altLang="en-US" sz="3200" b="1" dirty="0">
              <a:latin typeface="微软雅黑" panose="020B0503020204020204" charset="-122"/>
              <a:ea typeface="微软雅黑" panose="020B0503020204020204" charset="-122"/>
            </a:endParaRPr>
          </a:p>
        </p:txBody>
      </p:sp>
      <p:sp>
        <p:nvSpPr>
          <p:cNvPr id="3" name="矩形 2"/>
          <p:cNvSpPr/>
          <p:nvPr>
            <p:custDataLst>
              <p:tags r:id="rId13"/>
            </p:custDataLst>
          </p:nvPr>
        </p:nvSpPr>
        <p:spPr bwMode="auto">
          <a:xfrm>
            <a:off x="9228421" y="3079713"/>
            <a:ext cx="2686718" cy="3416654"/>
          </a:xfrm>
          <a:prstGeom prst="rect">
            <a:avLst/>
          </a:prstGeom>
          <a:solidFill>
            <a:schemeClr val="bg1">
              <a:lumMod val="95000"/>
              <a:alpha val="25098"/>
            </a:schemeClr>
          </a:solidFill>
          <a:ln w="9525">
            <a:solidFill>
              <a:schemeClr val="bg1">
                <a:lumMod val="75000"/>
              </a:schemeClr>
            </a:solidFill>
            <a:round/>
          </a:ln>
        </p:spPr>
        <p:txBody>
          <a:bodyPr wrap="none" lIns="68589" tIns="40505" rIns="68589" bIns="40505" rtlCol="0" anchor="ctr"/>
          <a:p>
            <a:pPr algn="ctr" eaLnBrk="0" hangingPunct="0"/>
            <a:endParaRPr lang="zh-CN" altLang="en-US" sz="1400" noProof="1">
              <a:solidFill>
                <a:srgbClr val="000000"/>
              </a:solidFill>
              <a:latin typeface="微软雅黑" panose="020B0503020204020204" charset="-122"/>
              <a:ea typeface="微软雅黑" panose="020B0503020204020204" charset="-122"/>
              <a:sym typeface="华文楷体" panose="02010600040101010101" pitchFamily="2" charset="-122"/>
            </a:endParaRPr>
          </a:p>
        </p:txBody>
      </p:sp>
      <p:sp>
        <p:nvSpPr>
          <p:cNvPr id="4" name="文本框 3"/>
          <p:cNvSpPr txBox="1"/>
          <p:nvPr>
            <p:custDataLst>
              <p:tags r:id="rId14"/>
            </p:custDataLst>
          </p:nvPr>
        </p:nvSpPr>
        <p:spPr>
          <a:xfrm>
            <a:off x="9332469" y="4262536"/>
            <a:ext cx="2478621" cy="2025555"/>
          </a:xfrm>
          <a:prstGeom prst="rect">
            <a:avLst/>
          </a:prstGeom>
          <a:noFill/>
          <a:ln w="19050">
            <a:solidFill>
              <a:schemeClr val="tx1">
                <a:lumMod val="50000"/>
                <a:lumOff val="50000"/>
              </a:schemeClr>
            </a:solidFill>
            <a:prstDash val="dash"/>
          </a:ln>
        </p:spPr>
        <p:txBody>
          <a:bodyPr wrap="square" rtlCol="0">
            <a:spAutoFit/>
          </a:bodyPr>
          <a:p>
            <a:pPr algn="just">
              <a:lnSpc>
                <a:spcPct val="130000"/>
              </a:lnSpc>
            </a:pPr>
            <a:r>
              <a:rPr lang="en-US" altLang="zh-CN" sz="1400" dirty="0">
                <a:solidFill>
                  <a:schemeClr val="tx1">
                    <a:lumMod val="65000"/>
                    <a:lumOff val="35000"/>
                  </a:schemeClr>
                </a:solidFill>
                <a:latin typeface="微软雅黑" panose="020B0503020204020204" charset="-122"/>
                <a:ea typeface="微软雅黑" panose="020B0503020204020204" charset="-122"/>
              </a:rPr>
              <a:t>1</a:t>
            </a:r>
            <a:r>
              <a:rPr lang="zh-CN" altLang="en-US" sz="1400" dirty="0">
                <a:solidFill>
                  <a:schemeClr val="tx1">
                    <a:lumMod val="65000"/>
                    <a:lumOff val="35000"/>
                  </a:schemeClr>
                </a:solidFill>
                <a:latin typeface="微软雅黑" panose="020B0503020204020204" charset="-122"/>
                <a:ea typeface="微软雅黑" panose="020B0503020204020204" charset="-122"/>
              </a:rPr>
              <a:t>兆瓦以上光伏发电项目由省能源局发布规划和年度建设规模。</a:t>
            </a:r>
            <a:r>
              <a:rPr lang="en-US" altLang="zh-CN" sz="1400" dirty="0">
                <a:solidFill>
                  <a:schemeClr val="tx1">
                    <a:lumMod val="65000"/>
                    <a:lumOff val="35000"/>
                  </a:schemeClr>
                </a:solidFill>
                <a:latin typeface="微软雅黑" panose="020B0503020204020204" charset="-122"/>
                <a:ea typeface="微软雅黑" panose="020B0503020204020204" charset="-122"/>
              </a:rPr>
              <a:t>1</a:t>
            </a:r>
            <a:r>
              <a:rPr lang="zh-CN" altLang="en-US" sz="1400" dirty="0">
                <a:solidFill>
                  <a:schemeClr val="tx1">
                    <a:lumMod val="65000"/>
                    <a:lumOff val="35000"/>
                  </a:schemeClr>
                </a:solidFill>
                <a:latin typeface="微软雅黑" panose="020B0503020204020204" charset="-122"/>
                <a:ea typeface="微软雅黑" panose="020B0503020204020204" charset="-122"/>
              </a:rPr>
              <a:t>兆瓦及以下项目由市、县能源主管部门管理。户用光伏项目直接纳入建设规模，由所在地县级电网企业代为受理备案。</a:t>
            </a:r>
            <a:endParaRPr lang="zh-CN" altLang="en-US" sz="1600" b="0" dirty="0">
              <a:solidFill>
                <a:schemeClr val="tx1">
                  <a:lumMod val="65000"/>
                  <a:lumOff val="35000"/>
                </a:schemeClr>
              </a:solidFill>
              <a:latin typeface="微软雅黑" panose="020B0503020204020204" charset="-122"/>
              <a:ea typeface="微软雅黑" panose="020B0503020204020204" charset="-122"/>
            </a:endParaRPr>
          </a:p>
        </p:txBody>
      </p:sp>
      <p:sp>
        <p:nvSpPr>
          <p:cNvPr id="5" name="文本框 4"/>
          <p:cNvSpPr txBox="1"/>
          <p:nvPr>
            <p:custDataLst>
              <p:tags r:id="rId15"/>
            </p:custDataLst>
          </p:nvPr>
        </p:nvSpPr>
        <p:spPr>
          <a:xfrm>
            <a:off x="9332469" y="3079713"/>
            <a:ext cx="2478621" cy="1107226"/>
          </a:xfrm>
          <a:prstGeom prst="rect">
            <a:avLst/>
          </a:prstGeom>
          <a:noFill/>
        </p:spPr>
        <p:txBody>
          <a:bodyPr wrap="square" rtlCol="0">
            <a:spAutoFit/>
          </a:bodyPr>
          <a:p>
            <a:pPr algn="just">
              <a:lnSpc>
                <a:spcPct val="130000"/>
              </a:lnSpc>
            </a:pPr>
            <a:r>
              <a:rPr lang="en-US" altLang="zh-CN" sz="1300" dirty="0">
                <a:solidFill>
                  <a:schemeClr val="tx1">
                    <a:lumMod val="85000"/>
                    <a:lumOff val="15000"/>
                  </a:schemeClr>
                </a:solidFill>
                <a:latin typeface="微软雅黑" panose="020B0503020204020204" charset="-122"/>
                <a:ea typeface="微软雅黑" panose="020B0503020204020204" charset="-122"/>
              </a:rPr>
              <a:t>《</a:t>
            </a:r>
            <a:r>
              <a:rPr lang="zh-CN" altLang="en-US" sz="1300" dirty="0">
                <a:solidFill>
                  <a:schemeClr val="tx1">
                    <a:lumMod val="85000"/>
                    <a:lumOff val="15000"/>
                  </a:schemeClr>
                </a:solidFill>
                <a:latin typeface="微软雅黑" panose="020B0503020204020204" charset="-122"/>
                <a:ea typeface="微软雅黑" panose="020B0503020204020204" charset="-122"/>
              </a:rPr>
              <a:t>江西省发展改革委江西省能源局关于印发</a:t>
            </a:r>
            <a:r>
              <a:rPr lang="en-US" altLang="zh-CN" sz="1300" dirty="0">
                <a:solidFill>
                  <a:schemeClr val="tx1">
                    <a:lumMod val="85000"/>
                    <a:lumOff val="15000"/>
                  </a:schemeClr>
                </a:solidFill>
                <a:latin typeface="微软雅黑" panose="020B0503020204020204" charset="-122"/>
                <a:ea typeface="微软雅黑" panose="020B0503020204020204" charset="-122"/>
              </a:rPr>
              <a:t>〈</a:t>
            </a:r>
            <a:r>
              <a:rPr lang="zh-CN" altLang="en-US" sz="1300" dirty="0">
                <a:solidFill>
                  <a:schemeClr val="tx1">
                    <a:lumMod val="85000"/>
                    <a:lumOff val="15000"/>
                  </a:schemeClr>
                </a:solidFill>
                <a:latin typeface="微软雅黑" panose="020B0503020204020204" charset="-122"/>
                <a:ea typeface="微软雅黑" panose="020B0503020204020204" charset="-122"/>
              </a:rPr>
              <a:t>江西省光伏发电、风电项目开发工作指南（</a:t>
            </a:r>
            <a:r>
              <a:rPr lang="en-US" altLang="zh-CN" sz="1300" dirty="0">
                <a:solidFill>
                  <a:schemeClr val="tx1">
                    <a:lumMod val="85000"/>
                    <a:lumOff val="15000"/>
                  </a:schemeClr>
                </a:solidFill>
                <a:latin typeface="微软雅黑" panose="020B0503020204020204" charset="-122"/>
                <a:ea typeface="微软雅黑" panose="020B0503020204020204" charset="-122"/>
              </a:rPr>
              <a:t>2022</a:t>
            </a:r>
            <a:r>
              <a:rPr lang="zh-CN" altLang="en-US" sz="1300" dirty="0">
                <a:solidFill>
                  <a:schemeClr val="tx1">
                    <a:lumMod val="85000"/>
                    <a:lumOff val="15000"/>
                  </a:schemeClr>
                </a:solidFill>
                <a:latin typeface="微软雅黑" panose="020B0503020204020204" charset="-122"/>
                <a:ea typeface="微软雅黑" panose="020B0503020204020204" charset="-122"/>
              </a:rPr>
              <a:t>年）</a:t>
            </a:r>
            <a:r>
              <a:rPr lang="en-US" altLang="zh-CN" sz="1300" dirty="0">
                <a:solidFill>
                  <a:schemeClr val="tx1">
                    <a:lumMod val="85000"/>
                    <a:lumOff val="15000"/>
                  </a:schemeClr>
                </a:solidFill>
                <a:latin typeface="微软雅黑" panose="020B0503020204020204" charset="-122"/>
                <a:ea typeface="微软雅黑" panose="020B0503020204020204" charset="-122"/>
              </a:rPr>
              <a:t>〉</a:t>
            </a:r>
            <a:r>
              <a:rPr lang="zh-CN" altLang="en-US" sz="1300" dirty="0">
                <a:solidFill>
                  <a:schemeClr val="tx1">
                    <a:lumMod val="85000"/>
                    <a:lumOff val="15000"/>
                  </a:schemeClr>
                </a:solidFill>
                <a:latin typeface="微软雅黑" panose="020B0503020204020204" charset="-122"/>
                <a:ea typeface="微软雅黑" panose="020B0503020204020204" charset="-122"/>
              </a:rPr>
              <a:t>的通知</a:t>
            </a:r>
            <a:r>
              <a:rPr lang="en-US" altLang="zh-CN" sz="1300" dirty="0">
                <a:solidFill>
                  <a:schemeClr val="tx1">
                    <a:lumMod val="85000"/>
                    <a:lumOff val="15000"/>
                  </a:schemeClr>
                </a:solidFill>
                <a:latin typeface="微软雅黑" panose="020B0503020204020204" charset="-122"/>
                <a:ea typeface="微软雅黑" panose="020B0503020204020204" charset="-122"/>
              </a:rPr>
              <a:t>》</a:t>
            </a:r>
            <a:endParaRPr lang="zh-CN" altLang="en-US" sz="1300" dirty="0">
              <a:solidFill>
                <a:schemeClr val="tx1">
                  <a:lumMod val="85000"/>
                  <a:lumOff val="15000"/>
                </a:schemeClr>
              </a:solidFill>
              <a:latin typeface="微软雅黑" panose="020B0503020204020204" charset="-122"/>
              <a:ea typeface="微软雅黑" panose="020B0503020204020204" charset="-122"/>
            </a:endParaRPr>
          </a:p>
        </p:txBody>
      </p:sp>
    </p:spTree>
    <p:custDataLst>
      <p:tags r:id="rId16"/>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灯片编号占位符 8"/>
          <p:cNvSpPr/>
          <p:nvPr/>
        </p:nvSpPr>
        <p:spPr>
          <a:xfrm>
            <a:off x="9448800" y="6497638"/>
            <a:ext cx="2743200" cy="365125"/>
          </a:xfrm>
          <a:prstGeom prst="rect">
            <a:avLst/>
          </a:prstGeom>
          <a:noFill/>
          <a:ln w="9525">
            <a:noFill/>
          </a:ln>
        </p:spPr>
        <p:txBody>
          <a:bodyPr anchor="t" anchorCtr="0"/>
          <a:lstStyle/>
          <a:p>
            <a:pPr algn="r"/>
            <a:fld id="{9A0DB2DC-4C9A-4742-B13C-FB6460FD3503}" type="slidenum">
              <a:rPr lang="zh-CN" altLang="en-US" b="1" baseline="0">
                <a:latin typeface="Times New Roman" panose="02020603050405020304" pitchFamily="18" charset="0"/>
                <a:ea typeface="Noto Sans CJK Regular" pitchFamily="34" charset="-122"/>
              </a:rPr>
            </a:fld>
            <a:endParaRPr lang="zh-CN" altLang="en-US" b="1" baseline="0" dirty="0">
              <a:latin typeface="Times New Roman" panose="02020603050405020304" pitchFamily="18" charset="0"/>
              <a:ea typeface="Noto Sans CJK Regular" pitchFamily="34" charset="-122"/>
            </a:endParaRPr>
          </a:p>
        </p:txBody>
      </p:sp>
      <p:sp>
        <p:nvSpPr>
          <p:cNvPr id="45" name="矩形 99"/>
          <p:cNvSpPr/>
          <p:nvPr>
            <p:custDataLst>
              <p:tags r:id="rId1"/>
            </p:custDataLst>
          </p:nvPr>
        </p:nvSpPr>
        <p:spPr>
          <a:xfrm>
            <a:off x="586105" y="1649095"/>
            <a:ext cx="11291570" cy="1350010"/>
          </a:xfrm>
          <a:prstGeom prst="rect">
            <a:avLst/>
          </a:prstGeom>
          <a:noFill/>
          <a:ln w="12700" cap="flat" cmpd="sng">
            <a:solidFill>
              <a:srgbClr val="007470"/>
            </a:solidFill>
            <a:prstDash val="sysDash"/>
            <a:round/>
            <a:headEnd type="none" w="med" len="med"/>
            <a:tailEnd type="none" w="med" len="med"/>
          </a:ln>
        </p:spPr>
        <p:txBody>
          <a:bodyPr wrap="square" anchor="ctr" anchorCtr="0"/>
          <a:lstStyle/>
          <a:p>
            <a:pPr marL="285750" indent="-285750" algn="l" fontAlgn="auto">
              <a:lnSpc>
                <a:spcPct val="130000"/>
              </a:lnSpc>
              <a:spcAft>
                <a:spcPts val="600"/>
              </a:spcAft>
              <a:buFont typeface="Wingdings" panose="05000000000000000000" charset="0"/>
              <a:buChar char="n"/>
            </a:pPr>
            <a:r>
              <a:rPr lang="zh-CN" altLang="en-US"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电网公司为积极应对分布式光伏接入需求，江西公司发布多项关于分布式光伏并网服务的规则、要求，支持分布式光伏有序接入。</a:t>
            </a:r>
            <a:endParaRPr lang="zh-CN" altLang="en-US" sz="2000" b="1"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marL="285750" indent="-285750" algn="l" fontAlgn="auto">
              <a:lnSpc>
                <a:spcPct val="130000"/>
              </a:lnSpc>
              <a:spcAft>
                <a:spcPts val="600"/>
              </a:spcAft>
              <a:buFont typeface="Wingdings" panose="05000000000000000000" charset="0"/>
              <a:buChar char="n"/>
            </a:pPr>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sym typeface="+mn-ea"/>
              </a:rPr>
              <a:t>超容接入，部分地区户用光伏参与调峰。</a:t>
            </a:r>
            <a:r>
              <a:rPr lang="zh-CN" altLang="en-US"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山东、河北等地要求春节等特殊时段户用光伏参与调峰。</a:t>
            </a:r>
            <a:endParaRPr lang="zh-CN" altLang="en-US"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endParaRPr>
          </a:p>
        </p:txBody>
      </p:sp>
      <p:sp>
        <p:nvSpPr>
          <p:cNvPr id="9" name="矩形 8"/>
          <p:cNvSpPr/>
          <p:nvPr>
            <p:custDataLst>
              <p:tags r:id="rId2"/>
            </p:custDataLst>
          </p:nvPr>
        </p:nvSpPr>
        <p:spPr>
          <a:xfrm>
            <a:off x="674370" y="1011555"/>
            <a:ext cx="1880870" cy="490220"/>
          </a:xfrm>
          <a:prstGeom prst="rect">
            <a:avLst/>
          </a:prstGeom>
          <a:solidFill>
            <a:srgbClr val="006F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sz="20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现状</a:t>
            </a:r>
            <a:endParaRPr kumimoji="0" lang="zh-CN" sz="20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6" name="矩形 5"/>
          <p:cNvSpPr/>
          <p:nvPr>
            <p:custDataLst>
              <p:tags r:id="rId3"/>
            </p:custDataLst>
          </p:nvPr>
        </p:nvSpPr>
        <p:spPr bwMode="auto">
          <a:xfrm>
            <a:off x="9234170" y="3199765"/>
            <a:ext cx="2640965" cy="3319780"/>
          </a:xfrm>
          <a:prstGeom prst="rect">
            <a:avLst/>
          </a:prstGeom>
          <a:solidFill>
            <a:schemeClr val="bg1">
              <a:lumMod val="95000"/>
              <a:alpha val="25098"/>
            </a:schemeClr>
          </a:solidFill>
          <a:ln w="9525">
            <a:solidFill>
              <a:schemeClr val="bg1">
                <a:lumMod val="75000"/>
              </a:schemeClr>
            </a:solidFill>
            <a:round/>
          </a:ln>
        </p:spPr>
        <p:txBody>
          <a:bodyPr wrap="none" lIns="68589" tIns="40505" rIns="68589" bIns="40505" rtlCol="0" anchor="ctr"/>
          <a:p>
            <a:pPr algn="ctr" eaLnBrk="0" hangingPunct="0"/>
            <a:endParaRPr lang="zh-CN" altLang="en-US" sz="1400" noProof="1">
              <a:solidFill>
                <a:srgbClr val="000000"/>
              </a:solidFill>
              <a:latin typeface="微软雅黑" panose="020B0503020204020204" charset="-122"/>
              <a:ea typeface="微软雅黑" panose="020B0503020204020204" charset="-122"/>
              <a:sym typeface="华文楷体" panose="02010600040101010101" pitchFamily="2" charset="-122"/>
            </a:endParaRPr>
          </a:p>
        </p:txBody>
      </p:sp>
      <p:sp>
        <p:nvSpPr>
          <p:cNvPr id="31751" name="文本框 31750"/>
          <p:cNvSpPr txBox="1"/>
          <p:nvPr>
            <p:custDataLst>
              <p:tags r:id="rId4"/>
            </p:custDataLst>
          </p:nvPr>
        </p:nvSpPr>
        <p:spPr>
          <a:xfrm>
            <a:off x="9457690" y="4531360"/>
            <a:ext cx="2244725" cy="1209675"/>
          </a:xfrm>
          <a:prstGeom prst="rect">
            <a:avLst/>
          </a:prstGeom>
          <a:noFill/>
          <a:ln w="19050">
            <a:solidFill>
              <a:schemeClr val="tx1">
                <a:lumMod val="50000"/>
                <a:lumOff val="50000"/>
              </a:schemeClr>
            </a:solidFill>
            <a:prstDash val="dash"/>
          </a:ln>
        </p:spPr>
        <p:txBody>
          <a:bodyPr wrap="square" rtlCol="0">
            <a:spAutoFit/>
          </a:bodyPr>
          <a:p>
            <a:pPr algn="just">
              <a:lnSpc>
                <a:spcPct val="130000"/>
              </a:lnSpc>
            </a:pPr>
            <a:r>
              <a:rPr sz="1400" dirty="0">
                <a:solidFill>
                  <a:schemeClr val="tx1">
                    <a:lumMod val="65000"/>
                    <a:lumOff val="35000"/>
                  </a:schemeClr>
                </a:solidFill>
                <a:latin typeface="微软雅黑" panose="020B0503020204020204" charset="-122"/>
                <a:ea typeface="微软雅黑" panose="020B0503020204020204" charset="-122"/>
              </a:rPr>
              <a:t>为有效保障电网运行和民生采暖安全，需要包括分布式光伏在内的全部电源共同承担调峰义务。</a:t>
            </a:r>
            <a:endParaRPr sz="1400" dirty="0">
              <a:solidFill>
                <a:schemeClr val="tx1">
                  <a:lumMod val="65000"/>
                  <a:lumOff val="35000"/>
                </a:schemeClr>
              </a:solidFill>
              <a:latin typeface="微软雅黑" panose="020B0503020204020204" charset="-122"/>
              <a:ea typeface="微软雅黑" panose="020B0503020204020204" charset="-122"/>
            </a:endParaRPr>
          </a:p>
        </p:txBody>
      </p:sp>
      <p:sp>
        <p:nvSpPr>
          <p:cNvPr id="31752" name="文本框 31751"/>
          <p:cNvSpPr txBox="1"/>
          <p:nvPr>
            <p:custDataLst>
              <p:tags r:id="rId5"/>
            </p:custDataLst>
          </p:nvPr>
        </p:nvSpPr>
        <p:spPr>
          <a:xfrm>
            <a:off x="9438005" y="3234055"/>
            <a:ext cx="2321560" cy="869950"/>
          </a:xfrm>
          <a:prstGeom prst="rect">
            <a:avLst/>
          </a:prstGeom>
          <a:noFill/>
        </p:spPr>
        <p:txBody>
          <a:bodyPr wrap="square" rtlCol="0">
            <a:spAutoFit/>
          </a:bodyPr>
          <a:p>
            <a:pPr algn="just">
              <a:lnSpc>
                <a:spcPct val="130000"/>
              </a:lnSpc>
            </a:pPr>
            <a:r>
              <a:rPr lang="zh-CN" sz="1300" dirty="0">
                <a:solidFill>
                  <a:schemeClr val="tx1">
                    <a:lumMod val="85000"/>
                    <a:lumOff val="15000"/>
                  </a:schemeClr>
                </a:solidFill>
                <a:latin typeface="微软雅黑" panose="020B0503020204020204" charset="-122"/>
                <a:ea typeface="微软雅黑" panose="020B0503020204020204" charset="-122"/>
              </a:rPr>
              <a:t>《</a:t>
            </a:r>
            <a:r>
              <a:rPr sz="1300" dirty="0">
                <a:solidFill>
                  <a:schemeClr val="tx1">
                    <a:lumMod val="85000"/>
                    <a:lumOff val="15000"/>
                  </a:schemeClr>
                </a:solidFill>
                <a:latin typeface="微软雅黑" panose="020B0503020204020204" charset="-122"/>
                <a:ea typeface="微软雅黑" panose="020B0503020204020204" charset="-122"/>
              </a:rPr>
              <a:t>关于做好2023年春节及全国两会期间电力供应保障工作的通知》</a:t>
            </a:r>
            <a:endParaRPr sz="1300" dirty="0">
              <a:solidFill>
                <a:schemeClr val="tx1">
                  <a:lumMod val="85000"/>
                  <a:lumOff val="15000"/>
                </a:schemeClr>
              </a:solidFill>
              <a:latin typeface="微软雅黑" panose="020B0503020204020204" charset="-122"/>
              <a:ea typeface="微软雅黑" panose="020B0503020204020204" charset="-122"/>
            </a:endParaRPr>
          </a:p>
        </p:txBody>
      </p:sp>
      <p:sp>
        <p:nvSpPr>
          <p:cNvPr id="8" name="文本框 7"/>
          <p:cNvSpPr txBox="1"/>
          <p:nvPr/>
        </p:nvSpPr>
        <p:spPr>
          <a:xfrm>
            <a:off x="2773045" y="1040130"/>
            <a:ext cx="6096000" cy="460375"/>
          </a:xfrm>
          <a:prstGeom prst="rect">
            <a:avLst/>
          </a:prstGeom>
          <a:noFill/>
        </p:spPr>
        <p:txBody>
          <a:bodyPr wrap="square" anchor="t">
            <a:spAutoFit/>
          </a:bodyPr>
          <a:p>
            <a:pPr eaLnBrk="1" fontAlgn="auto" hangingPunct="1">
              <a:spcBef>
                <a:spcPts val="0"/>
              </a:spcBef>
              <a:spcAft>
                <a:spcPts val="0"/>
              </a:spcAft>
            </a:pPr>
            <a:r>
              <a:rPr lang="zh-CN" altLang="en-US" sz="2400" b="1">
                <a:latin typeface="黑体" panose="02010609060101010101" pitchFamily="49" charset="-122"/>
                <a:ea typeface="黑体" panose="02010609060101010101" pitchFamily="49" charset="-122"/>
              </a:rPr>
              <a:t>政策激励，分布式光伏增速迅猛</a:t>
            </a:r>
            <a:endParaRPr lang="zh-CN" altLang="en-US" sz="2400" b="1">
              <a:latin typeface="黑体" panose="02010609060101010101" pitchFamily="49" charset="-122"/>
              <a:ea typeface="黑体" panose="02010609060101010101" pitchFamily="49" charset="-122"/>
            </a:endParaRPr>
          </a:p>
        </p:txBody>
      </p:sp>
      <p:sp>
        <p:nvSpPr>
          <p:cNvPr id="11" name="文本框 80"/>
          <p:cNvSpPr txBox="1"/>
          <p:nvPr>
            <p:custDataLst>
              <p:tags r:id="rId6"/>
            </p:custDataLst>
          </p:nvPr>
        </p:nvSpPr>
        <p:spPr>
          <a:xfrm>
            <a:off x="673100" y="115888"/>
            <a:ext cx="4568825" cy="584775"/>
          </a:xfrm>
          <a:prstGeom prst="rect">
            <a:avLst/>
          </a:prstGeom>
          <a:noFill/>
          <a:ln w="9525">
            <a:noFill/>
          </a:ln>
        </p:spPr>
        <p:txBody>
          <a:bodyPr wrap="square" anchor="t" anchorCtr="0">
            <a:spAutoFit/>
          </a:bodyPr>
          <a:p>
            <a:pPr marL="571500" indent="-571500">
              <a:buFont typeface="Wingdings" panose="05000000000000000000" charset="0"/>
              <a:buChar char="n"/>
            </a:pPr>
            <a:r>
              <a:rPr lang="zh-CN" altLang="en-US" sz="3200" b="1" dirty="0">
                <a:latin typeface="微软雅黑" panose="020B0503020204020204" charset="-122"/>
                <a:ea typeface="微软雅黑" panose="020B0503020204020204" charset="-122"/>
              </a:rPr>
              <a:t>背景现状</a:t>
            </a:r>
            <a:endParaRPr lang="zh-CN" altLang="en-US" sz="3200" b="1" dirty="0">
              <a:latin typeface="微软雅黑" panose="020B0503020204020204" charset="-122"/>
              <a:ea typeface="微软雅黑" panose="020B0503020204020204" charset="-122"/>
            </a:endParaRPr>
          </a:p>
        </p:txBody>
      </p:sp>
      <p:sp>
        <p:nvSpPr>
          <p:cNvPr id="3" name="矩形 2"/>
          <p:cNvSpPr/>
          <p:nvPr>
            <p:custDataLst>
              <p:tags r:id="rId7"/>
            </p:custDataLst>
          </p:nvPr>
        </p:nvSpPr>
        <p:spPr bwMode="auto">
          <a:xfrm>
            <a:off x="603848" y="3199093"/>
            <a:ext cx="2686718" cy="3416654"/>
          </a:xfrm>
          <a:prstGeom prst="rect">
            <a:avLst/>
          </a:prstGeom>
          <a:solidFill>
            <a:schemeClr val="bg1">
              <a:lumMod val="95000"/>
              <a:alpha val="25098"/>
            </a:schemeClr>
          </a:solidFill>
          <a:ln w="9525">
            <a:solidFill>
              <a:schemeClr val="bg1">
                <a:lumMod val="75000"/>
              </a:schemeClr>
            </a:solidFill>
            <a:round/>
          </a:ln>
        </p:spPr>
        <p:txBody>
          <a:bodyPr wrap="none" lIns="68589" tIns="40505" rIns="68589" bIns="40505" rtlCol="0" anchor="ctr"/>
          <a:p>
            <a:pPr algn="ctr" eaLnBrk="0" hangingPunct="0"/>
            <a:endParaRPr lang="zh-CN" altLang="en-US" sz="1400" noProof="1">
              <a:solidFill>
                <a:srgbClr val="000000"/>
              </a:solidFill>
              <a:latin typeface="微软雅黑" panose="020B0503020204020204" charset="-122"/>
              <a:ea typeface="微软雅黑" panose="020B0503020204020204" charset="-122"/>
              <a:sym typeface="华文楷体" panose="02010600040101010101" pitchFamily="2" charset="-122"/>
            </a:endParaRPr>
          </a:p>
        </p:txBody>
      </p:sp>
      <p:sp>
        <p:nvSpPr>
          <p:cNvPr id="4" name="文本框 3"/>
          <p:cNvSpPr txBox="1"/>
          <p:nvPr>
            <p:custDataLst>
              <p:tags r:id="rId8"/>
            </p:custDataLst>
          </p:nvPr>
        </p:nvSpPr>
        <p:spPr>
          <a:xfrm>
            <a:off x="707896" y="4119644"/>
            <a:ext cx="2478621" cy="2305631"/>
          </a:xfrm>
          <a:prstGeom prst="rect">
            <a:avLst/>
          </a:prstGeom>
          <a:noFill/>
          <a:ln w="19050">
            <a:solidFill>
              <a:schemeClr val="tx1">
                <a:lumMod val="50000"/>
                <a:lumOff val="50000"/>
              </a:schemeClr>
            </a:solidFill>
            <a:prstDash val="dash"/>
          </a:ln>
        </p:spPr>
        <p:txBody>
          <a:bodyPr wrap="square" rtlCol="0">
            <a:spAutoFit/>
          </a:bodyPr>
          <a:p>
            <a:pPr algn="just">
              <a:lnSpc>
                <a:spcPct val="130000"/>
              </a:lnSpc>
            </a:pPr>
            <a:r>
              <a:rPr lang="zh-CN" altLang="en-US" sz="1400" dirty="0">
                <a:solidFill>
                  <a:schemeClr val="tx1">
                    <a:lumMod val="65000"/>
                    <a:lumOff val="35000"/>
                  </a:schemeClr>
                </a:solidFill>
                <a:latin typeface="微软雅黑" panose="020B0503020204020204" charset="-122"/>
                <a:ea typeface="微软雅黑" panose="020B0503020204020204" charset="-122"/>
              </a:rPr>
              <a:t>分为三类：第一类为</a:t>
            </a:r>
            <a:r>
              <a:rPr lang="en-US" altLang="zh-CN" sz="1400" dirty="0">
                <a:solidFill>
                  <a:schemeClr val="tx1">
                    <a:lumMod val="65000"/>
                    <a:lumOff val="35000"/>
                  </a:schemeClr>
                </a:solidFill>
                <a:latin typeface="微软雅黑" panose="020B0503020204020204" charset="-122"/>
                <a:ea typeface="微软雅黑" panose="020B0503020204020204" charset="-122"/>
              </a:rPr>
              <a:t>380</a:t>
            </a:r>
            <a:r>
              <a:rPr lang="zh-CN" altLang="en-US" sz="1400" dirty="0">
                <a:solidFill>
                  <a:schemeClr val="tx1">
                    <a:lumMod val="65000"/>
                    <a:lumOff val="35000"/>
                  </a:schemeClr>
                </a:solidFill>
                <a:latin typeface="微软雅黑" panose="020B0503020204020204" charset="-122"/>
                <a:ea typeface="微软雅黑" panose="020B0503020204020204" charset="-122"/>
              </a:rPr>
              <a:t>（</a:t>
            </a:r>
            <a:r>
              <a:rPr lang="en-US" altLang="zh-CN" sz="1400" dirty="0">
                <a:solidFill>
                  <a:schemeClr val="tx1">
                    <a:lumMod val="65000"/>
                    <a:lumOff val="35000"/>
                  </a:schemeClr>
                </a:solidFill>
                <a:latin typeface="微软雅黑" panose="020B0503020204020204" charset="-122"/>
                <a:ea typeface="微软雅黑" panose="020B0503020204020204" charset="-122"/>
              </a:rPr>
              <a:t>220</a:t>
            </a:r>
            <a:r>
              <a:rPr lang="zh-CN" altLang="en-US" sz="1400" dirty="0">
                <a:solidFill>
                  <a:schemeClr val="tx1">
                    <a:lumMod val="65000"/>
                    <a:lumOff val="35000"/>
                  </a:schemeClr>
                </a:solidFill>
                <a:latin typeface="微软雅黑" panose="020B0503020204020204" charset="-122"/>
                <a:ea typeface="微软雅黑" panose="020B0503020204020204" charset="-122"/>
              </a:rPr>
              <a:t>）伏电压等级接入的分布式电源。第二类为</a:t>
            </a:r>
            <a:r>
              <a:rPr lang="en-US" altLang="zh-CN" sz="1400" dirty="0">
                <a:solidFill>
                  <a:schemeClr val="tx1">
                    <a:lumMod val="65000"/>
                    <a:lumOff val="35000"/>
                  </a:schemeClr>
                </a:solidFill>
                <a:latin typeface="微软雅黑" panose="020B0503020204020204" charset="-122"/>
                <a:ea typeface="微软雅黑" panose="020B0503020204020204" charset="-122"/>
              </a:rPr>
              <a:t>10</a:t>
            </a:r>
            <a:r>
              <a:rPr lang="zh-CN" altLang="en-US" sz="1400" dirty="0">
                <a:solidFill>
                  <a:schemeClr val="tx1">
                    <a:lumMod val="65000"/>
                    <a:lumOff val="35000"/>
                  </a:schemeClr>
                </a:solidFill>
                <a:latin typeface="微软雅黑" panose="020B0503020204020204" charset="-122"/>
                <a:ea typeface="微软雅黑" panose="020B0503020204020204" charset="-122"/>
              </a:rPr>
              <a:t>千伏电压等级接入，且项目装机容量</a:t>
            </a:r>
            <a:r>
              <a:rPr lang="en-US" altLang="zh-CN" sz="1400" dirty="0">
                <a:solidFill>
                  <a:schemeClr val="tx1">
                    <a:lumMod val="65000"/>
                    <a:lumOff val="35000"/>
                  </a:schemeClr>
                </a:solidFill>
                <a:latin typeface="微软雅黑" panose="020B0503020204020204" charset="-122"/>
                <a:ea typeface="微软雅黑" panose="020B0503020204020204" charset="-122"/>
              </a:rPr>
              <a:t>6</a:t>
            </a:r>
            <a:r>
              <a:rPr lang="zh-CN" altLang="en-US" sz="1400" dirty="0">
                <a:solidFill>
                  <a:schemeClr val="tx1">
                    <a:lumMod val="65000"/>
                    <a:lumOff val="35000"/>
                  </a:schemeClr>
                </a:solidFill>
                <a:latin typeface="微软雅黑" panose="020B0503020204020204" charset="-122"/>
                <a:ea typeface="微软雅黑" panose="020B0503020204020204" charset="-122"/>
              </a:rPr>
              <a:t>兆瓦及以下的分布式电源。第三类为</a:t>
            </a:r>
            <a:r>
              <a:rPr lang="en-US" altLang="zh-CN" sz="1400" dirty="0">
                <a:solidFill>
                  <a:schemeClr val="tx1">
                    <a:lumMod val="65000"/>
                    <a:lumOff val="35000"/>
                  </a:schemeClr>
                </a:solidFill>
                <a:latin typeface="微软雅黑" panose="020B0503020204020204" charset="-122"/>
                <a:ea typeface="微软雅黑" panose="020B0503020204020204" charset="-122"/>
              </a:rPr>
              <a:t>10</a:t>
            </a:r>
            <a:r>
              <a:rPr lang="zh-CN" altLang="en-US" sz="1400" dirty="0">
                <a:solidFill>
                  <a:schemeClr val="tx1">
                    <a:lumMod val="65000"/>
                    <a:lumOff val="35000"/>
                  </a:schemeClr>
                </a:solidFill>
                <a:latin typeface="微软雅黑" panose="020B0503020204020204" charset="-122"/>
                <a:ea typeface="微软雅黑" panose="020B0503020204020204" charset="-122"/>
              </a:rPr>
              <a:t>千伏或</a:t>
            </a:r>
            <a:r>
              <a:rPr lang="en-US" altLang="zh-CN" sz="1400" dirty="0">
                <a:solidFill>
                  <a:schemeClr val="tx1">
                    <a:lumMod val="65000"/>
                    <a:lumOff val="35000"/>
                  </a:schemeClr>
                </a:solidFill>
                <a:latin typeface="微软雅黑" panose="020B0503020204020204" charset="-122"/>
                <a:ea typeface="微软雅黑" panose="020B0503020204020204" charset="-122"/>
              </a:rPr>
              <a:t>35</a:t>
            </a:r>
            <a:r>
              <a:rPr lang="zh-CN" altLang="en-US" sz="1400" dirty="0">
                <a:solidFill>
                  <a:schemeClr val="tx1">
                    <a:lumMod val="65000"/>
                    <a:lumOff val="35000"/>
                  </a:schemeClr>
                </a:solidFill>
                <a:latin typeface="微软雅黑" panose="020B0503020204020204" charset="-122"/>
                <a:ea typeface="微软雅黑" panose="020B0503020204020204" charset="-122"/>
              </a:rPr>
              <a:t>千伏电压等级接入，且装机容量</a:t>
            </a:r>
            <a:r>
              <a:rPr lang="en-US" altLang="zh-CN" sz="1400" dirty="0">
                <a:solidFill>
                  <a:schemeClr val="tx1">
                    <a:lumMod val="65000"/>
                    <a:lumOff val="35000"/>
                  </a:schemeClr>
                </a:solidFill>
                <a:latin typeface="微软雅黑" panose="020B0503020204020204" charset="-122"/>
                <a:ea typeface="微软雅黑" panose="020B0503020204020204" charset="-122"/>
              </a:rPr>
              <a:t>6</a:t>
            </a:r>
            <a:r>
              <a:rPr lang="zh-CN" altLang="en-US" sz="1400" dirty="0">
                <a:solidFill>
                  <a:schemeClr val="tx1">
                    <a:lumMod val="65000"/>
                    <a:lumOff val="35000"/>
                  </a:schemeClr>
                </a:solidFill>
                <a:latin typeface="微软雅黑" panose="020B0503020204020204" charset="-122"/>
                <a:ea typeface="微软雅黑" panose="020B0503020204020204" charset="-122"/>
              </a:rPr>
              <a:t>兆瓦以上的分布式电源。</a:t>
            </a:r>
            <a:endParaRPr lang="zh-CN" altLang="en-US" sz="1600" b="0" dirty="0">
              <a:solidFill>
                <a:schemeClr val="tx1">
                  <a:lumMod val="65000"/>
                  <a:lumOff val="35000"/>
                </a:schemeClr>
              </a:solidFill>
              <a:latin typeface="微软雅黑" panose="020B0503020204020204" charset="-122"/>
              <a:ea typeface="微软雅黑" panose="020B0503020204020204" charset="-122"/>
            </a:endParaRPr>
          </a:p>
        </p:txBody>
      </p:sp>
      <p:sp>
        <p:nvSpPr>
          <p:cNvPr id="5" name="文本框 4"/>
          <p:cNvSpPr txBox="1"/>
          <p:nvPr>
            <p:custDataLst>
              <p:tags r:id="rId9"/>
            </p:custDataLst>
          </p:nvPr>
        </p:nvSpPr>
        <p:spPr>
          <a:xfrm>
            <a:off x="707896" y="3199093"/>
            <a:ext cx="2478621" cy="905248"/>
          </a:xfrm>
          <a:prstGeom prst="rect">
            <a:avLst/>
          </a:prstGeom>
          <a:noFill/>
        </p:spPr>
        <p:txBody>
          <a:bodyPr wrap="square" rtlCol="0">
            <a:spAutoFit/>
          </a:bodyPr>
          <a:p>
            <a:pPr algn="just">
              <a:lnSpc>
                <a:spcPct val="130000"/>
              </a:lnSpc>
            </a:pPr>
            <a:r>
              <a:rPr lang="en-US" altLang="zh-CN" sz="1400" dirty="0">
                <a:solidFill>
                  <a:schemeClr val="tx1">
                    <a:lumMod val="85000"/>
                    <a:lumOff val="15000"/>
                  </a:schemeClr>
                </a:solidFill>
                <a:latin typeface="微软雅黑" panose="020B0503020204020204" charset="-122"/>
                <a:ea typeface="微软雅黑" panose="020B0503020204020204" charset="-122"/>
              </a:rPr>
              <a:t>《</a:t>
            </a:r>
            <a:r>
              <a:rPr lang="zh-CN" altLang="en-US" sz="1400" dirty="0">
                <a:solidFill>
                  <a:schemeClr val="tx1">
                    <a:lumMod val="85000"/>
                    <a:lumOff val="15000"/>
                  </a:schemeClr>
                </a:solidFill>
                <a:latin typeface="微软雅黑" panose="020B0503020204020204" charset="-122"/>
                <a:ea typeface="微软雅黑" panose="020B0503020204020204" charset="-122"/>
              </a:rPr>
              <a:t>国网江西省电力有限公司电源接入前期工作管理实施细则</a:t>
            </a:r>
            <a:r>
              <a:rPr lang="en-US" altLang="zh-CN" sz="1400" dirty="0">
                <a:solidFill>
                  <a:schemeClr val="tx1">
                    <a:lumMod val="85000"/>
                    <a:lumOff val="15000"/>
                  </a:schemeClr>
                </a:solidFill>
                <a:latin typeface="微软雅黑" panose="020B0503020204020204" charset="-122"/>
                <a:ea typeface="微软雅黑" panose="020B0503020204020204" charset="-122"/>
              </a:rPr>
              <a:t>》</a:t>
            </a:r>
            <a:endParaRPr lang="zh-CN" altLang="en-US" sz="1400" dirty="0">
              <a:solidFill>
                <a:schemeClr val="tx1">
                  <a:lumMod val="85000"/>
                  <a:lumOff val="15000"/>
                </a:schemeClr>
              </a:solidFill>
              <a:latin typeface="微软雅黑" panose="020B0503020204020204" charset="-122"/>
              <a:ea typeface="微软雅黑" panose="020B0503020204020204" charset="-122"/>
            </a:endParaRPr>
          </a:p>
        </p:txBody>
      </p:sp>
      <p:sp>
        <p:nvSpPr>
          <p:cNvPr id="7" name="矩形 6"/>
          <p:cNvSpPr/>
          <p:nvPr>
            <p:custDataLst>
              <p:tags r:id="rId10"/>
            </p:custDataLst>
          </p:nvPr>
        </p:nvSpPr>
        <p:spPr bwMode="auto">
          <a:xfrm>
            <a:off x="3545729" y="3199093"/>
            <a:ext cx="5349660" cy="3416654"/>
          </a:xfrm>
          <a:prstGeom prst="rect">
            <a:avLst/>
          </a:prstGeom>
          <a:solidFill>
            <a:schemeClr val="bg1">
              <a:lumMod val="95000"/>
              <a:alpha val="25098"/>
            </a:schemeClr>
          </a:solidFill>
          <a:ln w="9525">
            <a:solidFill>
              <a:schemeClr val="bg1">
                <a:lumMod val="75000"/>
              </a:schemeClr>
            </a:solidFill>
            <a:round/>
          </a:ln>
        </p:spPr>
        <p:txBody>
          <a:bodyPr wrap="none" lIns="68589" tIns="40505" rIns="68589" bIns="40505" rtlCol="0" anchor="ctr"/>
          <a:p>
            <a:pPr algn="ctr" eaLnBrk="0" hangingPunct="0"/>
            <a:endParaRPr lang="zh-CN" altLang="en-US" sz="1400" noProof="1">
              <a:solidFill>
                <a:srgbClr val="000000"/>
              </a:solidFill>
              <a:latin typeface="微软雅黑" panose="020B0503020204020204" charset="-122"/>
              <a:ea typeface="微软雅黑" panose="020B0503020204020204" charset="-122"/>
              <a:sym typeface="华文楷体" panose="02010600040101010101" pitchFamily="2" charset="-122"/>
            </a:endParaRPr>
          </a:p>
        </p:txBody>
      </p:sp>
      <p:sp>
        <p:nvSpPr>
          <p:cNvPr id="13" name="文本框 12"/>
          <p:cNvSpPr txBox="1"/>
          <p:nvPr>
            <p:custDataLst>
              <p:tags r:id="rId11"/>
            </p:custDataLst>
          </p:nvPr>
        </p:nvSpPr>
        <p:spPr>
          <a:xfrm>
            <a:off x="3670509" y="4119644"/>
            <a:ext cx="5100100" cy="2316403"/>
          </a:xfrm>
          <a:prstGeom prst="rect">
            <a:avLst/>
          </a:prstGeom>
          <a:noFill/>
          <a:ln w="19050">
            <a:solidFill>
              <a:schemeClr val="tx1">
                <a:lumMod val="50000"/>
                <a:lumOff val="50000"/>
              </a:schemeClr>
            </a:solidFill>
            <a:prstDash val="dash"/>
          </a:ln>
        </p:spPr>
        <p:txBody>
          <a:bodyPr wrap="square" rtlCol="0">
            <a:spAutoFit/>
          </a:bodyPr>
          <a:p>
            <a:pPr algn="just">
              <a:lnSpc>
                <a:spcPct val="150000"/>
              </a:lnSpc>
            </a:pPr>
            <a:r>
              <a:rPr lang="zh-CN" altLang="en-US" sz="1400" dirty="0">
                <a:solidFill>
                  <a:schemeClr val="tx1">
                    <a:lumMod val="65000"/>
                    <a:lumOff val="35000"/>
                  </a:schemeClr>
                </a:solidFill>
                <a:latin typeface="微软雅黑" panose="020B0503020204020204" charset="-122"/>
                <a:ea typeface="微软雅黑" panose="020B0503020204020204" charset="-122"/>
              </a:rPr>
              <a:t>光伏发电项目消纳需同时满足四个条件：一是按照不超过对应县域受电总负荷</a:t>
            </a:r>
            <a:r>
              <a:rPr lang="en-US" altLang="zh-CN" sz="1400" dirty="0">
                <a:solidFill>
                  <a:schemeClr val="tx1">
                    <a:lumMod val="65000"/>
                    <a:lumOff val="35000"/>
                  </a:schemeClr>
                </a:solidFill>
                <a:latin typeface="微软雅黑" panose="020B0503020204020204" charset="-122"/>
                <a:ea typeface="微软雅黑" panose="020B0503020204020204" charset="-122"/>
              </a:rPr>
              <a:t>80%</a:t>
            </a:r>
            <a:r>
              <a:rPr lang="zh-CN" altLang="en-US" sz="1400" dirty="0">
                <a:solidFill>
                  <a:schemeClr val="tx1">
                    <a:lumMod val="65000"/>
                    <a:lumOff val="35000"/>
                  </a:schemeClr>
                </a:solidFill>
                <a:latin typeface="微软雅黑" panose="020B0503020204020204" charset="-122"/>
                <a:ea typeface="微软雅黑" panose="020B0503020204020204" charset="-122"/>
              </a:rPr>
              <a:t>的原则确定县域光伏开发总容量；二是低压接入项目装机规模不应超过现有配变容量和低压线路承载能力，</a:t>
            </a:r>
            <a:r>
              <a:rPr lang="en-US" altLang="zh-CN" sz="1400" dirty="0">
                <a:solidFill>
                  <a:schemeClr val="tx1">
                    <a:lumMod val="65000"/>
                    <a:lumOff val="35000"/>
                  </a:schemeClr>
                </a:solidFill>
                <a:latin typeface="微软雅黑" panose="020B0503020204020204" charset="-122"/>
                <a:ea typeface="微软雅黑" panose="020B0503020204020204" charset="-122"/>
              </a:rPr>
              <a:t>10</a:t>
            </a:r>
            <a:r>
              <a:rPr lang="zh-CN" altLang="en-US" sz="1400" dirty="0">
                <a:solidFill>
                  <a:schemeClr val="tx1">
                    <a:lumMod val="65000"/>
                    <a:lumOff val="35000"/>
                  </a:schemeClr>
                </a:solidFill>
                <a:latin typeface="微软雅黑" panose="020B0503020204020204" charset="-122"/>
                <a:ea typeface="微软雅黑" panose="020B0503020204020204" charset="-122"/>
              </a:rPr>
              <a:t>千伏接入项目在核算</a:t>
            </a:r>
            <a:r>
              <a:rPr lang="en-US" altLang="zh-CN" sz="1400" dirty="0">
                <a:solidFill>
                  <a:schemeClr val="tx1">
                    <a:lumMod val="65000"/>
                    <a:lumOff val="35000"/>
                  </a:schemeClr>
                </a:solidFill>
                <a:latin typeface="微软雅黑" panose="020B0503020204020204" charset="-122"/>
                <a:ea typeface="微软雅黑" panose="020B0503020204020204" charset="-122"/>
              </a:rPr>
              <a:t>10</a:t>
            </a:r>
            <a:r>
              <a:rPr lang="zh-CN" altLang="en-US" sz="1400" dirty="0">
                <a:solidFill>
                  <a:schemeClr val="tx1">
                    <a:lumMod val="65000"/>
                    <a:lumOff val="35000"/>
                  </a:schemeClr>
                </a:solidFill>
                <a:latin typeface="微软雅黑" panose="020B0503020204020204" charset="-122"/>
                <a:ea typeface="微软雅黑" panose="020B0503020204020204" charset="-122"/>
              </a:rPr>
              <a:t>千伏公用电网承载能力后确定可消纳规模；三是</a:t>
            </a:r>
            <a:r>
              <a:rPr lang="en-US" altLang="zh-CN" sz="1400" dirty="0">
                <a:solidFill>
                  <a:schemeClr val="tx1">
                    <a:lumMod val="65000"/>
                    <a:lumOff val="35000"/>
                  </a:schemeClr>
                </a:solidFill>
                <a:latin typeface="微软雅黑" panose="020B0503020204020204" charset="-122"/>
                <a:ea typeface="微软雅黑" panose="020B0503020204020204" charset="-122"/>
              </a:rPr>
              <a:t>10</a:t>
            </a:r>
            <a:r>
              <a:rPr lang="zh-CN" altLang="en-US" sz="1400" dirty="0">
                <a:solidFill>
                  <a:schemeClr val="tx1">
                    <a:lumMod val="65000"/>
                    <a:lumOff val="35000"/>
                  </a:schemeClr>
                </a:solidFill>
                <a:latin typeface="微软雅黑" panose="020B0503020204020204" charset="-122"/>
                <a:ea typeface="微软雅黑" panose="020B0503020204020204" charset="-122"/>
              </a:rPr>
              <a:t>千伏主干线和分支线汇集的各类电源总装机容量不超过线路的最大输送容量；四是单个变电站中、低压侧汇集的电源装机总容量不超过主变中、低压侧额定容量。</a:t>
            </a:r>
            <a:endParaRPr lang="zh-CN" altLang="en-US" sz="1600" b="0" dirty="0">
              <a:solidFill>
                <a:schemeClr val="tx1">
                  <a:lumMod val="65000"/>
                  <a:lumOff val="35000"/>
                </a:schemeClr>
              </a:solidFill>
              <a:latin typeface="微软雅黑" panose="020B0503020204020204" charset="-122"/>
              <a:ea typeface="微软雅黑" panose="020B0503020204020204" charset="-122"/>
            </a:endParaRPr>
          </a:p>
        </p:txBody>
      </p:sp>
      <p:sp>
        <p:nvSpPr>
          <p:cNvPr id="15" name="文本框 14"/>
          <p:cNvSpPr txBox="1"/>
          <p:nvPr>
            <p:custDataLst>
              <p:tags r:id="rId12"/>
            </p:custDataLst>
          </p:nvPr>
        </p:nvSpPr>
        <p:spPr>
          <a:xfrm>
            <a:off x="3649777" y="3199093"/>
            <a:ext cx="5120832" cy="847155"/>
          </a:xfrm>
          <a:prstGeom prst="rect">
            <a:avLst/>
          </a:prstGeom>
          <a:noFill/>
        </p:spPr>
        <p:txBody>
          <a:bodyPr wrap="square" rtlCol="0">
            <a:spAutoFit/>
          </a:bodyPr>
          <a:p>
            <a:pPr algn="just">
              <a:lnSpc>
                <a:spcPct val="130000"/>
              </a:lnSpc>
            </a:pPr>
            <a:r>
              <a:rPr lang="en-US" altLang="zh-CN" sz="1300" dirty="0">
                <a:solidFill>
                  <a:schemeClr val="tx1">
                    <a:lumMod val="85000"/>
                    <a:lumOff val="15000"/>
                  </a:schemeClr>
                </a:solidFill>
                <a:latin typeface="微软雅黑" panose="020B0503020204020204" charset="-122"/>
                <a:ea typeface="微软雅黑" panose="020B0503020204020204" charset="-122"/>
              </a:rPr>
              <a:t>《</a:t>
            </a:r>
            <a:r>
              <a:rPr lang="zh-CN" altLang="en-US" sz="1300" dirty="0">
                <a:solidFill>
                  <a:schemeClr val="tx1">
                    <a:lumMod val="85000"/>
                    <a:lumOff val="15000"/>
                  </a:schemeClr>
                </a:solidFill>
                <a:latin typeface="微软雅黑" panose="020B0503020204020204" charset="-122"/>
                <a:ea typeface="微软雅黑" panose="020B0503020204020204" charset="-122"/>
              </a:rPr>
              <a:t>国网江西省电力有限公司促进屋顶光伏健康有序开发工作指引</a:t>
            </a:r>
            <a:r>
              <a:rPr lang="en-US" altLang="zh-CN" sz="1300" dirty="0">
                <a:solidFill>
                  <a:schemeClr val="tx1">
                    <a:lumMod val="85000"/>
                    <a:lumOff val="15000"/>
                  </a:schemeClr>
                </a:solidFill>
                <a:latin typeface="微软雅黑" panose="020B0503020204020204" charset="-122"/>
                <a:ea typeface="微软雅黑" panose="020B0503020204020204" charset="-122"/>
              </a:rPr>
              <a:t>》《</a:t>
            </a:r>
            <a:r>
              <a:rPr lang="zh-CN" altLang="en-US" sz="1300" dirty="0">
                <a:solidFill>
                  <a:schemeClr val="tx1">
                    <a:lumMod val="85000"/>
                    <a:lumOff val="15000"/>
                  </a:schemeClr>
                </a:solidFill>
                <a:latin typeface="微软雅黑" panose="020B0503020204020204" charset="-122"/>
                <a:ea typeface="微软雅黑" panose="020B0503020204020204" charset="-122"/>
              </a:rPr>
              <a:t>关于规范屋顶光伏发电项目支持意见出具工作的指导意见</a:t>
            </a:r>
            <a:r>
              <a:rPr lang="en-US" altLang="zh-CN" sz="1300" dirty="0">
                <a:solidFill>
                  <a:schemeClr val="tx1">
                    <a:lumMod val="85000"/>
                    <a:lumOff val="15000"/>
                  </a:schemeClr>
                </a:solidFill>
                <a:latin typeface="微软雅黑" panose="020B0503020204020204" charset="-122"/>
                <a:ea typeface="微软雅黑" panose="020B0503020204020204" charset="-122"/>
              </a:rPr>
              <a:t>》《</a:t>
            </a:r>
            <a:r>
              <a:rPr lang="zh-CN" altLang="en-US" sz="1300" dirty="0">
                <a:solidFill>
                  <a:schemeClr val="tx1">
                    <a:lumMod val="85000"/>
                    <a:lumOff val="15000"/>
                  </a:schemeClr>
                </a:solidFill>
                <a:latin typeface="微软雅黑" panose="020B0503020204020204" charset="-122"/>
                <a:ea typeface="微软雅黑" panose="020B0503020204020204" charset="-122"/>
              </a:rPr>
              <a:t>关于进一步明确分布式光伏项目消纳意见函出具相关问题的通知</a:t>
            </a:r>
            <a:r>
              <a:rPr lang="en-US" altLang="zh-CN" sz="1300" dirty="0">
                <a:solidFill>
                  <a:schemeClr val="tx1">
                    <a:lumMod val="85000"/>
                    <a:lumOff val="15000"/>
                  </a:schemeClr>
                </a:solidFill>
                <a:latin typeface="微软雅黑" panose="020B0503020204020204" charset="-122"/>
                <a:ea typeface="微软雅黑" panose="020B0503020204020204" charset="-122"/>
              </a:rPr>
              <a:t>》</a:t>
            </a:r>
            <a:endParaRPr lang="zh-CN" altLang="en-US" sz="1300" dirty="0">
              <a:solidFill>
                <a:schemeClr val="tx1">
                  <a:lumMod val="85000"/>
                  <a:lumOff val="15000"/>
                </a:schemeClr>
              </a:solidFill>
              <a:latin typeface="微软雅黑" panose="020B0503020204020204" charset="-122"/>
              <a:ea typeface="微软雅黑" panose="020B0503020204020204" charset="-122"/>
            </a:endParaRPr>
          </a:p>
        </p:txBody>
      </p:sp>
    </p:spTree>
    <p:custDataLst>
      <p:tags r:id="rId13"/>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灯片编号占位符 8"/>
          <p:cNvSpPr/>
          <p:nvPr/>
        </p:nvSpPr>
        <p:spPr>
          <a:xfrm>
            <a:off x="9448800" y="6497638"/>
            <a:ext cx="2743200" cy="365125"/>
          </a:xfrm>
          <a:prstGeom prst="rect">
            <a:avLst/>
          </a:prstGeom>
          <a:noFill/>
          <a:ln w="9525">
            <a:noFill/>
          </a:ln>
        </p:spPr>
        <p:txBody>
          <a:bodyPr anchor="t" anchorCtr="0"/>
          <a:lstStyle/>
          <a:p>
            <a:pPr algn="r"/>
            <a:fld id="{9A0DB2DC-4C9A-4742-B13C-FB6460FD3503}" type="slidenum">
              <a:rPr lang="zh-CN" altLang="en-US" b="1" baseline="0">
                <a:latin typeface="Times New Roman" panose="02020603050405020304" pitchFamily="18" charset="0"/>
                <a:ea typeface="Noto Sans CJK Regular" pitchFamily="34" charset="-122"/>
              </a:rPr>
            </a:fld>
            <a:endParaRPr lang="zh-CN" altLang="en-US" b="1" baseline="0" dirty="0">
              <a:latin typeface="Times New Roman" panose="02020603050405020304" pitchFamily="18" charset="0"/>
              <a:ea typeface="Noto Sans CJK Regular" pitchFamily="34" charset="-122"/>
            </a:endParaRPr>
          </a:p>
        </p:txBody>
      </p:sp>
      <p:sp>
        <p:nvSpPr>
          <p:cNvPr id="31746" name="文本框 80"/>
          <p:cNvSpPr txBox="1"/>
          <p:nvPr/>
        </p:nvSpPr>
        <p:spPr>
          <a:xfrm>
            <a:off x="673100" y="115888"/>
            <a:ext cx="4568825" cy="584775"/>
          </a:xfrm>
          <a:prstGeom prst="rect">
            <a:avLst/>
          </a:prstGeom>
          <a:noFill/>
          <a:ln w="9525">
            <a:noFill/>
          </a:ln>
        </p:spPr>
        <p:txBody>
          <a:bodyPr wrap="square" anchor="t" anchorCtr="0">
            <a:spAutoFit/>
          </a:bodyPr>
          <a:lstStyle/>
          <a:p>
            <a:pPr marL="571500" indent="-571500">
              <a:buFont typeface="Wingdings" panose="05000000000000000000" charset="0"/>
              <a:buChar char="n"/>
            </a:pPr>
            <a:r>
              <a:rPr lang="zh-CN" altLang="en-US" sz="3200" b="1" dirty="0">
                <a:latin typeface="微软雅黑" panose="020B0503020204020204" charset="-122"/>
                <a:ea typeface="微软雅黑" panose="020B0503020204020204" charset="-122"/>
              </a:rPr>
              <a:t>背景现状</a:t>
            </a:r>
            <a:endParaRPr lang="zh-CN" altLang="en-US" sz="3200" b="1" dirty="0">
              <a:latin typeface="微软雅黑" panose="020B0503020204020204" charset="-122"/>
              <a:ea typeface="微软雅黑" panose="020B0503020204020204" charset="-122"/>
            </a:endParaRPr>
          </a:p>
        </p:txBody>
      </p:sp>
      <p:sp>
        <p:nvSpPr>
          <p:cNvPr id="7" name="文本框 6"/>
          <p:cNvSpPr txBox="1"/>
          <p:nvPr/>
        </p:nvSpPr>
        <p:spPr>
          <a:xfrm>
            <a:off x="812838" y="2126450"/>
            <a:ext cx="10948941" cy="960904"/>
          </a:xfrm>
          <a:prstGeom prst="rect">
            <a:avLst/>
          </a:prstGeom>
          <a:noFill/>
        </p:spPr>
        <p:txBody>
          <a:bodyPr wrap="square" rtlCol="0" anchor="t">
            <a:spAutoFit/>
          </a:bodyPr>
          <a:lstStyle/>
          <a:p>
            <a:pPr indent="508000" algn="just" defTabSz="1219200" fontAlgn="auto">
              <a:lnSpc>
                <a:spcPct val="150000"/>
              </a:lnSpc>
            </a:pPr>
            <a:r>
              <a:rPr lang="zh-CN" altLang="en-US"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截至</a:t>
            </a:r>
            <a:r>
              <a:rPr lang="en-US" altLang="zh-CN"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2023</a:t>
            </a:r>
            <a:r>
              <a:rPr lang="zh-CN" altLang="en-US"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年</a:t>
            </a:r>
            <a:r>
              <a:rPr lang="en-US" altLang="zh-CN"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4</a:t>
            </a:r>
            <a:r>
              <a:rPr lang="zh-CN" altLang="en-US"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月底，国网公司经营区分布式光伏总装机</a:t>
            </a:r>
            <a:r>
              <a:rPr lang="en-US" altLang="zh-CN"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1.7</a:t>
            </a:r>
            <a:r>
              <a:rPr lang="zh-CN" altLang="en-US"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亿千瓦，较</a:t>
            </a:r>
            <a:r>
              <a:rPr lang="en-US" altLang="zh-CN"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2019</a:t>
            </a:r>
            <a:r>
              <a:rPr lang="zh-CN" altLang="en-US"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年增长</a:t>
            </a:r>
            <a:r>
              <a:rPr lang="en-US" altLang="zh-CN"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2</a:t>
            </a:r>
            <a:r>
              <a:rPr lang="zh-CN" altLang="en-US"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倍，占光伏总装机（</a:t>
            </a:r>
            <a:r>
              <a:rPr lang="en-US" altLang="zh-CN"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3.7</a:t>
            </a:r>
            <a:r>
              <a:rPr lang="zh-CN" altLang="en-US"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亿千瓦）的</a:t>
            </a:r>
            <a:r>
              <a:rPr lang="en-US" altLang="zh-CN"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45.9%</a:t>
            </a:r>
            <a:r>
              <a:rPr lang="zh-CN" altLang="en-US"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，占新能源总装机（</a:t>
            </a:r>
            <a:r>
              <a:rPr lang="en-US" altLang="zh-CN"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10.7</a:t>
            </a:r>
            <a:r>
              <a:rPr lang="zh-CN" altLang="en-US"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亿千瓦）的</a:t>
            </a:r>
            <a:r>
              <a:rPr lang="en-US" altLang="zh-CN"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15.9%</a:t>
            </a:r>
            <a:r>
              <a:rPr lang="zh-CN" altLang="en-US"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a:t>
            </a:r>
            <a:endParaRPr lang="zh-CN" altLang="en-US"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endParaRPr>
          </a:p>
        </p:txBody>
      </p:sp>
      <p:sp>
        <p:nvSpPr>
          <p:cNvPr id="2" name="任意多边形 2"/>
          <p:cNvSpPr/>
          <p:nvPr/>
        </p:nvSpPr>
        <p:spPr>
          <a:xfrm>
            <a:off x="4176776" y="1339336"/>
            <a:ext cx="3838449" cy="628033"/>
          </a:xfrm>
          <a:custGeom>
            <a:avLst/>
            <a:gdLst>
              <a:gd name="connsiteX0" fmla="*/ 0 w 1426388"/>
              <a:gd name="connsiteY0" fmla="*/ 118868 h 713194"/>
              <a:gd name="connsiteX1" fmla="*/ 118868 w 1426388"/>
              <a:gd name="connsiteY1" fmla="*/ 0 h 713194"/>
              <a:gd name="connsiteX2" fmla="*/ 1307520 w 1426388"/>
              <a:gd name="connsiteY2" fmla="*/ 0 h 713194"/>
              <a:gd name="connsiteX3" fmla="*/ 1426388 w 1426388"/>
              <a:gd name="connsiteY3" fmla="*/ 118868 h 713194"/>
              <a:gd name="connsiteX4" fmla="*/ 1426388 w 1426388"/>
              <a:gd name="connsiteY4" fmla="*/ 594326 h 713194"/>
              <a:gd name="connsiteX5" fmla="*/ 1307520 w 1426388"/>
              <a:gd name="connsiteY5" fmla="*/ 713194 h 713194"/>
              <a:gd name="connsiteX6" fmla="*/ 118868 w 1426388"/>
              <a:gd name="connsiteY6" fmla="*/ 713194 h 713194"/>
              <a:gd name="connsiteX7" fmla="*/ 0 w 1426388"/>
              <a:gd name="connsiteY7" fmla="*/ 594326 h 713194"/>
              <a:gd name="connsiteX8" fmla="*/ 0 w 1426388"/>
              <a:gd name="connsiteY8" fmla="*/ 118868 h 71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6388" h="713194">
                <a:moveTo>
                  <a:pt x="0" y="118868"/>
                </a:moveTo>
                <a:cubicBezTo>
                  <a:pt x="0" y="53219"/>
                  <a:pt x="53219" y="0"/>
                  <a:pt x="118868" y="0"/>
                </a:cubicBezTo>
                <a:lnTo>
                  <a:pt x="1307520" y="0"/>
                </a:lnTo>
                <a:cubicBezTo>
                  <a:pt x="1373169" y="0"/>
                  <a:pt x="1426388" y="53219"/>
                  <a:pt x="1426388" y="118868"/>
                </a:cubicBezTo>
                <a:lnTo>
                  <a:pt x="1426388" y="594326"/>
                </a:lnTo>
                <a:cubicBezTo>
                  <a:pt x="1426388" y="659975"/>
                  <a:pt x="1373169" y="713194"/>
                  <a:pt x="1307520" y="713194"/>
                </a:cubicBezTo>
                <a:lnTo>
                  <a:pt x="118868" y="713194"/>
                </a:lnTo>
                <a:cubicBezTo>
                  <a:pt x="53219" y="713194"/>
                  <a:pt x="0" y="659975"/>
                  <a:pt x="0" y="594326"/>
                </a:cubicBezTo>
                <a:lnTo>
                  <a:pt x="0" y="118868"/>
                </a:lnTo>
                <a:close/>
              </a:path>
            </a:pathLst>
          </a:custGeom>
          <a:gradFill flip="none" rotWithShape="1">
            <a:gsLst>
              <a:gs pos="0">
                <a:schemeClr val="accent1">
                  <a:lumMod val="5000"/>
                  <a:lumOff val="95000"/>
                </a:schemeClr>
              </a:gs>
              <a:gs pos="74000">
                <a:srgbClr val="009999"/>
              </a:gs>
              <a:gs pos="100000">
                <a:srgbClr val="00CDC8"/>
              </a:gs>
            </a:gsLst>
            <a:lin ang="18900000" scaled="1"/>
            <a:tileRect/>
          </a:gradFill>
          <a:ln>
            <a:noFill/>
          </a:ln>
          <a:effectLst>
            <a:outerShdw blurRad="76200" dist="12700" dir="2700000" sy="-23000" kx="-800400" algn="bl" rotWithShape="0">
              <a:prstClr val="black">
                <a:alpha val="2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7172" tIns="107172" rIns="107172" bIns="107172" spcCol="953" anchor="ctr"/>
          <a:lstStyle/>
          <a:p>
            <a:pPr algn="ctr"/>
            <a:r>
              <a:rPr lang="zh-CN" altLang="en-US" sz="2000" b="1" spc="400" dirty="0">
                <a:solidFill>
                  <a:schemeClr val="bg1"/>
                </a:solidFill>
                <a:latin typeface="微软雅黑" panose="020B0503020204020204" charset="-122"/>
                <a:ea typeface="微软雅黑" panose="020B0503020204020204" charset="-122"/>
                <a:cs typeface="Alibaba Sans Light" panose="020B0303020203040204" pitchFamily="34" charset="0"/>
                <a:sym typeface="+mn-ea"/>
              </a:rPr>
              <a:t>分布式光伏增速迅猛</a:t>
            </a:r>
            <a:endParaRPr lang="zh-CN" altLang="en-US" sz="2000" b="1" spc="400" dirty="0">
              <a:solidFill>
                <a:schemeClr val="bg1"/>
              </a:solidFill>
              <a:latin typeface="微软雅黑" panose="020B0503020204020204" charset="-122"/>
              <a:ea typeface="微软雅黑" panose="020B0503020204020204" charset="-122"/>
              <a:cs typeface="Alibaba Sans Light" panose="020B0303020203040204" pitchFamily="34" charset="0"/>
              <a:sym typeface="+mn-ea"/>
            </a:endParaRPr>
          </a:p>
        </p:txBody>
      </p:sp>
      <p:graphicFrame>
        <p:nvGraphicFramePr>
          <p:cNvPr id="9" name="图表 8"/>
          <p:cNvGraphicFramePr/>
          <p:nvPr/>
        </p:nvGraphicFramePr>
        <p:xfrm>
          <a:off x="2021840" y="3289123"/>
          <a:ext cx="8148320" cy="3441700"/>
        </p:xfrm>
        <a:graphic>
          <a:graphicData uri="http://schemas.openxmlformats.org/drawingml/2006/chart">
            <c:chart xmlns:c="http://schemas.openxmlformats.org/drawingml/2006/chart" xmlns:r="http://schemas.openxmlformats.org/officeDocument/2006/relationships" r:id="rId1"/>
          </a:graphicData>
        </a:graphic>
      </p:graphicFrame>
    </p:spTree>
    <p:custDataLst>
      <p:tags r:id="rId2"/>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灯片编号占位符 8"/>
          <p:cNvSpPr/>
          <p:nvPr/>
        </p:nvSpPr>
        <p:spPr>
          <a:xfrm>
            <a:off x="9448800" y="6497638"/>
            <a:ext cx="2743200" cy="365125"/>
          </a:xfrm>
          <a:prstGeom prst="rect">
            <a:avLst/>
          </a:prstGeom>
          <a:noFill/>
          <a:ln w="9525">
            <a:noFill/>
          </a:ln>
        </p:spPr>
        <p:txBody>
          <a:bodyPr anchor="t" anchorCtr="0"/>
          <a:lstStyle/>
          <a:p>
            <a:pPr algn="r"/>
            <a:fld id="{9A0DB2DC-4C9A-4742-B13C-FB6460FD3503}" type="slidenum">
              <a:rPr lang="zh-CN" altLang="en-US" b="1" baseline="0">
                <a:latin typeface="Times New Roman" panose="02020603050405020304" pitchFamily="18" charset="0"/>
                <a:ea typeface="Noto Sans CJK Regular" pitchFamily="34" charset="-122"/>
              </a:rPr>
            </a:fld>
            <a:endParaRPr lang="zh-CN" altLang="en-US" b="1" baseline="0" dirty="0">
              <a:latin typeface="Times New Roman" panose="02020603050405020304" pitchFamily="18" charset="0"/>
              <a:ea typeface="Noto Sans CJK Regular" pitchFamily="34" charset="-122"/>
            </a:endParaRPr>
          </a:p>
        </p:txBody>
      </p:sp>
      <p:sp>
        <p:nvSpPr>
          <p:cNvPr id="31746" name="文本框 80"/>
          <p:cNvSpPr txBox="1"/>
          <p:nvPr/>
        </p:nvSpPr>
        <p:spPr>
          <a:xfrm>
            <a:off x="673100" y="115888"/>
            <a:ext cx="4568825" cy="584775"/>
          </a:xfrm>
          <a:prstGeom prst="rect">
            <a:avLst/>
          </a:prstGeom>
          <a:noFill/>
          <a:ln w="9525">
            <a:noFill/>
          </a:ln>
        </p:spPr>
        <p:txBody>
          <a:bodyPr wrap="square" anchor="t" anchorCtr="0">
            <a:spAutoFit/>
          </a:bodyPr>
          <a:lstStyle/>
          <a:p>
            <a:pPr marL="571500" indent="-571500">
              <a:buFont typeface="Wingdings" panose="05000000000000000000" charset="0"/>
              <a:buChar char="n"/>
            </a:pPr>
            <a:r>
              <a:rPr lang="zh-CN" altLang="en-US" sz="3200" b="1" dirty="0">
                <a:latin typeface="微软雅黑" panose="020B0503020204020204" charset="-122"/>
                <a:ea typeface="微软雅黑" panose="020B0503020204020204" charset="-122"/>
              </a:rPr>
              <a:t>背景现状</a:t>
            </a:r>
            <a:endParaRPr lang="zh-CN" altLang="en-US" sz="3200" b="1" dirty="0">
              <a:latin typeface="微软雅黑" panose="020B0503020204020204" charset="-122"/>
              <a:ea typeface="微软雅黑" panose="020B0503020204020204" charset="-122"/>
            </a:endParaRPr>
          </a:p>
        </p:txBody>
      </p:sp>
      <p:sp>
        <p:nvSpPr>
          <p:cNvPr id="7" name="文本框 6"/>
          <p:cNvSpPr txBox="1"/>
          <p:nvPr/>
        </p:nvSpPr>
        <p:spPr>
          <a:xfrm>
            <a:off x="812838" y="2126450"/>
            <a:ext cx="10948941" cy="960904"/>
          </a:xfrm>
          <a:prstGeom prst="rect">
            <a:avLst/>
          </a:prstGeom>
          <a:noFill/>
        </p:spPr>
        <p:txBody>
          <a:bodyPr wrap="square" rtlCol="0" anchor="t">
            <a:spAutoFit/>
          </a:bodyPr>
          <a:lstStyle/>
          <a:p>
            <a:pPr indent="508000" algn="just" defTabSz="1219200" fontAlgn="auto">
              <a:lnSpc>
                <a:spcPct val="150000"/>
              </a:lnSpc>
            </a:pPr>
            <a:r>
              <a:rPr lang="zh-CN" altLang="en-US"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低压分布式光伏占比不断提升。</a:t>
            </a:r>
            <a:r>
              <a:rPr lang="en-US" altLang="zh-CN"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0.4kV</a:t>
            </a:r>
            <a:r>
              <a:rPr lang="zh-CN" altLang="en-US"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低压分布式光伏装机容量</a:t>
            </a:r>
            <a:r>
              <a:rPr lang="en-US" altLang="zh-CN"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1.3</a:t>
            </a:r>
            <a:r>
              <a:rPr lang="zh-CN" altLang="en-US"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亿千瓦，占分布式光伏总装机的</a:t>
            </a:r>
            <a:r>
              <a:rPr lang="en-US" altLang="zh-CN"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74.3%</a:t>
            </a:r>
            <a:r>
              <a:rPr lang="zh-CN" altLang="en-US"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a:t>
            </a:r>
            <a:r>
              <a:rPr lang="en-US" altLang="zh-CN"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10</a:t>
            </a:r>
            <a:r>
              <a:rPr lang="zh-CN" altLang="en-US"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千伏及以上分布式光伏装机容量</a:t>
            </a:r>
            <a:r>
              <a:rPr lang="en-US" altLang="zh-CN"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4461</a:t>
            </a:r>
            <a:r>
              <a:rPr lang="zh-CN" altLang="en-US"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万千瓦，占分布式光伏总装机的</a:t>
            </a:r>
            <a:r>
              <a:rPr lang="en-US" altLang="zh-CN"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25.7%</a:t>
            </a:r>
            <a:r>
              <a:rPr lang="zh-CN" altLang="en-US"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a:t>
            </a:r>
            <a:endParaRPr lang="zh-CN" altLang="en-US"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endParaRPr>
          </a:p>
        </p:txBody>
      </p:sp>
      <p:sp>
        <p:nvSpPr>
          <p:cNvPr id="2" name="任意多边形 2"/>
          <p:cNvSpPr/>
          <p:nvPr/>
        </p:nvSpPr>
        <p:spPr>
          <a:xfrm>
            <a:off x="4176776" y="1339336"/>
            <a:ext cx="3838449" cy="628033"/>
          </a:xfrm>
          <a:custGeom>
            <a:avLst/>
            <a:gdLst>
              <a:gd name="connsiteX0" fmla="*/ 0 w 1426388"/>
              <a:gd name="connsiteY0" fmla="*/ 118868 h 713194"/>
              <a:gd name="connsiteX1" fmla="*/ 118868 w 1426388"/>
              <a:gd name="connsiteY1" fmla="*/ 0 h 713194"/>
              <a:gd name="connsiteX2" fmla="*/ 1307520 w 1426388"/>
              <a:gd name="connsiteY2" fmla="*/ 0 h 713194"/>
              <a:gd name="connsiteX3" fmla="*/ 1426388 w 1426388"/>
              <a:gd name="connsiteY3" fmla="*/ 118868 h 713194"/>
              <a:gd name="connsiteX4" fmla="*/ 1426388 w 1426388"/>
              <a:gd name="connsiteY4" fmla="*/ 594326 h 713194"/>
              <a:gd name="connsiteX5" fmla="*/ 1307520 w 1426388"/>
              <a:gd name="connsiteY5" fmla="*/ 713194 h 713194"/>
              <a:gd name="connsiteX6" fmla="*/ 118868 w 1426388"/>
              <a:gd name="connsiteY6" fmla="*/ 713194 h 713194"/>
              <a:gd name="connsiteX7" fmla="*/ 0 w 1426388"/>
              <a:gd name="connsiteY7" fmla="*/ 594326 h 713194"/>
              <a:gd name="connsiteX8" fmla="*/ 0 w 1426388"/>
              <a:gd name="connsiteY8" fmla="*/ 118868 h 71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6388" h="713194">
                <a:moveTo>
                  <a:pt x="0" y="118868"/>
                </a:moveTo>
                <a:cubicBezTo>
                  <a:pt x="0" y="53219"/>
                  <a:pt x="53219" y="0"/>
                  <a:pt x="118868" y="0"/>
                </a:cubicBezTo>
                <a:lnTo>
                  <a:pt x="1307520" y="0"/>
                </a:lnTo>
                <a:cubicBezTo>
                  <a:pt x="1373169" y="0"/>
                  <a:pt x="1426388" y="53219"/>
                  <a:pt x="1426388" y="118868"/>
                </a:cubicBezTo>
                <a:lnTo>
                  <a:pt x="1426388" y="594326"/>
                </a:lnTo>
                <a:cubicBezTo>
                  <a:pt x="1426388" y="659975"/>
                  <a:pt x="1373169" y="713194"/>
                  <a:pt x="1307520" y="713194"/>
                </a:cubicBezTo>
                <a:lnTo>
                  <a:pt x="118868" y="713194"/>
                </a:lnTo>
                <a:cubicBezTo>
                  <a:pt x="53219" y="713194"/>
                  <a:pt x="0" y="659975"/>
                  <a:pt x="0" y="594326"/>
                </a:cubicBezTo>
                <a:lnTo>
                  <a:pt x="0" y="118868"/>
                </a:lnTo>
                <a:close/>
              </a:path>
            </a:pathLst>
          </a:custGeom>
          <a:gradFill flip="none" rotWithShape="1">
            <a:gsLst>
              <a:gs pos="0">
                <a:schemeClr val="accent1">
                  <a:lumMod val="5000"/>
                  <a:lumOff val="95000"/>
                </a:schemeClr>
              </a:gs>
              <a:gs pos="74000">
                <a:srgbClr val="009999"/>
              </a:gs>
              <a:gs pos="100000">
                <a:srgbClr val="00CDC8"/>
              </a:gs>
            </a:gsLst>
            <a:lin ang="18900000" scaled="1"/>
            <a:tileRect/>
          </a:gradFill>
          <a:ln>
            <a:noFill/>
          </a:ln>
          <a:effectLst>
            <a:outerShdw blurRad="76200" dist="12700" dir="2700000" sy="-23000" kx="-800400" algn="bl" rotWithShape="0">
              <a:prstClr val="black">
                <a:alpha val="2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7172" tIns="107172" rIns="107172" bIns="107172" spcCol="953" anchor="ctr"/>
          <a:lstStyle/>
          <a:p>
            <a:pPr algn="ctr"/>
            <a:r>
              <a:rPr lang="zh-CN" altLang="en-US" sz="2000" b="1" spc="400" dirty="0">
                <a:solidFill>
                  <a:schemeClr val="bg1"/>
                </a:solidFill>
                <a:latin typeface="微软雅黑" panose="020B0503020204020204" charset="-122"/>
                <a:ea typeface="微软雅黑" panose="020B0503020204020204" charset="-122"/>
                <a:cs typeface="Alibaba Sans Light" panose="020B0303020203040204" pitchFamily="34" charset="0"/>
                <a:sym typeface="+mn-ea"/>
              </a:rPr>
              <a:t>分布式光伏增速迅猛</a:t>
            </a:r>
            <a:endParaRPr lang="zh-CN" altLang="en-US" sz="2000" b="1" spc="400" dirty="0">
              <a:solidFill>
                <a:schemeClr val="bg1"/>
              </a:solidFill>
              <a:latin typeface="微软雅黑" panose="020B0503020204020204" charset="-122"/>
              <a:ea typeface="微软雅黑" panose="020B0503020204020204" charset="-122"/>
              <a:cs typeface="Alibaba Sans Light" panose="020B0303020203040204" pitchFamily="34" charset="0"/>
              <a:sym typeface="+mn-ea"/>
            </a:endParaRPr>
          </a:p>
        </p:txBody>
      </p:sp>
      <p:graphicFrame>
        <p:nvGraphicFramePr>
          <p:cNvPr id="3" name="图表 2"/>
          <p:cNvGraphicFramePr/>
          <p:nvPr/>
        </p:nvGraphicFramePr>
        <p:xfrm>
          <a:off x="1586403" y="3250247"/>
          <a:ext cx="9401810" cy="3491865"/>
        </p:xfrm>
        <a:graphic>
          <a:graphicData uri="http://schemas.openxmlformats.org/drawingml/2006/chart">
            <c:chart xmlns:c="http://schemas.openxmlformats.org/drawingml/2006/chart" xmlns:r="http://schemas.openxmlformats.org/officeDocument/2006/relationships" r:id="rId1"/>
          </a:graphicData>
        </a:graphic>
      </p:graphicFrame>
    </p:spTree>
    <p:custDataLst>
      <p:tags r:id="rId2"/>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80"/>
          <p:cNvSpPr txBox="1"/>
          <p:nvPr/>
        </p:nvSpPr>
        <p:spPr>
          <a:xfrm>
            <a:off x="673100" y="115888"/>
            <a:ext cx="4568825" cy="584775"/>
          </a:xfrm>
          <a:prstGeom prst="rect">
            <a:avLst/>
          </a:prstGeom>
          <a:noFill/>
          <a:ln w="9525">
            <a:noFill/>
          </a:ln>
        </p:spPr>
        <p:txBody>
          <a:bodyPr wrap="square" anchor="t" anchorCtr="0">
            <a:spAutoFit/>
          </a:bodyPr>
          <a:lstStyle/>
          <a:p>
            <a:pPr marL="571500" indent="-571500">
              <a:buFont typeface="Wingdings" panose="05000000000000000000" charset="0"/>
              <a:buChar char="n"/>
            </a:pPr>
            <a:r>
              <a:rPr lang="zh-CN" altLang="en-US" sz="3200" b="1" dirty="0">
                <a:latin typeface="微软雅黑" panose="020B0503020204020204" charset="-122"/>
                <a:ea typeface="微软雅黑" panose="020B0503020204020204" charset="-122"/>
              </a:rPr>
              <a:t>背景现状</a:t>
            </a:r>
            <a:endParaRPr lang="zh-CN" altLang="en-US" sz="3200" b="1" dirty="0">
              <a:latin typeface="微软雅黑" panose="020B0503020204020204" charset="-122"/>
              <a:ea typeface="微软雅黑" panose="020B0503020204020204" charset="-122"/>
            </a:endParaRPr>
          </a:p>
        </p:txBody>
      </p:sp>
      <p:sp>
        <p:nvSpPr>
          <p:cNvPr id="5" name="文本框 4"/>
          <p:cNvSpPr txBox="1"/>
          <p:nvPr/>
        </p:nvSpPr>
        <p:spPr>
          <a:xfrm>
            <a:off x="7342397" y="5824290"/>
            <a:ext cx="3089390" cy="645160"/>
          </a:xfrm>
          <a:prstGeom prst="rect">
            <a:avLst/>
          </a:prstGeom>
          <a:noFill/>
        </p:spPr>
        <p:txBody>
          <a:bodyPr wrap="square" rtlCol="0" anchor="t">
            <a:spAutoFit/>
          </a:bodyPr>
          <a:lstStyle/>
          <a:p>
            <a:pPr algn="ctr" defTabSz="1219200"/>
            <a:r>
              <a:rPr lang="zh-CN" altLang="en-US" b="1" dirty="0">
                <a:solidFill>
                  <a:srgbClr val="007470"/>
                </a:solidFill>
                <a:latin typeface="微软雅黑" panose="020B0503020204020204" charset="-122"/>
                <a:ea typeface="微软雅黑" panose="020B0503020204020204" charset="-122"/>
                <a:sym typeface="+mn-ea"/>
              </a:rPr>
              <a:t>分布式光伏</a:t>
            </a:r>
            <a:endParaRPr lang="zh-CN" altLang="en-US" b="1" dirty="0">
              <a:solidFill>
                <a:srgbClr val="007470"/>
              </a:solidFill>
              <a:latin typeface="微软雅黑" panose="020B0503020204020204" charset="-122"/>
              <a:ea typeface="微软雅黑" panose="020B0503020204020204" charset="-122"/>
              <a:sym typeface="+mn-ea"/>
            </a:endParaRPr>
          </a:p>
          <a:p>
            <a:pPr algn="ctr" defTabSz="1219200"/>
            <a:r>
              <a:rPr lang="zh-CN" altLang="en-US" b="1" dirty="0">
                <a:solidFill>
                  <a:srgbClr val="007470"/>
                </a:solidFill>
                <a:latin typeface="微软雅黑" panose="020B0503020204020204" charset="-122"/>
                <a:ea typeface="微软雅黑" panose="020B0503020204020204" charset="-122"/>
                <a:sym typeface="+mn-ea"/>
              </a:rPr>
              <a:t>用户数量变化</a:t>
            </a:r>
            <a:endParaRPr lang="zh-CN" altLang="en-US" b="1" dirty="0">
              <a:solidFill>
                <a:srgbClr val="007470"/>
              </a:solidFill>
              <a:latin typeface="微软雅黑" panose="020B0503020204020204" charset="-122"/>
              <a:ea typeface="微软雅黑" panose="020B0503020204020204" charset="-122"/>
              <a:sym typeface="+mn-ea"/>
            </a:endParaRPr>
          </a:p>
        </p:txBody>
      </p:sp>
      <p:sp>
        <p:nvSpPr>
          <p:cNvPr id="19" name="右箭头 30"/>
          <p:cNvSpPr/>
          <p:nvPr/>
        </p:nvSpPr>
        <p:spPr>
          <a:xfrm rot="18684658">
            <a:off x="8212963" y="3676765"/>
            <a:ext cx="657828" cy="287994"/>
          </a:xfrm>
          <a:prstGeom prst="rightArrow">
            <a:avLst>
              <a:gd name="adj1" fmla="val 50000"/>
              <a:gd name="adj2" fmla="val 89104"/>
            </a:avLst>
          </a:prstGeom>
          <a:solidFill>
            <a:srgbClr val="ED7D31"/>
          </a:solidFill>
          <a:ln w="12700" cap="flat" cmpd="sng" algn="ctr">
            <a:solidFill>
              <a:srgbClr val="ED7D31">
                <a:shade val="50000"/>
              </a:srgbClr>
            </a:solidFill>
            <a:prstDash val="solid"/>
            <a:miter lim="800000"/>
          </a:ln>
          <a:effectLst/>
        </p:spPr>
        <p:txBody>
          <a:bodyPr rtlCol="0" anchor="ctr"/>
          <a:lstStyle/>
          <a:p>
            <a:pPr algn="ctr" defTabSz="1219200" fontAlgn="auto">
              <a:spcBef>
                <a:spcPts val="0"/>
              </a:spcBef>
              <a:spcAft>
                <a:spcPts val="0"/>
              </a:spcAft>
              <a:defRPr/>
            </a:pPr>
            <a:endParaRPr lang="zh-CN" altLang="en-US" sz="2400" b="1" kern="0">
              <a:solidFill>
                <a:prstClr val="white"/>
              </a:solidFill>
              <a:latin typeface="Calibri" panose="020F0502020204030204"/>
              <a:ea typeface="宋体" panose="02010600030101010101" pitchFamily="2" charset="-122"/>
            </a:endParaRPr>
          </a:p>
        </p:txBody>
      </p:sp>
      <p:sp>
        <p:nvSpPr>
          <p:cNvPr id="20" name="矩形 19"/>
          <p:cNvSpPr/>
          <p:nvPr/>
        </p:nvSpPr>
        <p:spPr>
          <a:xfrm>
            <a:off x="7872095" y="4599305"/>
            <a:ext cx="483870" cy="738505"/>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219200" fontAlgn="auto">
              <a:spcBef>
                <a:spcPts val="0"/>
              </a:spcBef>
              <a:spcAft>
                <a:spcPts val="0"/>
              </a:spcAft>
              <a:defRPr/>
            </a:pPr>
            <a:endParaRPr lang="zh-CN" altLang="en-US" sz="2400" b="1" kern="0">
              <a:solidFill>
                <a:prstClr val="white"/>
              </a:solidFill>
              <a:latin typeface="Calibri" panose="020F0502020204030204"/>
              <a:ea typeface="宋体" panose="02010600030101010101" pitchFamily="2" charset="-122"/>
            </a:endParaRPr>
          </a:p>
        </p:txBody>
      </p:sp>
      <p:sp>
        <p:nvSpPr>
          <p:cNvPr id="22" name="文本框 21"/>
          <p:cNvSpPr txBox="1"/>
          <p:nvPr/>
        </p:nvSpPr>
        <p:spPr>
          <a:xfrm>
            <a:off x="7848995" y="4153283"/>
            <a:ext cx="863980" cy="379463"/>
          </a:xfrm>
          <a:prstGeom prst="rect">
            <a:avLst/>
          </a:prstGeom>
          <a:noFill/>
        </p:spPr>
        <p:txBody>
          <a:bodyPr wrap="square" rtlCol="0">
            <a:spAutoFit/>
          </a:bodyPr>
          <a:lstStyle/>
          <a:p>
            <a:pPr defTabSz="1219200"/>
            <a:r>
              <a:rPr lang="en-US" altLang="zh-CN" sz="1865" b="1" dirty="0">
                <a:solidFill>
                  <a:srgbClr val="C00000"/>
                </a:solidFill>
                <a:latin typeface="微软雅黑" panose="020B0503020204020204" charset="-122"/>
                <a:ea typeface="微软雅黑" panose="020B0503020204020204" charset="-122"/>
              </a:rPr>
              <a:t>10</a:t>
            </a:r>
            <a:r>
              <a:rPr lang="zh-CN" altLang="en-US" sz="1865" b="1" dirty="0">
                <a:solidFill>
                  <a:srgbClr val="C00000"/>
                </a:solidFill>
                <a:latin typeface="微软雅黑" panose="020B0503020204020204" charset="-122"/>
                <a:ea typeface="微软雅黑" panose="020B0503020204020204" charset="-122"/>
              </a:rPr>
              <a:t>万</a:t>
            </a:r>
            <a:endParaRPr lang="zh-CN" altLang="en-US" sz="1865" b="1" dirty="0">
              <a:solidFill>
                <a:srgbClr val="C00000"/>
              </a:solidFill>
              <a:latin typeface="微软雅黑" panose="020B0503020204020204" charset="-122"/>
              <a:ea typeface="微软雅黑" panose="020B0503020204020204" charset="-122"/>
            </a:endParaRPr>
          </a:p>
        </p:txBody>
      </p:sp>
      <p:sp>
        <p:nvSpPr>
          <p:cNvPr id="24" name="文本框 23"/>
          <p:cNvSpPr txBox="1"/>
          <p:nvPr/>
        </p:nvSpPr>
        <p:spPr>
          <a:xfrm>
            <a:off x="7743856" y="5388804"/>
            <a:ext cx="1025546" cy="338426"/>
          </a:xfrm>
          <a:prstGeom prst="rect">
            <a:avLst/>
          </a:prstGeom>
          <a:noFill/>
        </p:spPr>
        <p:txBody>
          <a:bodyPr wrap="square" rtlCol="0">
            <a:spAutoFit/>
          </a:bodyPr>
          <a:lstStyle/>
          <a:p>
            <a:pPr defTabSz="1219200"/>
            <a:r>
              <a:rPr lang="en-US" altLang="zh-CN" sz="1600" b="1" dirty="0">
                <a:solidFill>
                  <a:srgbClr val="007470"/>
                </a:solidFill>
                <a:latin typeface="微软雅黑" panose="020B0503020204020204" charset="-122"/>
                <a:ea typeface="微软雅黑" panose="020B0503020204020204" charset="-122"/>
              </a:rPr>
              <a:t>2021.12</a:t>
            </a:r>
            <a:endParaRPr lang="zh-CN" altLang="en-US" sz="1600" b="1" dirty="0">
              <a:solidFill>
                <a:srgbClr val="007470"/>
              </a:solidFill>
              <a:latin typeface="微软雅黑" panose="020B0503020204020204" charset="-122"/>
              <a:ea typeface="微软雅黑" panose="020B0503020204020204" charset="-122"/>
            </a:endParaRPr>
          </a:p>
        </p:txBody>
      </p:sp>
      <p:sp>
        <p:nvSpPr>
          <p:cNvPr id="26" name="矩形 25"/>
          <p:cNvSpPr/>
          <p:nvPr/>
        </p:nvSpPr>
        <p:spPr>
          <a:xfrm>
            <a:off x="8949690" y="3629660"/>
            <a:ext cx="511810" cy="173355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219200" fontAlgn="auto">
              <a:spcBef>
                <a:spcPts val="0"/>
              </a:spcBef>
              <a:spcAft>
                <a:spcPts val="0"/>
              </a:spcAft>
              <a:defRPr/>
            </a:pPr>
            <a:endParaRPr lang="zh-CN" altLang="en-US" sz="2400" b="1" kern="0">
              <a:solidFill>
                <a:prstClr val="white"/>
              </a:solidFill>
              <a:latin typeface="Calibri" panose="020F0502020204030204"/>
              <a:ea typeface="宋体" panose="02010600030101010101" pitchFamily="2" charset="-122"/>
            </a:endParaRPr>
          </a:p>
        </p:txBody>
      </p:sp>
      <p:sp>
        <p:nvSpPr>
          <p:cNvPr id="27" name="文本框 26"/>
          <p:cNvSpPr txBox="1"/>
          <p:nvPr/>
        </p:nvSpPr>
        <p:spPr>
          <a:xfrm>
            <a:off x="8665950" y="3219450"/>
            <a:ext cx="941449" cy="379463"/>
          </a:xfrm>
          <a:prstGeom prst="rect">
            <a:avLst/>
          </a:prstGeom>
          <a:noFill/>
        </p:spPr>
        <p:txBody>
          <a:bodyPr wrap="square" rtlCol="0">
            <a:spAutoFit/>
          </a:bodyPr>
          <a:lstStyle/>
          <a:p>
            <a:pPr algn="ctr" defTabSz="1219200"/>
            <a:r>
              <a:rPr lang="en-US" altLang="zh-CN" sz="1865" b="1" dirty="0">
                <a:solidFill>
                  <a:srgbClr val="C00000"/>
                </a:solidFill>
                <a:latin typeface="微软雅黑" panose="020B0503020204020204" charset="-122"/>
                <a:ea typeface="微软雅黑" panose="020B0503020204020204" charset="-122"/>
              </a:rPr>
              <a:t>23</a:t>
            </a:r>
            <a:r>
              <a:rPr lang="zh-CN" altLang="en-US" sz="1865" b="1" dirty="0">
                <a:solidFill>
                  <a:srgbClr val="C00000"/>
                </a:solidFill>
                <a:latin typeface="微软雅黑" panose="020B0503020204020204" charset="-122"/>
                <a:ea typeface="微软雅黑" panose="020B0503020204020204" charset="-122"/>
              </a:rPr>
              <a:t>万</a:t>
            </a:r>
            <a:endParaRPr lang="zh-CN" altLang="en-US" sz="1865" b="1" dirty="0">
              <a:solidFill>
                <a:srgbClr val="C00000"/>
              </a:solidFill>
              <a:latin typeface="微软雅黑" panose="020B0503020204020204" charset="-122"/>
              <a:ea typeface="微软雅黑" panose="020B0503020204020204" charset="-122"/>
            </a:endParaRPr>
          </a:p>
        </p:txBody>
      </p:sp>
      <p:sp>
        <p:nvSpPr>
          <p:cNvPr id="28" name="文本框 27"/>
          <p:cNvSpPr txBox="1"/>
          <p:nvPr/>
        </p:nvSpPr>
        <p:spPr>
          <a:xfrm>
            <a:off x="8608763" y="5412559"/>
            <a:ext cx="1264224" cy="338426"/>
          </a:xfrm>
          <a:prstGeom prst="rect">
            <a:avLst/>
          </a:prstGeom>
          <a:noFill/>
        </p:spPr>
        <p:txBody>
          <a:bodyPr wrap="square" rtlCol="0">
            <a:spAutoFit/>
          </a:bodyPr>
          <a:lstStyle/>
          <a:p>
            <a:pPr algn="ctr" defTabSz="1219200"/>
            <a:r>
              <a:rPr lang="en-US" altLang="zh-CN" sz="1600" b="1" dirty="0">
                <a:solidFill>
                  <a:srgbClr val="007470"/>
                </a:solidFill>
                <a:latin typeface="微软雅黑" panose="020B0503020204020204" charset="-122"/>
                <a:ea typeface="微软雅黑" panose="020B0503020204020204" charset="-122"/>
              </a:rPr>
              <a:t>2023.8</a:t>
            </a:r>
            <a:endParaRPr lang="zh-CN" altLang="en-US" sz="1600" b="1" dirty="0">
              <a:solidFill>
                <a:srgbClr val="007470"/>
              </a:solidFill>
              <a:latin typeface="微软雅黑" panose="020B0503020204020204" charset="-122"/>
              <a:ea typeface="微软雅黑" panose="020B0503020204020204" charset="-122"/>
            </a:endParaRPr>
          </a:p>
        </p:txBody>
      </p:sp>
      <p:sp>
        <p:nvSpPr>
          <p:cNvPr id="9" name="文本框 8"/>
          <p:cNvSpPr txBox="1"/>
          <p:nvPr/>
        </p:nvSpPr>
        <p:spPr>
          <a:xfrm>
            <a:off x="9354061" y="5807345"/>
            <a:ext cx="3089390" cy="645160"/>
          </a:xfrm>
          <a:prstGeom prst="rect">
            <a:avLst/>
          </a:prstGeom>
          <a:noFill/>
        </p:spPr>
        <p:txBody>
          <a:bodyPr wrap="square" rtlCol="0" anchor="t">
            <a:spAutoFit/>
          </a:bodyPr>
          <a:lstStyle/>
          <a:p>
            <a:pPr algn="ctr" defTabSz="1219200"/>
            <a:r>
              <a:rPr lang="zh-CN" altLang="en-US" b="1" dirty="0">
                <a:solidFill>
                  <a:srgbClr val="007470"/>
                </a:solidFill>
                <a:latin typeface="微软雅黑" panose="020B0503020204020204" charset="-122"/>
                <a:ea typeface="微软雅黑" panose="020B0503020204020204" charset="-122"/>
                <a:sym typeface="+mn-ea"/>
              </a:rPr>
              <a:t>分布式光伏</a:t>
            </a:r>
            <a:endParaRPr lang="zh-CN" altLang="en-US" b="1" dirty="0">
              <a:solidFill>
                <a:srgbClr val="007470"/>
              </a:solidFill>
              <a:latin typeface="微软雅黑" panose="020B0503020204020204" charset="-122"/>
              <a:ea typeface="微软雅黑" panose="020B0503020204020204" charset="-122"/>
              <a:sym typeface="+mn-ea"/>
            </a:endParaRPr>
          </a:p>
          <a:p>
            <a:pPr algn="ctr" defTabSz="1219200"/>
            <a:r>
              <a:rPr lang="zh-CN" altLang="en-US" b="1" dirty="0">
                <a:solidFill>
                  <a:srgbClr val="007470"/>
                </a:solidFill>
                <a:latin typeface="微软雅黑" panose="020B0503020204020204" charset="-122"/>
                <a:ea typeface="微软雅黑" panose="020B0503020204020204" charset="-122"/>
                <a:sym typeface="+mn-ea"/>
              </a:rPr>
              <a:t>装机容量变化</a:t>
            </a:r>
            <a:endParaRPr lang="zh-CN" altLang="en-US" b="1" dirty="0">
              <a:solidFill>
                <a:srgbClr val="007470"/>
              </a:solidFill>
              <a:latin typeface="微软雅黑" panose="020B0503020204020204" charset="-122"/>
              <a:ea typeface="微软雅黑" panose="020B0503020204020204" charset="-122"/>
              <a:sym typeface="+mn-ea"/>
            </a:endParaRPr>
          </a:p>
        </p:txBody>
      </p:sp>
      <p:sp>
        <p:nvSpPr>
          <p:cNvPr id="30" name="右箭头 30"/>
          <p:cNvSpPr/>
          <p:nvPr/>
        </p:nvSpPr>
        <p:spPr>
          <a:xfrm rot="18444658">
            <a:off x="10241772" y="3896040"/>
            <a:ext cx="657828" cy="287994"/>
          </a:xfrm>
          <a:prstGeom prst="rightArrow">
            <a:avLst>
              <a:gd name="adj1" fmla="val 50000"/>
              <a:gd name="adj2" fmla="val 89104"/>
            </a:avLst>
          </a:prstGeom>
          <a:solidFill>
            <a:srgbClr val="ED7D31"/>
          </a:solidFill>
          <a:ln w="12700" cap="flat" cmpd="sng" algn="ctr">
            <a:solidFill>
              <a:srgbClr val="ED7D31">
                <a:shade val="50000"/>
              </a:srgbClr>
            </a:solidFill>
            <a:prstDash val="solid"/>
            <a:miter lim="800000"/>
          </a:ln>
          <a:effectLst/>
        </p:spPr>
        <p:txBody>
          <a:bodyPr rtlCol="0" anchor="ctr"/>
          <a:lstStyle/>
          <a:p>
            <a:pPr algn="ctr" defTabSz="1219200" fontAlgn="auto">
              <a:spcBef>
                <a:spcPts val="0"/>
              </a:spcBef>
              <a:spcAft>
                <a:spcPts val="0"/>
              </a:spcAft>
              <a:defRPr/>
            </a:pPr>
            <a:endParaRPr lang="zh-CN" altLang="en-US" sz="2400" b="1" kern="0">
              <a:solidFill>
                <a:prstClr val="white"/>
              </a:solidFill>
              <a:latin typeface="Calibri" panose="020F0502020204030204"/>
              <a:ea typeface="宋体" panose="02010600030101010101" pitchFamily="2" charset="-122"/>
            </a:endParaRPr>
          </a:p>
        </p:txBody>
      </p:sp>
      <p:sp>
        <p:nvSpPr>
          <p:cNvPr id="31" name="矩形 30"/>
          <p:cNvSpPr/>
          <p:nvPr/>
        </p:nvSpPr>
        <p:spPr>
          <a:xfrm>
            <a:off x="10080625" y="4839970"/>
            <a:ext cx="468630" cy="480695"/>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219200" fontAlgn="auto">
              <a:spcBef>
                <a:spcPts val="0"/>
              </a:spcBef>
              <a:spcAft>
                <a:spcPts val="0"/>
              </a:spcAft>
              <a:defRPr/>
            </a:pPr>
            <a:endParaRPr lang="zh-CN" altLang="en-US" sz="2400" b="1" kern="0">
              <a:solidFill>
                <a:prstClr val="white"/>
              </a:solidFill>
              <a:latin typeface="Calibri" panose="020F0502020204030204"/>
              <a:ea typeface="宋体" panose="02010600030101010101" pitchFamily="2" charset="-122"/>
            </a:endParaRPr>
          </a:p>
        </p:txBody>
      </p:sp>
      <p:sp>
        <p:nvSpPr>
          <p:cNvPr id="31744" name="文本框 31743"/>
          <p:cNvSpPr txBox="1"/>
          <p:nvPr/>
        </p:nvSpPr>
        <p:spPr>
          <a:xfrm>
            <a:off x="9990834" y="4331918"/>
            <a:ext cx="863980" cy="379463"/>
          </a:xfrm>
          <a:prstGeom prst="rect">
            <a:avLst/>
          </a:prstGeom>
          <a:noFill/>
        </p:spPr>
        <p:txBody>
          <a:bodyPr wrap="square" rtlCol="0">
            <a:spAutoFit/>
          </a:bodyPr>
          <a:lstStyle/>
          <a:p>
            <a:pPr defTabSz="1219200"/>
            <a:r>
              <a:rPr lang="en-US" altLang="zh-CN" sz="1865" b="1" dirty="0">
                <a:solidFill>
                  <a:srgbClr val="C00000"/>
                </a:solidFill>
                <a:latin typeface="微软雅黑" panose="020B0503020204020204" charset="-122"/>
                <a:ea typeface="微软雅黑" panose="020B0503020204020204" charset="-122"/>
              </a:rPr>
              <a:t>213</a:t>
            </a:r>
            <a:r>
              <a:rPr lang="zh-CN" altLang="en-US" sz="1865" b="1" dirty="0">
                <a:solidFill>
                  <a:srgbClr val="C00000"/>
                </a:solidFill>
                <a:latin typeface="微软雅黑" panose="020B0503020204020204" charset="-122"/>
                <a:ea typeface="微软雅黑" panose="020B0503020204020204" charset="-122"/>
              </a:rPr>
              <a:t>万</a:t>
            </a:r>
            <a:endParaRPr lang="zh-CN" altLang="en-US" sz="1865" b="1" dirty="0">
              <a:solidFill>
                <a:srgbClr val="C00000"/>
              </a:solidFill>
              <a:latin typeface="微软雅黑" panose="020B0503020204020204" charset="-122"/>
              <a:ea typeface="微软雅黑" panose="020B0503020204020204" charset="-122"/>
            </a:endParaRPr>
          </a:p>
        </p:txBody>
      </p:sp>
      <p:sp>
        <p:nvSpPr>
          <p:cNvPr id="31747" name="文本框 31746"/>
          <p:cNvSpPr txBox="1"/>
          <p:nvPr/>
        </p:nvSpPr>
        <p:spPr>
          <a:xfrm>
            <a:off x="9769490" y="5371859"/>
            <a:ext cx="1025546" cy="338426"/>
          </a:xfrm>
          <a:prstGeom prst="rect">
            <a:avLst/>
          </a:prstGeom>
          <a:noFill/>
        </p:spPr>
        <p:txBody>
          <a:bodyPr wrap="square" rtlCol="0">
            <a:spAutoFit/>
          </a:bodyPr>
          <a:lstStyle/>
          <a:p>
            <a:pPr defTabSz="1219200"/>
            <a:r>
              <a:rPr lang="en-US" altLang="zh-CN" sz="1600" b="1" dirty="0">
                <a:solidFill>
                  <a:srgbClr val="007470"/>
                </a:solidFill>
                <a:latin typeface="微软雅黑" panose="020B0503020204020204" charset="-122"/>
                <a:ea typeface="微软雅黑" panose="020B0503020204020204" charset="-122"/>
              </a:rPr>
              <a:t>2021.12</a:t>
            </a:r>
            <a:endParaRPr lang="zh-CN" altLang="en-US" sz="1600" b="1" dirty="0">
              <a:solidFill>
                <a:srgbClr val="007470"/>
              </a:solidFill>
              <a:latin typeface="微软雅黑" panose="020B0503020204020204" charset="-122"/>
              <a:ea typeface="微软雅黑" panose="020B0503020204020204" charset="-122"/>
            </a:endParaRPr>
          </a:p>
        </p:txBody>
      </p:sp>
      <p:sp>
        <p:nvSpPr>
          <p:cNvPr id="31748" name="矩形 31747"/>
          <p:cNvSpPr/>
          <p:nvPr/>
        </p:nvSpPr>
        <p:spPr>
          <a:xfrm>
            <a:off x="11000740" y="3612515"/>
            <a:ext cx="402590" cy="173355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219200" fontAlgn="auto">
              <a:spcBef>
                <a:spcPts val="0"/>
              </a:spcBef>
              <a:spcAft>
                <a:spcPts val="0"/>
              </a:spcAft>
              <a:defRPr/>
            </a:pPr>
            <a:endParaRPr lang="zh-CN" altLang="en-US" sz="2400" b="1" kern="0">
              <a:solidFill>
                <a:prstClr val="white"/>
              </a:solidFill>
              <a:latin typeface="Calibri" panose="020F0502020204030204"/>
              <a:ea typeface="宋体" panose="02010600030101010101" pitchFamily="2" charset="-122"/>
            </a:endParaRPr>
          </a:p>
        </p:txBody>
      </p:sp>
      <p:sp>
        <p:nvSpPr>
          <p:cNvPr id="31749" name="文本框 31748"/>
          <p:cNvSpPr txBox="1"/>
          <p:nvPr/>
        </p:nvSpPr>
        <p:spPr>
          <a:xfrm>
            <a:off x="10607764" y="3202505"/>
            <a:ext cx="941449" cy="379463"/>
          </a:xfrm>
          <a:prstGeom prst="rect">
            <a:avLst/>
          </a:prstGeom>
          <a:noFill/>
        </p:spPr>
        <p:txBody>
          <a:bodyPr wrap="square" rtlCol="0">
            <a:spAutoFit/>
          </a:bodyPr>
          <a:lstStyle/>
          <a:p>
            <a:pPr algn="ctr" defTabSz="1219200"/>
            <a:r>
              <a:rPr lang="en-US" altLang="zh-CN" sz="1865" b="1" dirty="0">
                <a:solidFill>
                  <a:srgbClr val="C00000"/>
                </a:solidFill>
                <a:latin typeface="微软雅黑" panose="020B0503020204020204" charset="-122"/>
                <a:ea typeface="微软雅黑" panose="020B0503020204020204" charset="-122"/>
              </a:rPr>
              <a:t>660</a:t>
            </a:r>
            <a:r>
              <a:rPr lang="zh-CN" altLang="en-US" sz="1865" b="1" dirty="0">
                <a:solidFill>
                  <a:srgbClr val="C00000"/>
                </a:solidFill>
                <a:latin typeface="微软雅黑" panose="020B0503020204020204" charset="-122"/>
                <a:ea typeface="微软雅黑" panose="020B0503020204020204" charset="-122"/>
              </a:rPr>
              <a:t>万</a:t>
            </a:r>
            <a:endParaRPr lang="zh-CN" altLang="en-US" sz="1865" b="1" dirty="0">
              <a:solidFill>
                <a:srgbClr val="C00000"/>
              </a:solidFill>
              <a:latin typeface="微软雅黑" panose="020B0503020204020204" charset="-122"/>
              <a:ea typeface="微软雅黑" panose="020B0503020204020204" charset="-122"/>
            </a:endParaRPr>
          </a:p>
        </p:txBody>
      </p:sp>
      <p:sp>
        <p:nvSpPr>
          <p:cNvPr id="31750" name="文本框 31749"/>
          <p:cNvSpPr txBox="1"/>
          <p:nvPr/>
        </p:nvSpPr>
        <p:spPr>
          <a:xfrm>
            <a:off x="10690277" y="5395614"/>
            <a:ext cx="1264224" cy="338426"/>
          </a:xfrm>
          <a:prstGeom prst="rect">
            <a:avLst/>
          </a:prstGeom>
          <a:noFill/>
        </p:spPr>
        <p:txBody>
          <a:bodyPr wrap="square" rtlCol="0">
            <a:spAutoFit/>
          </a:bodyPr>
          <a:lstStyle/>
          <a:p>
            <a:pPr algn="ctr" defTabSz="1219200"/>
            <a:r>
              <a:rPr lang="en-US" altLang="zh-CN" sz="1600" b="1" dirty="0">
                <a:solidFill>
                  <a:srgbClr val="007470"/>
                </a:solidFill>
                <a:latin typeface="微软雅黑" panose="020B0503020204020204" charset="-122"/>
                <a:ea typeface="微软雅黑" panose="020B0503020204020204" charset="-122"/>
              </a:rPr>
              <a:t>2023.8</a:t>
            </a:r>
            <a:endParaRPr lang="zh-CN" altLang="en-US" sz="1600" b="1" dirty="0">
              <a:solidFill>
                <a:srgbClr val="007470"/>
              </a:solidFill>
              <a:latin typeface="微软雅黑" panose="020B0503020204020204" charset="-122"/>
              <a:ea typeface="微软雅黑" panose="020B0503020204020204" charset="-122"/>
            </a:endParaRPr>
          </a:p>
        </p:txBody>
      </p:sp>
      <p:sp>
        <p:nvSpPr>
          <p:cNvPr id="7" name="矩形 6"/>
          <p:cNvSpPr/>
          <p:nvPr>
            <p:custDataLst>
              <p:tags r:id="rId2"/>
            </p:custDataLst>
          </p:nvPr>
        </p:nvSpPr>
        <p:spPr>
          <a:xfrm>
            <a:off x="674370" y="1011555"/>
            <a:ext cx="1880870" cy="490220"/>
          </a:xfrm>
          <a:prstGeom prst="rect">
            <a:avLst/>
          </a:prstGeom>
          <a:solidFill>
            <a:srgbClr val="006F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sz="20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现状</a:t>
            </a:r>
            <a:endParaRPr kumimoji="0" lang="zh-CN" sz="20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31745" name="灯片编号占位符 8"/>
          <p:cNvSpPr/>
          <p:nvPr>
            <p:custDataLst>
              <p:tags r:id="rId3"/>
            </p:custDataLst>
          </p:nvPr>
        </p:nvSpPr>
        <p:spPr>
          <a:xfrm>
            <a:off x="9448800" y="6497638"/>
            <a:ext cx="2743200" cy="365125"/>
          </a:xfrm>
          <a:prstGeom prst="rect">
            <a:avLst/>
          </a:prstGeom>
          <a:noFill/>
          <a:ln w="9525">
            <a:noFill/>
          </a:ln>
        </p:spPr>
        <p:txBody>
          <a:bodyPr anchor="t" anchorCtr="0"/>
          <a:p>
            <a:pPr algn="r"/>
            <a:fld id="{9A0DB2DC-4C9A-4742-B13C-FB6460FD3503}" type="slidenum">
              <a:rPr lang="zh-CN" altLang="en-US" b="1" baseline="0">
                <a:latin typeface="Times New Roman" panose="02020603050405020304" pitchFamily="18" charset="0"/>
                <a:ea typeface="Noto Sans CJK Regular" pitchFamily="34" charset="-122"/>
              </a:rPr>
            </a:fld>
            <a:endParaRPr lang="zh-CN" altLang="en-US" b="1" baseline="0" dirty="0">
              <a:latin typeface="Times New Roman" panose="02020603050405020304" pitchFamily="18" charset="0"/>
              <a:ea typeface="Noto Sans CJK Regular" pitchFamily="34" charset="-122"/>
            </a:endParaRPr>
          </a:p>
        </p:txBody>
      </p:sp>
      <p:graphicFrame>
        <p:nvGraphicFramePr>
          <p:cNvPr id="3" name="图表 2"/>
          <p:cNvGraphicFramePr/>
          <p:nvPr>
            <p:custDataLst>
              <p:tags r:id="rId4"/>
            </p:custDataLst>
          </p:nvPr>
        </p:nvGraphicFramePr>
        <p:xfrm>
          <a:off x="586105" y="3017520"/>
          <a:ext cx="7026275" cy="3434715"/>
        </p:xfrm>
        <a:graphic>
          <a:graphicData uri="http://schemas.openxmlformats.org/drawingml/2006/chart">
            <c:chart xmlns:c="http://schemas.openxmlformats.org/drawingml/2006/chart" xmlns:r="http://schemas.openxmlformats.org/officeDocument/2006/relationships" r:id="rId1"/>
          </a:graphicData>
        </a:graphic>
      </p:graphicFrame>
      <p:sp>
        <p:nvSpPr>
          <p:cNvPr id="45" name="矩形 99"/>
          <p:cNvSpPr/>
          <p:nvPr>
            <p:custDataLst>
              <p:tags r:id="rId5"/>
            </p:custDataLst>
          </p:nvPr>
        </p:nvSpPr>
        <p:spPr>
          <a:xfrm>
            <a:off x="586105" y="1523365"/>
            <a:ext cx="11291570" cy="1184275"/>
          </a:xfrm>
          <a:prstGeom prst="rect">
            <a:avLst/>
          </a:prstGeom>
          <a:noFill/>
          <a:ln w="12700" cap="flat" cmpd="sng">
            <a:solidFill>
              <a:srgbClr val="007470"/>
            </a:solidFill>
            <a:prstDash val="sysDash"/>
            <a:round/>
            <a:headEnd type="none" w="med" len="med"/>
            <a:tailEnd type="none" w="med" len="med"/>
          </a:ln>
        </p:spPr>
        <p:txBody>
          <a:bodyPr wrap="square" anchor="ctr" anchorCtr="0"/>
          <a:p>
            <a:pPr marL="285750" indent="-285750" algn="just" defTabSz="1219200" fontAlgn="auto">
              <a:lnSpc>
                <a:spcPct val="150000"/>
              </a:lnSpc>
              <a:buFont typeface="Wingdings" panose="05000000000000000000" charset="0"/>
              <a:buChar char="n"/>
            </a:pPr>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sym typeface="+mn-ea"/>
              </a:rPr>
              <a:t>江西分布式光伏发展“势头强劲”。</a:t>
            </a:r>
            <a:r>
              <a:rPr lang="en-US" altLang="zh-CN"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2021</a:t>
            </a:r>
            <a:r>
              <a:rPr lang="zh-CN" altLang="en-US"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年底，全省光伏用户</a:t>
            </a:r>
            <a:r>
              <a:rPr lang="en-US" altLang="zh-CN"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10</a:t>
            </a:r>
            <a:r>
              <a:rPr lang="zh-CN" altLang="en-US"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万个，低压分布式光伏总容量</a:t>
            </a:r>
            <a:r>
              <a:rPr lang="en-US" altLang="zh-CN"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213</a:t>
            </a:r>
            <a:r>
              <a:rPr lang="zh-CN" altLang="en-US"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万千瓦，</a:t>
            </a:r>
            <a:r>
              <a:rPr lang="en-US" altLang="zh-CN"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2023</a:t>
            </a:r>
            <a:r>
              <a:rPr lang="zh-CN" altLang="en-US"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年</a:t>
            </a:r>
            <a:r>
              <a:rPr lang="en-US" altLang="zh-CN"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8</a:t>
            </a:r>
            <a:r>
              <a:rPr lang="zh-CN" altLang="en-US"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月，光伏用户已达到</a:t>
            </a:r>
            <a:r>
              <a:rPr lang="en-US" altLang="zh-CN"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23</a:t>
            </a:r>
            <a:r>
              <a:rPr lang="zh-CN" altLang="en-US"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万个，低压分布式光伏总容量超过</a:t>
            </a:r>
            <a:r>
              <a:rPr lang="en-US" altLang="zh-CN"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600</a:t>
            </a:r>
            <a:r>
              <a:rPr lang="zh-CN" altLang="en-US"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rPr>
              <a:t>万千瓦。</a:t>
            </a:r>
            <a:endParaRPr lang="zh-CN" altLang="en-US" sz="2000" b="1"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6"/>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1588" y="593725"/>
            <a:ext cx="12192000" cy="6264275"/>
          </a:xfrm>
          <a:prstGeom prst="rect">
            <a:avLst/>
          </a:prstGeom>
          <a:gradFill flip="none" rotWithShape="1">
            <a:gsLst>
              <a:gs pos="0">
                <a:schemeClr val="bg1"/>
              </a:gs>
              <a:gs pos="68000">
                <a:schemeClr val="bg1">
                  <a:alpha val="19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19" name="流程图: 卡片 18"/>
          <p:cNvSpPr/>
          <p:nvPr>
            <p:custDataLst>
              <p:tags r:id="rId2"/>
            </p:custDataLst>
          </p:nvPr>
        </p:nvSpPr>
        <p:spPr>
          <a:xfrm>
            <a:off x="14605" y="730250"/>
            <a:ext cx="12193588" cy="5603875"/>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1" fmla="*/ 0 w 10000"/>
              <a:gd name="connsiteY0-2" fmla="*/ 10000 h 10000"/>
              <a:gd name="connsiteX1-3" fmla="*/ 2000 w 10000"/>
              <a:gd name="connsiteY1-4" fmla="*/ 0 h 10000"/>
              <a:gd name="connsiteX2-5" fmla="*/ 10000 w 10000"/>
              <a:gd name="connsiteY2-6" fmla="*/ 0 h 10000"/>
              <a:gd name="connsiteX3-7" fmla="*/ 10000 w 10000"/>
              <a:gd name="connsiteY3-8" fmla="*/ 10000 h 10000"/>
              <a:gd name="connsiteX4-9" fmla="*/ 0 w 10000"/>
              <a:gd name="connsiteY4-10" fmla="*/ 10000 h 10000"/>
              <a:gd name="connsiteX0-11" fmla="*/ 0 w 9483"/>
              <a:gd name="connsiteY0-12" fmla="*/ 9842 h 10000"/>
              <a:gd name="connsiteX1-13" fmla="*/ 1483 w 9483"/>
              <a:gd name="connsiteY1-14" fmla="*/ 0 h 10000"/>
              <a:gd name="connsiteX2-15" fmla="*/ 9483 w 9483"/>
              <a:gd name="connsiteY2-16" fmla="*/ 0 h 10000"/>
              <a:gd name="connsiteX3-17" fmla="*/ 9483 w 9483"/>
              <a:gd name="connsiteY3-18" fmla="*/ 10000 h 10000"/>
              <a:gd name="connsiteX4-19" fmla="*/ 0 w 9483"/>
              <a:gd name="connsiteY4-20" fmla="*/ 9842 h 10000"/>
              <a:gd name="connsiteX0-21" fmla="*/ 0 w 10000"/>
              <a:gd name="connsiteY0-22" fmla="*/ 9842 h 10000"/>
              <a:gd name="connsiteX1-23" fmla="*/ 1026 w 10000"/>
              <a:gd name="connsiteY1-24" fmla="*/ 35 h 10000"/>
              <a:gd name="connsiteX2-25" fmla="*/ 10000 w 10000"/>
              <a:gd name="connsiteY2-26" fmla="*/ 0 h 10000"/>
              <a:gd name="connsiteX3-27" fmla="*/ 10000 w 10000"/>
              <a:gd name="connsiteY3-28" fmla="*/ 10000 h 10000"/>
              <a:gd name="connsiteX4-29" fmla="*/ 0 w 10000"/>
              <a:gd name="connsiteY4-30" fmla="*/ 984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9842"/>
                </a:moveTo>
                <a:lnTo>
                  <a:pt x="1026" y="35"/>
                </a:lnTo>
                <a:lnTo>
                  <a:pt x="10000" y="0"/>
                </a:lnTo>
                <a:lnTo>
                  <a:pt x="10000" y="10000"/>
                </a:lnTo>
                <a:lnTo>
                  <a:pt x="0" y="984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6" name="椭圆 5"/>
          <p:cNvSpPr/>
          <p:nvPr>
            <p:custDataLst>
              <p:tags r:id="rId3"/>
            </p:custDataLst>
          </p:nvPr>
        </p:nvSpPr>
        <p:spPr>
          <a:xfrm>
            <a:off x="2844800" y="1524000"/>
            <a:ext cx="3376613" cy="337661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latin typeface="微软雅黑" panose="020B0503020204020204" charset="-122"/>
              <a:ea typeface="微软雅黑" panose="020B0503020204020204" charset="-122"/>
            </a:endParaRPr>
          </a:p>
        </p:txBody>
      </p:sp>
      <p:grpSp>
        <p:nvGrpSpPr>
          <p:cNvPr id="17414" name="组合 9"/>
          <p:cNvGrpSpPr/>
          <p:nvPr/>
        </p:nvGrpSpPr>
        <p:grpSpPr>
          <a:xfrm>
            <a:off x="1335088" y="2422525"/>
            <a:ext cx="2595562" cy="1620838"/>
            <a:chOff x="5024564" y="1383786"/>
            <a:chExt cx="2595229" cy="1621568"/>
          </a:xfrm>
        </p:grpSpPr>
        <p:sp>
          <p:nvSpPr>
            <p:cNvPr id="17415" name="文本框 10"/>
            <p:cNvSpPr txBox="1"/>
            <p:nvPr>
              <p:custDataLst>
                <p:tags r:id="rId4"/>
              </p:custDataLst>
            </p:nvPr>
          </p:nvSpPr>
          <p:spPr>
            <a:xfrm>
              <a:off x="5024564" y="1383786"/>
              <a:ext cx="1313180" cy="1446550"/>
            </a:xfrm>
            <a:prstGeom prst="rect">
              <a:avLst/>
            </a:prstGeom>
            <a:noFill/>
            <a:ln w="9525">
              <a:noFill/>
            </a:ln>
          </p:spPr>
          <p:txBody>
            <a:bodyPr wrap="none" anchor="t" anchorCtr="0">
              <a:spAutoFit/>
            </a:bodyPr>
            <a:lstStyle/>
            <a:p>
              <a:r>
                <a:rPr lang="zh-CN" altLang="en-US" sz="8800" dirty="0">
                  <a:solidFill>
                    <a:schemeClr val="accent1"/>
                  </a:solidFill>
                  <a:latin typeface="微软雅黑" panose="020B0503020204020204" charset="-122"/>
                  <a:ea typeface="微软雅黑" panose="020B0503020204020204" charset="-122"/>
                </a:rPr>
                <a:t>目</a:t>
              </a:r>
              <a:endParaRPr lang="zh-CN" altLang="en-US" sz="8800" dirty="0">
                <a:solidFill>
                  <a:schemeClr val="accent1"/>
                </a:solidFill>
                <a:latin typeface="微软雅黑" panose="020B0503020204020204" charset="-122"/>
                <a:ea typeface="微软雅黑" panose="020B0503020204020204" charset="-122"/>
              </a:endParaRPr>
            </a:p>
          </p:txBody>
        </p:sp>
        <p:sp>
          <p:nvSpPr>
            <p:cNvPr id="17416" name="矩形 12"/>
            <p:cNvSpPr/>
            <p:nvPr>
              <p:custDataLst>
                <p:tags r:id="rId5"/>
              </p:custDataLst>
            </p:nvPr>
          </p:nvSpPr>
          <p:spPr>
            <a:xfrm>
              <a:off x="6319313" y="1383786"/>
              <a:ext cx="1300480" cy="1445260"/>
            </a:xfrm>
            <a:prstGeom prst="rect">
              <a:avLst/>
            </a:prstGeom>
            <a:noFill/>
            <a:ln w="9525">
              <a:noFill/>
            </a:ln>
          </p:spPr>
          <p:txBody>
            <a:bodyPr wrap="none" anchor="t" anchorCtr="0">
              <a:spAutoFit/>
            </a:bodyPr>
            <a:lstStyle/>
            <a:p>
              <a:r>
                <a:rPr lang="zh-CN" altLang="en-US" sz="8800" dirty="0">
                  <a:solidFill>
                    <a:schemeClr val="accent1"/>
                  </a:solidFill>
                  <a:latin typeface="微软雅黑" panose="020B0503020204020204" charset="-122"/>
                  <a:ea typeface="微软雅黑" panose="020B0503020204020204" charset="-122"/>
                </a:rPr>
                <a:t>录</a:t>
              </a:r>
              <a:endParaRPr lang="zh-CN" altLang="en-US" sz="8800" dirty="0">
                <a:solidFill>
                  <a:schemeClr val="accent1"/>
                </a:solidFill>
                <a:latin typeface="微软雅黑" panose="020B0503020204020204" charset="-122"/>
                <a:ea typeface="微软雅黑" panose="020B0503020204020204" charset="-122"/>
              </a:endParaRPr>
            </a:p>
          </p:txBody>
        </p:sp>
        <p:sp>
          <p:nvSpPr>
            <p:cNvPr id="9" name="文本框 8"/>
            <p:cNvSpPr txBox="1"/>
            <p:nvPr>
              <p:custDataLst>
                <p:tags r:id="rId6"/>
              </p:custDataLst>
            </p:nvPr>
          </p:nvSpPr>
          <p:spPr>
            <a:xfrm>
              <a:off x="5241029" y="2544979"/>
              <a:ext cx="2156460" cy="460375"/>
            </a:xfrm>
            <a:prstGeom prst="rect">
              <a:avLst/>
            </a:prstGeom>
            <a:noFill/>
          </p:spPr>
          <p:txBody>
            <a:bodyPr wrap="none" rtlCol="0">
              <a:spAutoFit/>
            </a:bodyPr>
            <a:lstStyle/>
            <a:p>
              <a:pPr fontAlgn="auto"/>
              <a:r>
                <a:rPr lang="en-US" altLang="zh-CN" sz="2400" spc="300" noProof="1">
                  <a:solidFill>
                    <a:schemeClr val="accent1"/>
                  </a:solidFill>
                  <a:latin typeface="微软雅黑" panose="020B0503020204020204" charset="-122"/>
                  <a:ea typeface="微软雅黑" panose="020B0503020204020204" charset="-122"/>
                  <a:cs typeface="+mn-cs"/>
                </a:rPr>
                <a:t>CONTENTS</a:t>
              </a:r>
              <a:endParaRPr lang="en-US" altLang="zh-CN" sz="2400" spc="300" noProof="1">
                <a:solidFill>
                  <a:schemeClr val="accent1"/>
                </a:solidFill>
                <a:latin typeface="微软雅黑" panose="020B0503020204020204" charset="-122"/>
                <a:ea typeface="微软雅黑" panose="020B0503020204020204" charset="-122"/>
              </a:endParaRPr>
            </a:p>
          </p:txBody>
        </p:sp>
      </p:grpSp>
      <p:sp>
        <p:nvSpPr>
          <p:cNvPr id="25" name="矩形 24"/>
          <p:cNvSpPr/>
          <p:nvPr>
            <p:custDataLst>
              <p:tags r:id="rId7"/>
            </p:custDataLst>
          </p:nvPr>
        </p:nvSpPr>
        <p:spPr>
          <a:xfrm>
            <a:off x="14288" y="6013450"/>
            <a:ext cx="12192000" cy="1127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17433" name="灯片编号占位符 8"/>
          <p:cNvSpPr/>
          <p:nvPr/>
        </p:nvSpPr>
        <p:spPr>
          <a:xfrm>
            <a:off x="9448800" y="6497638"/>
            <a:ext cx="2743200" cy="365125"/>
          </a:xfrm>
          <a:prstGeom prst="rect">
            <a:avLst/>
          </a:prstGeom>
          <a:noFill/>
          <a:ln w="9525">
            <a:noFill/>
          </a:ln>
        </p:spPr>
        <p:txBody>
          <a:bodyPr anchor="t" anchorCtr="0"/>
          <a:lstStyle/>
          <a:p>
            <a:pPr algn="r">
              <a:buClrTx/>
              <a:buFontTx/>
            </a:pPr>
            <a:fld id="{9A0DB2DC-4C9A-4742-B13C-FB6460FD3503}" type="slidenum">
              <a:rPr lang="zh-CN" altLang="en-US" b="1" baseline="0">
                <a:latin typeface="Times New Roman" panose="02020603050405020304" pitchFamily="18" charset="0"/>
                <a:ea typeface="Noto Sans CJK Regular" pitchFamily="34" charset="-122"/>
              </a:rPr>
            </a:fld>
            <a:endParaRPr lang="zh-CN" altLang="en-US" b="1" baseline="0" dirty="0">
              <a:latin typeface="Times New Roman" panose="02020603050405020304" pitchFamily="18" charset="0"/>
              <a:ea typeface="Noto Sans CJK Regular" pitchFamily="34" charset="-122"/>
            </a:endParaRPr>
          </a:p>
        </p:txBody>
      </p:sp>
      <p:sp>
        <p:nvSpPr>
          <p:cNvPr id="4" name="椭圆 3"/>
          <p:cNvSpPr/>
          <p:nvPr>
            <p:custDataLst>
              <p:tags r:id="rId8"/>
            </p:custDataLst>
          </p:nvPr>
        </p:nvSpPr>
        <p:spPr>
          <a:xfrm>
            <a:off x="1113790" y="1710054"/>
            <a:ext cx="3271520" cy="3189605"/>
          </a:xfrm>
          <a:prstGeom prst="ellipse">
            <a:avLst/>
          </a:prstGeom>
          <a:solidFill>
            <a:schemeClr val="bg1"/>
          </a:solidFill>
          <a:ln>
            <a:noFill/>
          </a:ln>
          <a:effectLst>
            <a:innerShdw blurRad="317500">
              <a:prstClr val="black">
                <a:alpha val="7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latin typeface="微软雅黑" panose="020B0503020204020204" charset="-122"/>
              <a:ea typeface="微软雅黑" panose="020B0503020204020204" charset="-122"/>
            </a:endParaRPr>
          </a:p>
        </p:txBody>
      </p:sp>
      <p:grpSp>
        <p:nvGrpSpPr>
          <p:cNvPr id="5" name="组合 9"/>
          <p:cNvGrpSpPr/>
          <p:nvPr/>
        </p:nvGrpSpPr>
        <p:grpSpPr>
          <a:xfrm>
            <a:off x="1335088" y="2422525"/>
            <a:ext cx="2595562" cy="1912408"/>
            <a:chOff x="5024564" y="1383786"/>
            <a:chExt cx="2595229" cy="1621568"/>
          </a:xfrm>
        </p:grpSpPr>
        <p:sp>
          <p:nvSpPr>
            <p:cNvPr id="7" name="文本框 10"/>
            <p:cNvSpPr txBox="1"/>
            <p:nvPr>
              <p:custDataLst>
                <p:tags r:id="rId9"/>
              </p:custDataLst>
            </p:nvPr>
          </p:nvSpPr>
          <p:spPr>
            <a:xfrm>
              <a:off x="5024564" y="1383786"/>
              <a:ext cx="1313180" cy="1446550"/>
            </a:xfrm>
            <a:prstGeom prst="rect">
              <a:avLst/>
            </a:prstGeom>
            <a:noFill/>
            <a:ln w="9525">
              <a:noFill/>
            </a:ln>
          </p:spPr>
          <p:txBody>
            <a:bodyPr wrap="none" anchor="t" anchorCtr="0">
              <a:spAutoFit/>
            </a:bodyPr>
            <a:lstStyle/>
            <a:p>
              <a:r>
                <a:rPr lang="zh-CN" altLang="en-US" sz="8800" dirty="0">
                  <a:solidFill>
                    <a:schemeClr val="accent1"/>
                  </a:solidFill>
                  <a:latin typeface="微软雅黑" panose="020B0503020204020204" charset="-122"/>
                  <a:ea typeface="微软雅黑" panose="020B0503020204020204" charset="-122"/>
                </a:rPr>
                <a:t>目</a:t>
              </a:r>
              <a:endParaRPr lang="zh-CN" altLang="en-US" sz="8800" dirty="0">
                <a:solidFill>
                  <a:schemeClr val="accent1"/>
                </a:solidFill>
                <a:latin typeface="微软雅黑" panose="020B0503020204020204" charset="-122"/>
                <a:ea typeface="微软雅黑" panose="020B0503020204020204" charset="-122"/>
              </a:endParaRPr>
            </a:p>
          </p:txBody>
        </p:sp>
        <p:sp>
          <p:nvSpPr>
            <p:cNvPr id="8" name="矩形 12"/>
            <p:cNvSpPr/>
            <p:nvPr>
              <p:custDataLst>
                <p:tags r:id="rId10"/>
              </p:custDataLst>
            </p:nvPr>
          </p:nvSpPr>
          <p:spPr>
            <a:xfrm>
              <a:off x="6319313" y="1383786"/>
              <a:ext cx="1300480" cy="1445260"/>
            </a:xfrm>
            <a:prstGeom prst="rect">
              <a:avLst/>
            </a:prstGeom>
            <a:noFill/>
            <a:ln w="9525">
              <a:noFill/>
            </a:ln>
          </p:spPr>
          <p:txBody>
            <a:bodyPr wrap="none" anchor="t" anchorCtr="0">
              <a:spAutoFit/>
            </a:bodyPr>
            <a:lstStyle/>
            <a:p>
              <a:r>
                <a:rPr lang="zh-CN" altLang="en-US" sz="8800" dirty="0">
                  <a:solidFill>
                    <a:schemeClr val="accent1"/>
                  </a:solidFill>
                  <a:latin typeface="微软雅黑" panose="020B0503020204020204" charset="-122"/>
                  <a:ea typeface="微软雅黑" panose="020B0503020204020204" charset="-122"/>
                </a:rPr>
                <a:t>录</a:t>
              </a:r>
              <a:endParaRPr lang="zh-CN" altLang="en-US" sz="8800" dirty="0">
                <a:solidFill>
                  <a:schemeClr val="accent1"/>
                </a:solidFill>
                <a:latin typeface="微软雅黑" panose="020B0503020204020204" charset="-122"/>
                <a:ea typeface="微软雅黑" panose="020B0503020204020204" charset="-122"/>
              </a:endParaRPr>
            </a:p>
          </p:txBody>
        </p:sp>
        <p:sp>
          <p:nvSpPr>
            <p:cNvPr id="10" name="文本框 9"/>
            <p:cNvSpPr txBox="1"/>
            <p:nvPr>
              <p:custDataLst>
                <p:tags r:id="rId11"/>
              </p:custDataLst>
            </p:nvPr>
          </p:nvSpPr>
          <p:spPr>
            <a:xfrm>
              <a:off x="5241029" y="2544979"/>
              <a:ext cx="2156460" cy="460375"/>
            </a:xfrm>
            <a:prstGeom prst="rect">
              <a:avLst/>
            </a:prstGeom>
            <a:noFill/>
          </p:spPr>
          <p:txBody>
            <a:bodyPr wrap="none" rtlCol="0">
              <a:spAutoFit/>
            </a:bodyPr>
            <a:lstStyle/>
            <a:p>
              <a:pPr fontAlgn="auto"/>
              <a:r>
                <a:rPr lang="en-US" altLang="zh-CN" sz="2400" spc="300" noProof="1">
                  <a:solidFill>
                    <a:schemeClr val="accent1"/>
                  </a:solidFill>
                  <a:latin typeface="微软雅黑" panose="020B0503020204020204" charset="-122"/>
                  <a:ea typeface="微软雅黑" panose="020B0503020204020204" charset="-122"/>
                  <a:cs typeface="+mn-cs"/>
                </a:rPr>
                <a:t>CONTENTS</a:t>
              </a:r>
              <a:endParaRPr lang="en-US" altLang="zh-CN" sz="2400" spc="300" noProof="1">
                <a:solidFill>
                  <a:schemeClr val="accent1"/>
                </a:solidFill>
                <a:latin typeface="微软雅黑" panose="020B0503020204020204" charset="-122"/>
                <a:ea typeface="微软雅黑" panose="020B0503020204020204" charset="-122"/>
              </a:endParaRPr>
            </a:p>
          </p:txBody>
        </p:sp>
      </p:grpSp>
      <p:sp>
        <p:nvSpPr>
          <p:cNvPr id="3" name="文本框 4"/>
          <p:cNvSpPr txBox="1"/>
          <p:nvPr>
            <p:custDataLst>
              <p:tags r:id="rId12"/>
            </p:custDataLst>
          </p:nvPr>
        </p:nvSpPr>
        <p:spPr>
          <a:xfrm>
            <a:off x="5875655" y="1890395"/>
            <a:ext cx="4464050" cy="583565"/>
          </a:xfrm>
          <a:prstGeom prst="rect">
            <a:avLst/>
          </a:prstGeom>
          <a:noFill/>
          <a:ln w="9525" cap="flat" cmpd="sng">
            <a:solidFill>
              <a:schemeClr val="accent1"/>
            </a:solidFill>
            <a:prstDash val="solid"/>
            <a:round/>
            <a:headEnd type="none" w="med" len="med"/>
            <a:tailEnd type="none" w="med" len="med"/>
          </a:ln>
        </p:spPr>
        <p:txBody>
          <a:bodyPr wrap="square" anchor="t" anchorCtr="0">
            <a:spAutoFit/>
          </a:bodyPr>
          <a:p>
            <a:pPr algn="l">
              <a:buClrTx/>
              <a:buSzTx/>
              <a:buFontTx/>
            </a:pPr>
            <a:r>
              <a:rPr lang="zh-CN" altLang="en-US" sz="3200" b="1" dirty="0">
                <a:solidFill>
                  <a:schemeClr val="bg1"/>
                </a:solidFill>
                <a:latin typeface="微软雅黑" panose="020B0503020204020204" charset="-122"/>
                <a:ea typeface="微软雅黑" panose="020B0503020204020204" charset="-122"/>
                <a:sym typeface="Noto Sans CJK Light" charset="0"/>
              </a:rPr>
              <a:t>背景现状</a:t>
            </a:r>
            <a:endParaRPr lang="zh-CN" altLang="en-US" sz="3200" b="1" dirty="0">
              <a:solidFill>
                <a:schemeClr val="bg1"/>
              </a:solidFill>
              <a:latin typeface="微软雅黑" panose="020B0503020204020204" charset="-122"/>
              <a:ea typeface="微软雅黑" panose="020B0503020204020204" charset="-122"/>
              <a:sym typeface="Noto Sans CJK Light" charset="0"/>
            </a:endParaRPr>
          </a:p>
        </p:txBody>
      </p:sp>
      <p:sp>
        <p:nvSpPr>
          <p:cNvPr id="11" name="文本框 6"/>
          <p:cNvSpPr txBox="1"/>
          <p:nvPr>
            <p:custDataLst>
              <p:tags r:id="rId13"/>
            </p:custDataLst>
          </p:nvPr>
        </p:nvSpPr>
        <p:spPr>
          <a:xfrm>
            <a:off x="5195888" y="3005455"/>
            <a:ext cx="819150" cy="645160"/>
          </a:xfrm>
          <a:prstGeom prst="rect">
            <a:avLst/>
          </a:prstGeom>
          <a:noFill/>
          <a:ln w="9525">
            <a:noFill/>
          </a:ln>
        </p:spPr>
        <p:txBody>
          <a:bodyPr wrap="square" anchor="t" anchorCtr="0">
            <a:spAutoFit/>
          </a:bodyPr>
          <a:p>
            <a:r>
              <a:rPr lang="en-US" altLang="zh-CN" sz="3600" b="1" dirty="0">
                <a:solidFill>
                  <a:srgbClr val="FFFF00"/>
                </a:solidFill>
                <a:latin typeface="微软雅黑" panose="020B0503020204020204" charset="-122"/>
                <a:ea typeface="微软雅黑" panose="020B0503020204020204" charset="-122"/>
              </a:rPr>
              <a:t>2</a:t>
            </a:r>
            <a:endParaRPr lang="en-US" altLang="zh-CN" sz="3600" b="1" dirty="0">
              <a:solidFill>
                <a:srgbClr val="FFFF00"/>
              </a:solidFill>
              <a:latin typeface="微软雅黑" panose="020B0503020204020204" charset="-122"/>
              <a:ea typeface="微软雅黑" panose="020B0503020204020204" charset="-122"/>
            </a:endParaRPr>
          </a:p>
        </p:txBody>
      </p:sp>
      <p:sp>
        <p:nvSpPr>
          <p:cNvPr id="18" name="文本框 25"/>
          <p:cNvSpPr txBox="1"/>
          <p:nvPr>
            <p:custDataLst>
              <p:tags r:id="rId14"/>
            </p:custDataLst>
          </p:nvPr>
        </p:nvSpPr>
        <p:spPr>
          <a:xfrm>
            <a:off x="5596890" y="3010535"/>
            <a:ext cx="4228465" cy="583565"/>
          </a:xfrm>
          <a:prstGeom prst="rect">
            <a:avLst/>
          </a:prstGeom>
          <a:noFill/>
          <a:ln w="9525" cap="flat" cmpd="sng">
            <a:solidFill>
              <a:schemeClr val="accent1"/>
            </a:solidFill>
            <a:prstDash val="solid"/>
            <a:round/>
            <a:headEnd type="none" w="med" len="med"/>
            <a:tailEnd type="none" w="med" len="med"/>
          </a:ln>
        </p:spPr>
        <p:txBody>
          <a:bodyPr wrap="square" anchor="t" anchorCtr="0">
            <a:spAutoFit/>
          </a:bodyPr>
          <a:p>
            <a:pPr algn="l">
              <a:buClrTx/>
              <a:buSzTx/>
              <a:buFontTx/>
            </a:pPr>
            <a:r>
              <a:rPr lang="zh-CN" altLang="en-US" sz="3200" b="1" dirty="0">
                <a:solidFill>
                  <a:schemeClr val="bg1"/>
                </a:solidFill>
                <a:latin typeface="微软雅黑" panose="020B0503020204020204" charset="-122"/>
                <a:ea typeface="微软雅黑" panose="020B0503020204020204" charset="-122"/>
                <a:sym typeface="Noto Sans CJK Light" charset="0"/>
              </a:rPr>
              <a:t> </a:t>
            </a:r>
            <a:r>
              <a:rPr lang="en-US" altLang="zh-CN" sz="3200" b="1" dirty="0">
                <a:solidFill>
                  <a:schemeClr val="bg1"/>
                </a:solidFill>
                <a:latin typeface="微软雅黑" panose="020B0503020204020204" charset="-122"/>
                <a:ea typeface="微软雅黑" panose="020B0503020204020204" charset="-122"/>
                <a:sym typeface="Noto Sans CJK Light" charset="0"/>
              </a:rPr>
              <a:t> </a:t>
            </a:r>
            <a:r>
              <a:rPr lang="zh-CN" altLang="en-US" sz="3200" b="1" dirty="0">
                <a:solidFill>
                  <a:srgbClr val="FFFF00"/>
                </a:solidFill>
                <a:latin typeface="微软雅黑" panose="020B0503020204020204" charset="-122"/>
                <a:ea typeface="微软雅黑" panose="020B0503020204020204" charset="-122"/>
                <a:sym typeface="Noto Sans CJK Light" charset="0"/>
              </a:rPr>
              <a:t>问题挑战</a:t>
            </a:r>
            <a:endParaRPr lang="zh-CN" altLang="en-US" sz="3200" b="1" dirty="0">
              <a:solidFill>
                <a:srgbClr val="FFFF00"/>
              </a:solidFill>
              <a:latin typeface="微软雅黑" panose="020B0503020204020204" charset="-122"/>
              <a:ea typeface="微软雅黑" panose="020B0503020204020204" charset="-122"/>
              <a:sym typeface="Noto Sans CJK Light" charset="0"/>
            </a:endParaRPr>
          </a:p>
        </p:txBody>
      </p:sp>
      <p:sp>
        <p:nvSpPr>
          <p:cNvPr id="20" name="文本框 67"/>
          <p:cNvSpPr txBox="1"/>
          <p:nvPr>
            <p:custDataLst>
              <p:tags r:id="rId15"/>
            </p:custDataLst>
          </p:nvPr>
        </p:nvSpPr>
        <p:spPr>
          <a:xfrm>
            <a:off x="5172075" y="1878330"/>
            <a:ext cx="819150" cy="646113"/>
          </a:xfrm>
          <a:prstGeom prst="rect">
            <a:avLst/>
          </a:prstGeom>
          <a:noFill/>
          <a:ln w="9525">
            <a:noFill/>
          </a:ln>
        </p:spPr>
        <p:txBody>
          <a:bodyPr wrap="square" anchor="t" anchorCtr="0">
            <a:spAutoFit/>
          </a:bodyPr>
          <a:p>
            <a:r>
              <a:rPr lang="en-US" altLang="zh-CN" sz="3600" b="1" dirty="0">
                <a:solidFill>
                  <a:schemeClr val="bg1"/>
                </a:solidFill>
                <a:latin typeface="微软雅黑" panose="020B0503020204020204" charset="-122"/>
                <a:ea typeface="微软雅黑" panose="020B0503020204020204" charset="-122"/>
              </a:rPr>
              <a:t>1</a:t>
            </a:r>
            <a:endParaRPr lang="en-US" altLang="zh-CN" sz="3600" b="1" dirty="0">
              <a:solidFill>
                <a:schemeClr val="bg1"/>
              </a:solidFill>
              <a:latin typeface="微软雅黑" panose="020B0503020204020204" charset="-122"/>
              <a:ea typeface="微软雅黑" panose="020B0503020204020204" charset="-122"/>
            </a:endParaRPr>
          </a:p>
        </p:txBody>
      </p:sp>
      <p:cxnSp>
        <p:nvCxnSpPr>
          <p:cNvPr id="21" name="直接连接符 20"/>
          <p:cNvCxnSpPr/>
          <p:nvPr>
            <p:custDataLst>
              <p:tags r:id="rId16"/>
            </p:custDataLst>
          </p:nvPr>
        </p:nvCxnSpPr>
        <p:spPr>
          <a:xfrm>
            <a:off x="5700713" y="3051493"/>
            <a:ext cx="0" cy="4953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17"/>
            </p:custDataLst>
          </p:nvPr>
        </p:nvCxnSpPr>
        <p:spPr>
          <a:xfrm>
            <a:off x="5700713" y="1921193"/>
            <a:ext cx="0" cy="4968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灯片编号占位符 8"/>
          <p:cNvSpPr/>
          <p:nvPr>
            <p:custDataLst>
              <p:tags r:id="rId18"/>
            </p:custDataLst>
          </p:nvPr>
        </p:nvSpPr>
        <p:spPr>
          <a:xfrm>
            <a:off x="9575800" y="6624638"/>
            <a:ext cx="2743200" cy="365125"/>
          </a:xfrm>
          <a:prstGeom prst="rect">
            <a:avLst/>
          </a:prstGeom>
          <a:noFill/>
          <a:ln w="9525">
            <a:noFill/>
          </a:ln>
        </p:spPr>
        <p:txBody>
          <a:bodyPr anchor="t" anchorCtr="0"/>
          <a:p>
            <a:pPr algn="r">
              <a:buClrTx/>
              <a:buFontTx/>
            </a:pPr>
            <a:fld id="{9A0DB2DC-4C9A-4742-B13C-FB6460FD3503}" type="slidenum">
              <a:rPr lang="zh-CN" altLang="en-US" b="1" baseline="0">
                <a:latin typeface="Times New Roman" panose="02020603050405020304" pitchFamily="18" charset="0"/>
                <a:ea typeface="Noto Sans CJK Regular" pitchFamily="34" charset="-122"/>
              </a:rPr>
            </a:fld>
            <a:endParaRPr lang="zh-CN" altLang="en-US" b="1" baseline="0" dirty="0">
              <a:latin typeface="Times New Roman" panose="02020603050405020304" pitchFamily="18" charset="0"/>
              <a:ea typeface="Noto Sans CJK Regular" pitchFamily="34" charset="-122"/>
            </a:endParaRPr>
          </a:p>
        </p:txBody>
      </p:sp>
      <p:sp>
        <p:nvSpPr>
          <p:cNvPr id="24" name="文本框 6"/>
          <p:cNvSpPr txBox="1"/>
          <p:nvPr>
            <p:custDataLst>
              <p:tags r:id="rId19"/>
            </p:custDataLst>
          </p:nvPr>
        </p:nvSpPr>
        <p:spPr>
          <a:xfrm>
            <a:off x="5189538" y="4084955"/>
            <a:ext cx="819150" cy="645160"/>
          </a:xfrm>
          <a:prstGeom prst="rect">
            <a:avLst/>
          </a:prstGeom>
          <a:noFill/>
          <a:ln w="9525">
            <a:noFill/>
          </a:ln>
        </p:spPr>
        <p:txBody>
          <a:bodyPr wrap="square" anchor="t" anchorCtr="0">
            <a:spAutoFit/>
          </a:bodyPr>
          <a:p>
            <a:r>
              <a:rPr lang="en-US" altLang="zh-CN" sz="3600" b="1" dirty="0">
                <a:solidFill>
                  <a:schemeClr val="bg1"/>
                </a:solidFill>
                <a:latin typeface="微软雅黑" panose="020B0503020204020204" charset="-122"/>
                <a:ea typeface="微软雅黑" panose="020B0503020204020204" charset="-122"/>
              </a:rPr>
              <a:t>3</a:t>
            </a:r>
            <a:endParaRPr lang="en-US" altLang="zh-CN" sz="3600" b="1" dirty="0">
              <a:solidFill>
                <a:schemeClr val="bg1"/>
              </a:solidFill>
              <a:latin typeface="微软雅黑" panose="020B0503020204020204" charset="-122"/>
              <a:ea typeface="微软雅黑" panose="020B0503020204020204" charset="-122"/>
            </a:endParaRPr>
          </a:p>
        </p:txBody>
      </p:sp>
      <p:sp>
        <p:nvSpPr>
          <p:cNvPr id="26" name="文本框 25"/>
          <p:cNvSpPr txBox="1"/>
          <p:nvPr>
            <p:custDataLst>
              <p:tags r:id="rId20"/>
            </p:custDataLst>
          </p:nvPr>
        </p:nvSpPr>
        <p:spPr>
          <a:xfrm>
            <a:off x="5597525" y="4089718"/>
            <a:ext cx="4221163" cy="583565"/>
          </a:xfrm>
          <a:prstGeom prst="rect">
            <a:avLst/>
          </a:prstGeom>
          <a:noFill/>
          <a:ln w="9525" cap="flat" cmpd="sng">
            <a:solidFill>
              <a:schemeClr val="accent1"/>
            </a:solidFill>
            <a:prstDash val="solid"/>
            <a:round/>
            <a:headEnd type="none" w="med" len="med"/>
            <a:tailEnd type="none" w="med" len="med"/>
          </a:ln>
        </p:spPr>
        <p:txBody>
          <a:bodyPr wrap="square" anchor="t" anchorCtr="0">
            <a:spAutoFit/>
          </a:bodyPr>
          <a:p>
            <a:r>
              <a:rPr lang="zh-CN" altLang="en-US" sz="3200" b="1" dirty="0">
                <a:solidFill>
                  <a:schemeClr val="bg1"/>
                </a:solidFill>
                <a:latin typeface="微软雅黑" panose="020B0503020204020204" charset="-122"/>
                <a:ea typeface="微软雅黑" panose="020B0503020204020204" charset="-122"/>
                <a:sym typeface="Noto Sans CJK Light" charset="0"/>
              </a:rPr>
              <a:t> </a:t>
            </a:r>
            <a:r>
              <a:rPr lang="en-US" altLang="zh-CN" sz="3200" b="1" dirty="0">
                <a:solidFill>
                  <a:schemeClr val="bg1"/>
                </a:solidFill>
                <a:latin typeface="微软雅黑" panose="020B0503020204020204" charset="-122"/>
                <a:ea typeface="微软雅黑" panose="020B0503020204020204" charset="-122"/>
                <a:sym typeface="Noto Sans CJK Light" charset="0"/>
              </a:rPr>
              <a:t> </a:t>
            </a:r>
            <a:r>
              <a:rPr lang="zh-CN" altLang="en-US" sz="3200" b="1" dirty="0">
                <a:solidFill>
                  <a:schemeClr val="bg1"/>
                </a:solidFill>
                <a:latin typeface="微软雅黑" panose="020B0503020204020204" charset="-122"/>
                <a:ea typeface="微软雅黑" panose="020B0503020204020204" charset="-122"/>
                <a:sym typeface="Noto Sans CJK Light" charset="0"/>
              </a:rPr>
              <a:t>工作思路</a:t>
            </a:r>
            <a:endParaRPr lang="zh-CN" altLang="en-US" sz="3200" b="1" dirty="0">
              <a:solidFill>
                <a:schemeClr val="bg1"/>
              </a:solidFill>
              <a:latin typeface="微软雅黑" panose="020B0503020204020204" charset="-122"/>
              <a:ea typeface="微软雅黑" panose="020B0503020204020204" charset="-122"/>
              <a:sym typeface="Noto Sans CJK Light" charset="0"/>
            </a:endParaRPr>
          </a:p>
        </p:txBody>
      </p:sp>
      <p:cxnSp>
        <p:nvCxnSpPr>
          <p:cNvPr id="27" name="直接连接符 26"/>
          <p:cNvCxnSpPr/>
          <p:nvPr>
            <p:custDataLst>
              <p:tags r:id="rId21"/>
            </p:custDataLst>
          </p:nvPr>
        </p:nvCxnSpPr>
        <p:spPr>
          <a:xfrm>
            <a:off x="5700713" y="4084638"/>
            <a:ext cx="0" cy="4953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22"/>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灯片编号占位符 8"/>
          <p:cNvSpPr/>
          <p:nvPr/>
        </p:nvSpPr>
        <p:spPr>
          <a:xfrm>
            <a:off x="9448800" y="6497638"/>
            <a:ext cx="2743200" cy="365125"/>
          </a:xfrm>
          <a:prstGeom prst="rect">
            <a:avLst/>
          </a:prstGeom>
          <a:noFill/>
          <a:ln w="9525">
            <a:noFill/>
          </a:ln>
        </p:spPr>
        <p:txBody>
          <a:bodyPr anchor="t" anchorCtr="0"/>
          <a:lstStyle/>
          <a:p>
            <a:pPr algn="r"/>
            <a:fld id="{9A0DB2DC-4C9A-4742-B13C-FB6460FD3503}" type="slidenum">
              <a:rPr lang="zh-CN" altLang="en-US" b="1" baseline="0">
                <a:latin typeface="Times New Roman" panose="02020603050405020304" pitchFamily="18" charset="0"/>
                <a:ea typeface="Noto Sans CJK Regular" pitchFamily="34" charset="-122"/>
              </a:rPr>
            </a:fld>
            <a:endParaRPr lang="zh-CN" altLang="en-US" b="1" baseline="0" dirty="0">
              <a:latin typeface="Times New Roman" panose="02020603050405020304" pitchFamily="18" charset="0"/>
              <a:ea typeface="Noto Sans CJK Regular" pitchFamily="34" charset="-122"/>
            </a:endParaRPr>
          </a:p>
        </p:txBody>
      </p:sp>
      <p:cxnSp>
        <p:nvCxnSpPr>
          <p:cNvPr id="34" name="直接连接符 33"/>
          <p:cNvCxnSpPr/>
          <p:nvPr>
            <p:custDataLst>
              <p:tags r:id="rId1"/>
            </p:custDataLst>
          </p:nvPr>
        </p:nvCxnSpPr>
        <p:spPr>
          <a:xfrm flipH="1">
            <a:off x="8215360" y="4674684"/>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custDataLst>
              <p:tags r:id="rId2"/>
            </p:custDataLst>
          </p:nvPr>
        </p:nvCxnSpPr>
        <p:spPr>
          <a:xfrm>
            <a:off x="6547921" y="6633371"/>
            <a:ext cx="87708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custDataLst>
              <p:tags r:id="rId3"/>
            </p:custDataLst>
          </p:nvPr>
        </p:nvCxnSpPr>
        <p:spPr>
          <a:xfrm flipH="1">
            <a:off x="4660238" y="6214868"/>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custDataLst>
              <p:tags r:id="rId4"/>
            </p:custDataLst>
          </p:nvPr>
        </p:nvCxnSpPr>
        <p:spPr>
          <a:xfrm flipH="1">
            <a:off x="4121456" y="4874042"/>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custDataLst>
              <p:tags r:id="rId5"/>
            </p:custDataLst>
          </p:nvPr>
        </p:nvSpPr>
        <p:spPr>
          <a:xfrm>
            <a:off x="2430078" y="2876083"/>
            <a:ext cx="3007636" cy="370495"/>
          </a:xfrm>
          <a:prstGeom prst="rect">
            <a:avLst/>
          </a:prstGeom>
        </p:spPr>
        <p:txBody>
          <a:bodyPr wrap="none" lIns="62112" tIns="31056" rIns="62112" bIns="31056">
            <a:spAutoFit/>
          </a:bodyPr>
          <a:lstStyle/>
          <a:p>
            <a:pPr lvl="0"/>
            <a:r>
              <a:rPr lang="zh-CN" altLang="en-US" sz="2000" b="1" dirty="0">
                <a:latin typeface="微软雅黑" panose="020B0503020204020204" charset="-122"/>
                <a:ea typeface="微软雅黑" panose="020B0503020204020204" charset="-122"/>
                <a:cs typeface="Calibri" panose="020F0502020204030204"/>
                <a:sym typeface="+mn-ea"/>
              </a:rPr>
              <a:t>分布式光伏用户：</a:t>
            </a:r>
            <a:r>
              <a:rPr lang="en-US" altLang="zh-CN" sz="2000" b="1" dirty="0">
                <a:latin typeface="微软雅黑" panose="020B0503020204020204" charset="-122"/>
                <a:ea typeface="微软雅黑" panose="020B0503020204020204" charset="-122"/>
                <a:cs typeface="Calibri" panose="020F0502020204030204"/>
                <a:sym typeface="+mn-ea"/>
              </a:rPr>
              <a:t>23</a:t>
            </a:r>
            <a:r>
              <a:rPr lang="zh-CN" altLang="en-US" sz="2000" b="1" dirty="0">
                <a:latin typeface="微软雅黑" panose="020B0503020204020204" charset="-122"/>
                <a:ea typeface="微软雅黑" panose="020B0503020204020204" charset="-122"/>
                <a:cs typeface="Calibri" panose="020F0502020204030204"/>
                <a:sym typeface="+mn-ea"/>
              </a:rPr>
              <a:t>万户</a:t>
            </a:r>
            <a:endParaRPr lang="zh-CN" altLang="en-US" sz="2000" b="1" dirty="0">
              <a:latin typeface="微软雅黑" panose="020B0503020204020204" charset="-122"/>
              <a:ea typeface="微软雅黑" panose="020B0503020204020204" charset="-122"/>
              <a:cs typeface="Calibri" panose="020F0502020204030204"/>
              <a:sym typeface="+mn-ea"/>
            </a:endParaRPr>
          </a:p>
        </p:txBody>
      </p:sp>
      <p:grpSp>
        <p:nvGrpSpPr>
          <p:cNvPr id="42" name="组合 41"/>
          <p:cNvGrpSpPr/>
          <p:nvPr/>
        </p:nvGrpSpPr>
        <p:grpSpPr>
          <a:xfrm flipH="1">
            <a:off x="7574667" y="3337992"/>
            <a:ext cx="600459" cy="178728"/>
            <a:chOff x="4255294" y="1661160"/>
            <a:chExt cx="1505426" cy="262890"/>
          </a:xfrm>
        </p:grpSpPr>
        <p:cxnSp>
          <p:nvCxnSpPr>
            <p:cNvPr id="43" name="直接连接符 42"/>
            <p:cNvCxnSpPr/>
            <p:nvPr>
              <p:custDataLst>
                <p:tags r:id="rId6"/>
              </p:custDataLst>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custDataLst>
                <p:tags r:id="rId7"/>
              </p:custDataLst>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49" name="八边形 48"/>
          <p:cNvSpPr/>
          <p:nvPr>
            <p:custDataLst>
              <p:tags r:id="rId8"/>
            </p:custDataLst>
          </p:nvPr>
        </p:nvSpPr>
        <p:spPr>
          <a:xfrm>
            <a:off x="7393379" y="4419155"/>
            <a:ext cx="817200" cy="817200"/>
          </a:xfrm>
          <a:prstGeom prst="octagon">
            <a:avLst/>
          </a:prstGeom>
          <a:ln>
            <a:solidFill>
              <a:schemeClr val="bg1">
                <a:lumMod val="95000"/>
              </a:schemeClr>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700" dirty="0">
              <a:effectLst>
                <a:outerShdw blurRad="50800" dist="38100" dir="2700000" algn="tl" rotWithShape="0">
                  <a:prstClr val="black">
                    <a:alpha val="40000"/>
                  </a:prstClr>
                </a:outerShdw>
              </a:effectLst>
              <a:latin typeface="Arial" panose="020B0604020202020204" pitchFamily="34" charset="0"/>
              <a:ea typeface="微软雅黑" panose="020B0503020204020204" charset="-122"/>
              <a:cs typeface="Arial" panose="020B0604020202020204" pitchFamily="34" charset="0"/>
            </a:endParaRPr>
          </a:p>
        </p:txBody>
      </p:sp>
      <p:sp>
        <p:nvSpPr>
          <p:cNvPr id="53" name="八边形 52"/>
          <p:cNvSpPr/>
          <p:nvPr>
            <p:custDataLst>
              <p:tags r:id="rId9"/>
            </p:custDataLst>
          </p:nvPr>
        </p:nvSpPr>
        <p:spPr>
          <a:xfrm>
            <a:off x="7424397" y="4459456"/>
            <a:ext cx="763200" cy="763200"/>
          </a:xfrm>
          <a:prstGeom prst="oct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ea typeface="微软雅黑" panose="020B0503020204020204" charset="-122"/>
                <a:cs typeface="Arial" panose="020B0604020202020204" pitchFamily="34" charset="0"/>
              </a:rPr>
              <a:t>03</a:t>
            </a:r>
            <a:endParaRPr lang="zh-CN" altLang="en-US" sz="2400" dirty="0">
              <a:latin typeface="Arial" panose="020B0604020202020204" pitchFamily="34" charset="0"/>
              <a:ea typeface="微软雅黑" panose="020B0503020204020204" charset="-122"/>
              <a:cs typeface="Arial" panose="020B0604020202020204" pitchFamily="34" charset="0"/>
            </a:endParaRPr>
          </a:p>
        </p:txBody>
      </p:sp>
      <p:sp>
        <p:nvSpPr>
          <p:cNvPr id="55" name="八边形 54"/>
          <p:cNvSpPr/>
          <p:nvPr>
            <p:custDataLst>
              <p:tags r:id="rId10"/>
            </p:custDataLst>
          </p:nvPr>
        </p:nvSpPr>
        <p:spPr>
          <a:xfrm>
            <a:off x="5645490" y="4140479"/>
            <a:ext cx="1440000" cy="1440000"/>
          </a:xfrm>
          <a:prstGeom prst="octagon">
            <a:avLst/>
          </a:prstGeom>
          <a:solidFill>
            <a:schemeClr val="bg1"/>
          </a:solidFill>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700">
              <a:latin typeface="Arial" panose="020B0604020202020204" pitchFamily="34" charset="0"/>
              <a:ea typeface="微软雅黑" panose="020B0503020204020204" charset="-122"/>
              <a:cs typeface="Arial" panose="020B0604020202020204" pitchFamily="34" charset="0"/>
            </a:endParaRPr>
          </a:p>
        </p:txBody>
      </p:sp>
      <p:sp>
        <p:nvSpPr>
          <p:cNvPr id="54" name="八边形 53"/>
          <p:cNvSpPr/>
          <p:nvPr>
            <p:custDataLst>
              <p:tags r:id="rId11"/>
            </p:custDataLst>
          </p:nvPr>
        </p:nvSpPr>
        <p:spPr>
          <a:xfrm>
            <a:off x="5712176" y="4207618"/>
            <a:ext cx="1306800" cy="1306800"/>
          </a:xfrm>
          <a:prstGeom prst="octagon">
            <a:avLst/>
          </a:prstGeom>
          <a:solidFill>
            <a:schemeClr val="accent1"/>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56" name="八边形 55"/>
          <p:cNvSpPr/>
          <p:nvPr>
            <p:custDataLst>
              <p:tags r:id="rId12"/>
            </p:custDataLst>
          </p:nvPr>
        </p:nvSpPr>
        <p:spPr>
          <a:xfrm>
            <a:off x="7006272" y="3444490"/>
            <a:ext cx="817200" cy="817200"/>
          </a:xfrm>
          <a:prstGeom prst="octagon">
            <a:avLst/>
          </a:prstGeom>
          <a:ln>
            <a:solidFill>
              <a:schemeClr val="bg1">
                <a:lumMod val="95000"/>
              </a:schemeClr>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700" dirty="0">
              <a:effectLst>
                <a:outerShdw blurRad="50800" dist="38100" dir="2700000" algn="tl" rotWithShape="0">
                  <a:prstClr val="black">
                    <a:alpha val="40000"/>
                  </a:prstClr>
                </a:outerShdw>
              </a:effectLst>
              <a:latin typeface="Arial" panose="020B0604020202020204" pitchFamily="34" charset="0"/>
              <a:ea typeface="微软雅黑" panose="020B0503020204020204" charset="-122"/>
              <a:cs typeface="Arial" panose="020B0604020202020204" pitchFamily="34" charset="0"/>
            </a:endParaRPr>
          </a:p>
        </p:txBody>
      </p:sp>
      <p:sp>
        <p:nvSpPr>
          <p:cNvPr id="57" name="八边形 56"/>
          <p:cNvSpPr/>
          <p:nvPr>
            <p:custDataLst>
              <p:tags r:id="rId13"/>
            </p:custDataLst>
          </p:nvPr>
        </p:nvSpPr>
        <p:spPr>
          <a:xfrm>
            <a:off x="7037290" y="3484791"/>
            <a:ext cx="763200" cy="763200"/>
          </a:xfrm>
          <a:prstGeom prst="octagon">
            <a:avLst/>
          </a:prstGeom>
          <a:solidFill>
            <a:schemeClr val="bg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ea typeface="微软雅黑" panose="020B0503020204020204" charset="-122"/>
                <a:cs typeface="Arial" panose="020B0604020202020204" pitchFamily="34" charset="0"/>
              </a:rPr>
              <a:t>02</a:t>
            </a:r>
            <a:endParaRPr lang="zh-CN" altLang="en-US" sz="2400" dirty="0">
              <a:latin typeface="Arial" panose="020B0604020202020204" pitchFamily="34" charset="0"/>
              <a:ea typeface="微软雅黑" panose="020B0503020204020204" charset="-122"/>
              <a:cs typeface="Arial" panose="020B0604020202020204" pitchFamily="34" charset="0"/>
            </a:endParaRPr>
          </a:p>
        </p:txBody>
      </p:sp>
      <p:sp>
        <p:nvSpPr>
          <p:cNvPr id="58" name="八边形 57"/>
          <p:cNvSpPr/>
          <p:nvPr>
            <p:custDataLst>
              <p:tags r:id="rId14"/>
            </p:custDataLst>
          </p:nvPr>
        </p:nvSpPr>
        <p:spPr>
          <a:xfrm>
            <a:off x="5964912" y="3045415"/>
            <a:ext cx="817200" cy="817200"/>
          </a:xfrm>
          <a:prstGeom prst="octagon">
            <a:avLst/>
          </a:prstGeom>
          <a:ln>
            <a:solidFill>
              <a:schemeClr val="bg1">
                <a:lumMod val="95000"/>
              </a:schemeClr>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700" dirty="0">
              <a:effectLst>
                <a:outerShdw blurRad="50800" dist="38100" dir="2700000" algn="tl" rotWithShape="0">
                  <a:prstClr val="black">
                    <a:alpha val="40000"/>
                  </a:prstClr>
                </a:outerShdw>
              </a:effectLst>
              <a:latin typeface="Arial" panose="020B0604020202020204" pitchFamily="34" charset="0"/>
              <a:ea typeface="微软雅黑" panose="020B0503020204020204" charset="-122"/>
              <a:cs typeface="Arial" panose="020B0604020202020204" pitchFamily="34" charset="0"/>
            </a:endParaRPr>
          </a:p>
        </p:txBody>
      </p:sp>
      <p:sp>
        <p:nvSpPr>
          <p:cNvPr id="59" name="八边形 58"/>
          <p:cNvSpPr/>
          <p:nvPr>
            <p:custDataLst>
              <p:tags r:id="rId15"/>
            </p:custDataLst>
          </p:nvPr>
        </p:nvSpPr>
        <p:spPr>
          <a:xfrm>
            <a:off x="5995930" y="3085716"/>
            <a:ext cx="763200" cy="763200"/>
          </a:xfrm>
          <a:prstGeom prst="octagon">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ea typeface="微软雅黑" panose="020B0503020204020204" charset="-122"/>
                <a:cs typeface="Arial" panose="020B0604020202020204" pitchFamily="34" charset="0"/>
              </a:rPr>
              <a:t>01</a:t>
            </a:r>
            <a:endParaRPr lang="zh-CN" altLang="en-US" sz="2400" dirty="0">
              <a:latin typeface="Arial" panose="020B0604020202020204" pitchFamily="34" charset="0"/>
              <a:ea typeface="微软雅黑" panose="020B0503020204020204" charset="-122"/>
              <a:cs typeface="Arial" panose="020B0604020202020204" pitchFamily="34" charset="0"/>
            </a:endParaRPr>
          </a:p>
        </p:txBody>
      </p:sp>
      <p:sp>
        <p:nvSpPr>
          <p:cNvPr id="60" name="八边形 59"/>
          <p:cNvSpPr/>
          <p:nvPr>
            <p:custDataLst>
              <p:tags r:id="rId16"/>
            </p:custDataLst>
          </p:nvPr>
        </p:nvSpPr>
        <p:spPr>
          <a:xfrm>
            <a:off x="7086667" y="5487345"/>
            <a:ext cx="817200" cy="817200"/>
          </a:xfrm>
          <a:prstGeom prst="octagon">
            <a:avLst/>
          </a:prstGeom>
          <a:ln>
            <a:solidFill>
              <a:schemeClr val="bg1">
                <a:lumMod val="95000"/>
              </a:schemeClr>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700" dirty="0">
              <a:effectLst>
                <a:outerShdw blurRad="50800" dist="38100" dir="2700000" algn="tl" rotWithShape="0">
                  <a:prstClr val="black">
                    <a:alpha val="40000"/>
                  </a:prstClr>
                </a:outerShdw>
              </a:effectLst>
              <a:latin typeface="Arial" panose="020B0604020202020204" pitchFamily="34" charset="0"/>
              <a:ea typeface="微软雅黑" panose="020B0503020204020204" charset="-122"/>
              <a:cs typeface="Arial" panose="020B0604020202020204" pitchFamily="34" charset="0"/>
            </a:endParaRPr>
          </a:p>
        </p:txBody>
      </p:sp>
      <p:sp>
        <p:nvSpPr>
          <p:cNvPr id="61" name="八边形 60"/>
          <p:cNvSpPr/>
          <p:nvPr>
            <p:custDataLst>
              <p:tags r:id="rId17"/>
            </p:custDataLst>
          </p:nvPr>
        </p:nvSpPr>
        <p:spPr>
          <a:xfrm>
            <a:off x="7117685" y="5527646"/>
            <a:ext cx="763200" cy="763200"/>
          </a:xfrm>
          <a:prstGeom prst="octagon">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ea typeface="微软雅黑" panose="020B0503020204020204" charset="-122"/>
                <a:cs typeface="Arial" panose="020B0604020202020204" pitchFamily="34" charset="0"/>
              </a:rPr>
              <a:t>04</a:t>
            </a:r>
            <a:endParaRPr lang="zh-CN" altLang="en-US" sz="2400" dirty="0">
              <a:latin typeface="Arial" panose="020B0604020202020204" pitchFamily="34" charset="0"/>
              <a:ea typeface="微软雅黑" panose="020B0503020204020204" charset="-122"/>
              <a:cs typeface="Arial" panose="020B0604020202020204" pitchFamily="34" charset="0"/>
            </a:endParaRPr>
          </a:p>
        </p:txBody>
      </p:sp>
      <p:sp>
        <p:nvSpPr>
          <p:cNvPr id="62" name="八边形 61"/>
          <p:cNvSpPr/>
          <p:nvPr>
            <p:custDataLst>
              <p:tags r:id="rId18"/>
            </p:custDataLst>
          </p:nvPr>
        </p:nvSpPr>
        <p:spPr>
          <a:xfrm>
            <a:off x="5986405" y="5801993"/>
            <a:ext cx="817200" cy="817200"/>
          </a:xfrm>
          <a:prstGeom prst="octagon">
            <a:avLst/>
          </a:prstGeom>
          <a:ln>
            <a:solidFill>
              <a:schemeClr val="bg1">
                <a:lumMod val="95000"/>
              </a:schemeClr>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700" dirty="0">
              <a:effectLst>
                <a:outerShdw blurRad="50800" dist="38100" dir="2700000" algn="tl" rotWithShape="0">
                  <a:prstClr val="black">
                    <a:alpha val="40000"/>
                  </a:prstClr>
                </a:outerShdw>
              </a:effectLst>
              <a:latin typeface="Arial" panose="020B0604020202020204" pitchFamily="34" charset="0"/>
              <a:ea typeface="微软雅黑" panose="020B0503020204020204" charset="-122"/>
              <a:cs typeface="Arial" panose="020B0604020202020204" pitchFamily="34" charset="0"/>
            </a:endParaRPr>
          </a:p>
        </p:txBody>
      </p:sp>
      <p:sp>
        <p:nvSpPr>
          <p:cNvPr id="63" name="八边形 62"/>
          <p:cNvSpPr/>
          <p:nvPr>
            <p:custDataLst>
              <p:tags r:id="rId19"/>
            </p:custDataLst>
          </p:nvPr>
        </p:nvSpPr>
        <p:spPr>
          <a:xfrm>
            <a:off x="6017423" y="5842294"/>
            <a:ext cx="763200" cy="763200"/>
          </a:xfrm>
          <a:prstGeom prst="octagon">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ea typeface="微软雅黑" panose="020B0503020204020204" charset="-122"/>
                <a:cs typeface="Arial" panose="020B0604020202020204" pitchFamily="34" charset="0"/>
              </a:rPr>
              <a:t>05</a:t>
            </a:r>
            <a:endParaRPr lang="zh-CN" altLang="en-US" sz="2400" dirty="0">
              <a:latin typeface="Arial" panose="020B0604020202020204" pitchFamily="34" charset="0"/>
              <a:ea typeface="微软雅黑" panose="020B0503020204020204" charset="-122"/>
              <a:cs typeface="Arial" panose="020B0604020202020204" pitchFamily="34" charset="0"/>
            </a:endParaRPr>
          </a:p>
        </p:txBody>
      </p:sp>
      <p:sp>
        <p:nvSpPr>
          <p:cNvPr id="64" name="八边形 63"/>
          <p:cNvSpPr/>
          <p:nvPr>
            <p:custDataLst>
              <p:tags r:id="rId20"/>
            </p:custDataLst>
          </p:nvPr>
        </p:nvSpPr>
        <p:spPr>
          <a:xfrm>
            <a:off x="4945882" y="5490542"/>
            <a:ext cx="817200" cy="817200"/>
          </a:xfrm>
          <a:prstGeom prst="octagon">
            <a:avLst/>
          </a:prstGeom>
          <a:ln>
            <a:solidFill>
              <a:schemeClr val="bg1">
                <a:lumMod val="95000"/>
              </a:schemeClr>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700" dirty="0">
              <a:effectLst>
                <a:outerShdw blurRad="50800" dist="38100" dir="2700000" algn="tl" rotWithShape="0">
                  <a:prstClr val="black">
                    <a:alpha val="40000"/>
                  </a:prstClr>
                </a:outerShdw>
              </a:effectLst>
              <a:latin typeface="Arial" panose="020B0604020202020204" pitchFamily="34" charset="0"/>
              <a:ea typeface="微软雅黑" panose="020B0503020204020204" charset="-122"/>
              <a:cs typeface="Arial" panose="020B0604020202020204" pitchFamily="34" charset="0"/>
            </a:endParaRPr>
          </a:p>
        </p:txBody>
      </p:sp>
      <p:sp>
        <p:nvSpPr>
          <p:cNvPr id="65" name="八边形 64"/>
          <p:cNvSpPr/>
          <p:nvPr>
            <p:custDataLst>
              <p:tags r:id="rId21"/>
            </p:custDataLst>
          </p:nvPr>
        </p:nvSpPr>
        <p:spPr>
          <a:xfrm>
            <a:off x="4976900" y="5530843"/>
            <a:ext cx="763200" cy="763200"/>
          </a:xfrm>
          <a:prstGeom prst="octagon">
            <a:avLst/>
          </a:prstGeom>
          <a:solidFill>
            <a:schemeClr val="bg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ea typeface="微软雅黑" panose="020B0503020204020204" charset="-122"/>
                <a:cs typeface="Arial" panose="020B0604020202020204" pitchFamily="34" charset="0"/>
              </a:rPr>
              <a:t>06</a:t>
            </a:r>
            <a:endParaRPr lang="zh-CN" altLang="en-US" sz="2400" dirty="0">
              <a:latin typeface="Arial" panose="020B0604020202020204" pitchFamily="34" charset="0"/>
              <a:ea typeface="微软雅黑" panose="020B0503020204020204" charset="-122"/>
              <a:cs typeface="Arial" panose="020B0604020202020204" pitchFamily="34" charset="0"/>
            </a:endParaRPr>
          </a:p>
        </p:txBody>
      </p:sp>
      <p:sp>
        <p:nvSpPr>
          <p:cNvPr id="66" name="八边形 65"/>
          <p:cNvSpPr/>
          <p:nvPr>
            <p:custDataLst>
              <p:tags r:id="rId22"/>
            </p:custDataLst>
          </p:nvPr>
        </p:nvSpPr>
        <p:spPr>
          <a:xfrm>
            <a:off x="4556332" y="4447864"/>
            <a:ext cx="817200" cy="817200"/>
          </a:xfrm>
          <a:prstGeom prst="octagon">
            <a:avLst/>
          </a:prstGeom>
          <a:ln>
            <a:solidFill>
              <a:schemeClr val="bg1">
                <a:lumMod val="95000"/>
              </a:schemeClr>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700" dirty="0">
              <a:effectLst>
                <a:outerShdw blurRad="50800" dist="38100" dir="2700000" algn="tl" rotWithShape="0">
                  <a:prstClr val="black">
                    <a:alpha val="40000"/>
                  </a:prstClr>
                </a:outerShdw>
              </a:effectLst>
              <a:latin typeface="Arial" panose="020B0604020202020204" pitchFamily="34" charset="0"/>
              <a:ea typeface="微软雅黑" panose="020B0503020204020204" charset="-122"/>
              <a:cs typeface="Arial" panose="020B0604020202020204" pitchFamily="34" charset="0"/>
            </a:endParaRPr>
          </a:p>
        </p:txBody>
      </p:sp>
      <p:sp>
        <p:nvSpPr>
          <p:cNvPr id="67" name="八边形 66"/>
          <p:cNvSpPr/>
          <p:nvPr>
            <p:custDataLst>
              <p:tags r:id="rId23"/>
            </p:custDataLst>
          </p:nvPr>
        </p:nvSpPr>
        <p:spPr>
          <a:xfrm>
            <a:off x="4587350" y="4488165"/>
            <a:ext cx="763200" cy="763200"/>
          </a:xfrm>
          <a:prstGeom prst="oct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ea typeface="微软雅黑" panose="020B0503020204020204" charset="-122"/>
                <a:cs typeface="Arial" panose="020B0604020202020204" pitchFamily="34" charset="0"/>
              </a:rPr>
              <a:t>07</a:t>
            </a:r>
            <a:endParaRPr lang="zh-CN" altLang="en-US" sz="2400" dirty="0">
              <a:latin typeface="Arial" panose="020B0604020202020204" pitchFamily="34" charset="0"/>
              <a:ea typeface="微软雅黑" panose="020B0503020204020204" charset="-122"/>
              <a:cs typeface="Arial" panose="020B0604020202020204" pitchFamily="34" charset="0"/>
            </a:endParaRPr>
          </a:p>
        </p:txBody>
      </p:sp>
      <p:sp>
        <p:nvSpPr>
          <p:cNvPr id="68" name="八边形 67"/>
          <p:cNvSpPr/>
          <p:nvPr>
            <p:custDataLst>
              <p:tags r:id="rId24"/>
            </p:custDataLst>
          </p:nvPr>
        </p:nvSpPr>
        <p:spPr>
          <a:xfrm>
            <a:off x="4978806" y="3400147"/>
            <a:ext cx="817200" cy="817200"/>
          </a:xfrm>
          <a:prstGeom prst="octagon">
            <a:avLst/>
          </a:prstGeom>
          <a:ln>
            <a:solidFill>
              <a:schemeClr val="bg1">
                <a:lumMod val="95000"/>
              </a:schemeClr>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700" dirty="0">
              <a:effectLst>
                <a:outerShdw blurRad="50800" dist="38100" dir="2700000" algn="tl" rotWithShape="0">
                  <a:prstClr val="black">
                    <a:alpha val="40000"/>
                  </a:prstClr>
                </a:outerShdw>
              </a:effectLst>
              <a:latin typeface="Arial" panose="020B0604020202020204" pitchFamily="34" charset="0"/>
              <a:ea typeface="微软雅黑" panose="020B0503020204020204" charset="-122"/>
              <a:cs typeface="Arial" panose="020B0604020202020204" pitchFamily="34" charset="0"/>
            </a:endParaRPr>
          </a:p>
        </p:txBody>
      </p:sp>
      <p:sp>
        <p:nvSpPr>
          <p:cNvPr id="69" name="八边形 68"/>
          <p:cNvSpPr/>
          <p:nvPr>
            <p:custDataLst>
              <p:tags r:id="rId25"/>
            </p:custDataLst>
          </p:nvPr>
        </p:nvSpPr>
        <p:spPr>
          <a:xfrm>
            <a:off x="5009824" y="3440448"/>
            <a:ext cx="763200" cy="763200"/>
          </a:xfrm>
          <a:prstGeom prst="octagon">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ea typeface="微软雅黑" panose="020B0503020204020204" charset="-122"/>
                <a:cs typeface="Arial" panose="020B0604020202020204" pitchFamily="34" charset="0"/>
              </a:rPr>
              <a:t>08</a:t>
            </a:r>
            <a:endParaRPr lang="zh-CN" altLang="en-US" sz="2400" dirty="0">
              <a:latin typeface="Arial" panose="020B0604020202020204" pitchFamily="34" charset="0"/>
              <a:ea typeface="微软雅黑" panose="020B0503020204020204" charset="-122"/>
              <a:cs typeface="Arial" panose="020B0604020202020204" pitchFamily="34" charset="0"/>
            </a:endParaRPr>
          </a:p>
        </p:txBody>
      </p:sp>
      <p:grpSp>
        <p:nvGrpSpPr>
          <p:cNvPr id="70" name="组合 69"/>
          <p:cNvGrpSpPr/>
          <p:nvPr/>
        </p:nvGrpSpPr>
        <p:grpSpPr>
          <a:xfrm>
            <a:off x="4260109" y="3801276"/>
            <a:ext cx="707403" cy="178728"/>
            <a:chOff x="4470269" y="1661160"/>
            <a:chExt cx="1290451" cy="262890"/>
          </a:xfrm>
        </p:grpSpPr>
        <p:cxnSp>
          <p:nvCxnSpPr>
            <p:cNvPr id="71" name="直接连接符 70"/>
            <p:cNvCxnSpPr/>
            <p:nvPr>
              <p:custDataLst>
                <p:tags r:id="rId26"/>
              </p:custDataLst>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custDataLst>
                <p:tags r:id="rId27"/>
              </p:custDataLst>
            </p:nvPr>
          </p:nvCxnSpPr>
          <p:spPr>
            <a:xfrm flipH="1">
              <a:off x="4470269" y="1663541"/>
              <a:ext cx="9423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76" name="组合 75"/>
          <p:cNvGrpSpPr/>
          <p:nvPr/>
        </p:nvGrpSpPr>
        <p:grpSpPr>
          <a:xfrm flipH="1">
            <a:off x="7911903" y="5851563"/>
            <a:ext cx="600459" cy="178728"/>
            <a:chOff x="4255294" y="1661160"/>
            <a:chExt cx="1505426" cy="262890"/>
          </a:xfrm>
        </p:grpSpPr>
        <p:cxnSp>
          <p:nvCxnSpPr>
            <p:cNvPr id="77" name="直接连接符 76"/>
            <p:cNvCxnSpPr/>
            <p:nvPr>
              <p:custDataLst>
                <p:tags r:id="rId28"/>
              </p:custDataLst>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custDataLst>
                <p:tags r:id="rId29"/>
              </p:custDataLst>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79" name="矩形 78"/>
          <p:cNvSpPr/>
          <p:nvPr>
            <p:custDataLst>
              <p:tags r:id="rId30"/>
            </p:custDataLst>
          </p:nvPr>
        </p:nvSpPr>
        <p:spPr>
          <a:xfrm>
            <a:off x="8157168" y="3146225"/>
            <a:ext cx="2568414" cy="370495"/>
          </a:xfrm>
          <a:prstGeom prst="rect">
            <a:avLst/>
          </a:prstGeom>
        </p:spPr>
        <p:txBody>
          <a:bodyPr wrap="none" lIns="62112" tIns="31056" rIns="62112" bIns="31056">
            <a:spAutoFit/>
          </a:bodyPr>
          <a:lstStyle/>
          <a:p>
            <a:pPr lvl="0"/>
            <a:r>
              <a:rPr lang="zh-CN" altLang="en-US" sz="2000" b="1" dirty="0">
                <a:latin typeface="微软雅黑" panose="020B0503020204020204" charset="-122"/>
                <a:ea typeface="微软雅黑" panose="020B0503020204020204" charset="-122"/>
                <a:cs typeface="Calibri" panose="020F0502020204030204"/>
                <a:sym typeface="+mn-ea"/>
              </a:rPr>
              <a:t>装机容量：</a:t>
            </a:r>
            <a:r>
              <a:rPr lang="en-US" altLang="zh-CN" sz="2000" b="1" dirty="0">
                <a:latin typeface="微软雅黑" panose="020B0503020204020204" charset="-122"/>
                <a:ea typeface="微软雅黑" panose="020B0503020204020204" charset="-122"/>
                <a:cs typeface="Calibri" panose="020F0502020204030204"/>
                <a:sym typeface="+mn-ea"/>
              </a:rPr>
              <a:t>660</a:t>
            </a:r>
            <a:r>
              <a:rPr lang="zh-CN" altLang="en-US" sz="2000" b="1" dirty="0">
                <a:latin typeface="微软雅黑" panose="020B0503020204020204" charset="-122"/>
                <a:ea typeface="微软雅黑" panose="020B0503020204020204" charset="-122"/>
                <a:cs typeface="Calibri" panose="020F0502020204030204"/>
                <a:sym typeface="+mn-ea"/>
              </a:rPr>
              <a:t>万</a:t>
            </a:r>
            <a:r>
              <a:rPr lang="en-US" altLang="zh-CN" sz="2000" b="1" dirty="0">
                <a:latin typeface="微软雅黑" panose="020B0503020204020204" charset="-122"/>
                <a:ea typeface="微软雅黑" panose="020B0503020204020204" charset="-122"/>
                <a:cs typeface="Calibri" panose="020F0502020204030204"/>
                <a:sym typeface="+mn-ea"/>
              </a:rPr>
              <a:t>kW</a:t>
            </a:r>
            <a:endParaRPr lang="en-US" altLang="zh-CN" sz="2000" b="1" dirty="0">
              <a:latin typeface="微软雅黑" panose="020B0503020204020204" charset="-122"/>
              <a:ea typeface="微软雅黑" panose="020B0503020204020204" charset="-122"/>
              <a:cs typeface="Calibri" panose="020F0502020204030204"/>
              <a:sym typeface="+mn-ea"/>
            </a:endParaRPr>
          </a:p>
        </p:txBody>
      </p:sp>
      <p:sp>
        <p:nvSpPr>
          <p:cNvPr id="80" name="矩形 79"/>
          <p:cNvSpPr/>
          <p:nvPr>
            <p:custDataLst>
              <p:tags r:id="rId31"/>
            </p:custDataLst>
          </p:nvPr>
        </p:nvSpPr>
        <p:spPr>
          <a:xfrm>
            <a:off x="8631010" y="4470561"/>
            <a:ext cx="2287270" cy="368300"/>
          </a:xfrm>
          <a:prstGeom prst="rect">
            <a:avLst/>
          </a:prstGeom>
        </p:spPr>
        <p:txBody>
          <a:bodyPr wrap="none" lIns="62112" tIns="31056" rIns="62112" bIns="31056">
            <a:spAutoFit/>
          </a:bodyPr>
          <a:lstStyle/>
          <a:p>
            <a:pPr lvl="0"/>
            <a:r>
              <a:rPr lang="zh-CN" altLang="en-US" sz="2000" b="1" dirty="0">
                <a:latin typeface="微软雅黑" panose="020B0503020204020204" charset="-122"/>
                <a:ea typeface="微软雅黑" panose="020B0503020204020204" charset="-122"/>
                <a:cs typeface="Calibri" panose="020F0502020204030204"/>
                <a:sym typeface="+mn-ea"/>
              </a:rPr>
              <a:t>光伏台区：</a:t>
            </a:r>
            <a:r>
              <a:rPr lang="en-US" altLang="zh-CN" sz="2000" b="1" dirty="0">
                <a:latin typeface="微软雅黑" panose="020B0503020204020204" charset="-122"/>
                <a:ea typeface="微软雅黑" panose="020B0503020204020204" charset="-122"/>
                <a:cs typeface="Calibri" panose="020F0502020204030204"/>
                <a:sym typeface="+mn-ea"/>
              </a:rPr>
              <a:t>8.3</a:t>
            </a:r>
            <a:r>
              <a:rPr lang="zh-CN" altLang="en-US" sz="2000" b="1" dirty="0">
                <a:latin typeface="微软雅黑" panose="020B0503020204020204" charset="-122"/>
                <a:ea typeface="微软雅黑" panose="020B0503020204020204" charset="-122"/>
                <a:cs typeface="Calibri" panose="020F0502020204030204"/>
                <a:sym typeface="+mn-ea"/>
              </a:rPr>
              <a:t>万个</a:t>
            </a:r>
            <a:endParaRPr lang="zh-CN" altLang="en-US" sz="2000" b="1" dirty="0">
              <a:latin typeface="微软雅黑" panose="020B0503020204020204" charset="-122"/>
              <a:ea typeface="微软雅黑" panose="020B0503020204020204" charset="-122"/>
              <a:cs typeface="Calibri" panose="020F0502020204030204"/>
              <a:sym typeface="+mn-ea"/>
            </a:endParaRPr>
          </a:p>
        </p:txBody>
      </p:sp>
      <p:sp>
        <p:nvSpPr>
          <p:cNvPr id="81" name="矩形 80"/>
          <p:cNvSpPr/>
          <p:nvPr>
            <p:custDataLst>
              <p:tags r:id="rId32"/>
            </p:custDataLst>
          </p:nvPr>
        </p:nvSpPr>
        <p:spPr>
          <a:xfrm>
            <a:off x="8423185" y="5628525"/>
            <a:ext cx="2477043" cy="370495"/>
          </a:xfrm>
          <a:prstGeom prst="rect">
            <a:avLst/>
          </a:prstGeom>
        </p:spPr>
        <p:txBody>
          <a:bodyPr wrap="none" lIns="62112" tIns="31056" rIns="62112" bIns="31056">
            <a:spAutoFit/>
          </a:bodyPr>
          <a:lstStyle/>
          <a:p>
            <a:pPr lvl="0"/>
            <a:r>
              <a:rPr lang="zh-CN" altLang="en-US" sz="2000" b="1" dirty="0">
                <a:latin typeface="微软雅黑" panose="020B0503020204020204" charset="-122"/>
                <a:ea typeface="微软雅黑" panose="020B0503020204020204" charset="-122"/>
                <a:cs typeface="Calibri" panose="020F0502020204030204"/>
                <a:sym typeface="+mn-ea"/>
              </a:rPr>
              <a:t>光伏台区占比：</a:t>
            </a:r>
            <a:r>
              <a:rPr lang="en-US" altLang="zh-CN" sz="2000" b="1" dirty="0">
                <a:latin typeface="微软雅黑" panose="020B0503020204020204" charset="-122"/>
                <a:ea typeface="微软雅黑" panose="020B0503020204020204" charset="-122"/>
                <a:cs typeface="Calibri" panose="020F0502020204030204"/>
                <a:sym typeface="+mn-ea"/>
              </a:rPr>
              <a:t>30%</a:t>
            </a:r>
            <a:endParaRPr lang="en-US" altLang="zh-CN" sz="2000" b="1" dirty="0">
              <a:latin typeface="微软雅黑" panose="020B0503020204020204" charset="-122"/>
              <a:ea typeface="微软雅黑" panose="020B0503020204020204" charset="-122"/>
              <a:cs typeface="Calibri" panose="020F0502020204030204"/>
              <a:sym typeface="+mn-ea"/>
            </a:endParaRPr>
          </a:p>
        </p:txBody>
      </p:sp>
      <p:sp>
        <p:nvSpPr>
          <p:cNvPr id="82" name="矩形 81"/>
          <p:cNvSpPr/>
          <p:nvPr>
            <p:custDataLst>
              <p:tags r:id="rId33"/>
            </p:custDataLst>
          </p:nvPr>
        </p:nvSpPr>
        <p:spPr>
          <a:xfrm>
            <a:off x="7575209" y="6345160"/>
            <a:ext cx="2625725" cy="368300"/>
          </a:xfrm>
          <a:prstGeom prst="rect">
            <a:avLst/>
          </a:prstGeom>
        </p:spPr>
        <p:txBody>
          <a:bodyPr wrap="none" lIns="62112" tIns="31056" rIns="62112" bIns="31056">
            <a:spAutoFit/>
          </a:bodyPr>
          <a:lstStyle/>
          <a:p>
            <a:pPr lvl="0"/>
            <a:r>
              <a:rPr lang="zh-CN" sz="2000" b="1" dirty="0">
                <a:latin typeface="微软雅黑" panose="020B0503020204020204" charset="-122"/>
                <a:ea typeface="微软雅黑" panose="020B0503020204020204" charset="-122"/>
                <a:cs typeface="Calibri" panose="020F0502020204030204"/>
                <a:sym typeface="+mn-ea"/>
              </a:rPr>
              <a:t>反向过载台区：</a:t>
            </a:r>
            <a:r>
              <a:rPr lang="en-US" altLang="zh-CN" sz="2000" b="1" dirty="0">
                <a:latin typeface="微软雅黑" panose="020B0503020204020204" charset="-122"/>
                <a:ea typeface="微软雅黑" panose="020B0503020204020204" charset="-122"/>
                <a:cs typeface="Calibri" panose="020F0502020204030204"/>
                <a:sym typeface="+mn-ea"/>
              </a:rPr>
              <a:t>505</a:t>
            </a:r>
            <a:r>
              <a:rPr lang="zh-CN" altLang="en-US" sz="2000" b="1" dirty="0">
                <a:latin typeface="微软雅黑" panose="020B0503020204020204" charset="-122"/>
                <a:ea typeface="微软雅黑" panose="020B0503020204020204" charset="-122"/>
                <a:cs typeface="Calibri" panose="020F0502020204030204"/>
                <a:sym typeface="+mn-ea"/>
              </a:rPr>
              <a:t>个</a:t>
            </a:r>
            <a:endParaRPr lang="zh-CN" altLang="en-US" sz="2000" b="1" dirty="0">
              <a:latin typeface="微软雅黑" panose="020B0503020204020204" charset="-122"/>
              <a:ea typeface="微软雅黑" panose="020B0503020204020204" charset="-122"/>
              <a:cs typeface="Calibri" panose="020F0502020204030204"/>
              <a:sym typeface="+mn-ea"/>
            </a:endParaRPr>
          </a:p>
        </p:txBody>
      </p:sp>
      <p:sp>
        <p:nvSpPr>
          <p:cNvPr id="83" name="矩形 82"/>
          <p:cNvSpPr/>
          <p:nvPr>
            <p:custDataLst>
              <p:tags r:id="rId34"/>
            </p:custDataLst>
          </p:nvPr>
        </p:nvSpPr>
        <p:spPr>
          <a:xfrm>
            <a:off x="1200011" y="4674666"/>
            <a:ext cx="2820035" cy="399415"/>
          </a:xfrm>
          <a:prstGeom prst="rect">
            <a:avLst/>
          </a:prstGeom>
        </p:spPr>
        <p:txBody>
          <a:bodyPr wrap="none" lIns="62112" tIns="31056" rIns="62112" bIns="31056">
            <a:spAutoFit/>
          </a:bodyPr>
          <a:lstStyle/>
          <a:p>
            <a:pPr lvl="0" algn="l">
              <a:lnSpc>
                <a:spcPct val="110000"/>
              </a:lnSpc>
            </a:pPr>
            <a:r>
              <a:rPr lang="zh-CN" sz="2000" b="1" dirty="0">
                <a:latin typeface="微软雅黑" panose="020B0503020204020204" charset="-122"/>
                <a:ea typeface="微软雅黑" panose="020B0503020204020204" charset="-122"/>
                <a:cs typeface="Calibri" panose="020F0502020204030204"/>
                <a:sym typeface="+mn-ea"/>
              </a:rPr>
              <a:t>严重高电压</a:t>
            </a:r>
            <a:r>
              <a:rPr lang="zh-CN" sz="2000" b="1" dirty="0">
                <a:latin typeface="微软雅黑" panose="020B0503020204020204" charset="-122"/>
                <a:ea typeface="微软雅黑" panose="020B0503020204020204" charset="-122"/>
                <a:cs typeface="Calibri" panose="020F0502020204030204"/>
                <a:sym typeface="+mn-ea"/>
              </a:rPr>
              <a:t>用户</a:t>
            </a:r>
            <a:r>
              <a:rPr lang="zh-CN" sz="2000" b="1" dirty="0">
                <a:latin typeface="微软雅黑" panose="020B0503020204020204" charset="-122"/>
                <a:ea typeface="微软雅黑" panose="020B0503020204020204" charset="-122"/>
                <a:cs typeface="Calibri" panose="020F0502020204030204"/>
                <a:sym typeface="+mn-ea"/>
              </a:rPr>
              <a:t>：</a:t>
            </a:r>
            <a:r>
              <a:rPr lang="en-US" sz="2000" b="1" dirty="0">
                <a:latin typeface="微软雅黑" panose="020B0503020204020204" charset="-122"/>
                <a:ea typeface="微软雅黑" panose="020B0503020204020204" charset="-122"/>
                <a:cs typeface="Calibri" panose="020F0502020204030204"/>
                <a:sym typeface="+mn-ea"/>
              </a:rPr>
              <a:t>7</a:t>
            </a:r>
            <a:r>
              <a:rPr lang="zh-CN" altLang="en-US" sz="2000" b="1" dirty="0">
                <a:latin typeface="微软雅黑" panose="020B0503020204020204" charset="-122"/>
                <a:ea typeface="微软雅黑" panose="020B0503020204020204" charset="-122"/>
                <a:cs typeface="Calibri" panose="020F0502020204030204"/>
                <a:sym typeface="+mn-ea"/>
              </a:rPr>
              <a:t>千个</a:t>
            </a:r>
            <a:endParaRPr lang="zh-CN" altLang="en-US" sz="2000" b="1" dirty="0">
              <a:latin typeface="微软雅黑" panose="020B0503020204020204" charset="-122"/>
              <a:ea typeface="微软雅黑" panose="020B0503020204020204" charset="-122"/>
              <a:cs typeface="Calibri" panose="020F0502020204030204"/>
              <a:sym typeface="+mn-ea"/>
            </a:endParaRPr>
          </a:p>
        </p:txBody>
      </p:sp>
      <p:sp>
        <p:nvSpPr>
          <p:cNvPr id="84" name="矩形 83"/>
          <p:cNvSpPr/>
          <p:nvPr>
            <p:custDataLst>
              <p:tags r:id="rId35"/>
            </p:custDataLst>
          </p:nvPr>
        </p:nvSpPr>
        <p:spPr>
          <a:xfrm>
            <a:off x="1246104" y="3581028"/>
            <a:ext cx="3074035" cy="399415"/>
          </a:xfrm>
          <a:prstGeom prst="rect">
            <a:avLst/>
          </a:prstGeom>
        </p:spPr>
        <p:txBody>
          <a:bodyPr wrap="none" lIns="62112" tIns="31056" rIns="62112" bIns="31056">
            <a:spAutoFit/>
          </a:bodyPr>
          <a:lstStyle/>
          <a:p>
            <a:pPr lvl="0">
              <a:lnSpc>
                <a:spcPct val="110000"/>
              </a:lnSpc>
            </a:pPr>
            <a:r>
              <a:rPr lang="zh-CN" sz="2000" b="1" dirty="0">
                <a:latin typeface="微软雅黑" panose="020B0503020204020204" charset="-122"/>
                <a:ea typeface="微软雅黑" panose="020B0503020204020204" charset="-122"/>
                <a:cs typeface="Calibri" panose="020F0502020204030204"/>
                <a:sym typeface="+mn-ea"/>
              </a:rPr>
              <a:t>含充电桩公用台区：</a:t>
            </a:r>
            <a:r>
              <a:rPr lang="en-US" altLang="zh-CN" sz="2000" b="1" dirty="0">
                <a:latin typeface="微软雅黑" panose="020B0503020204020204" charset="-122"/>
                <a:ea typeface="微软雅黑" panose="020B0503020204020204" charset="-122"/>
                <a:cs typeface="Calibri" panose="020F0502020204030204"/>
                <a:sym typeface="+mn-ea"/>
              </a:rPr>
              <a:t>7</a:t>
            </a:r>
            <a:r>
              <a:rPr lang="zh-CN" altLang="en-US" sz="2000" b="1" dirty="0">
                <a:latin typeface="微软雅黑" panose="020B0503020204020204" charset="-122"/>
                <a:ea typeface="微软雅黑" panose="020B0503020204020204" charset="-122"/>
                <a:cs typeface="Calibri" panose="020F0502020204030204"/>
                <a:sym typeface="+mn-ea"/>
              </a:rPr>
              <a:t>万个</a:t>
            </a:r>
            <a:endParaRPr lang="zh-CN" altLang="en-US" sz="2000" b="1" dirty="0">
              <a:latin typeface="微软雅黑" panose="020B0503020204020204" charset="-122"/>
              <a:ea typeface="微软雅黑" panose="020B0503020204020204" charset="-122"/>
              <a:cs typeface="Calibri" panose="020F0502020204030204"/>
              <a:sym typeface="+mn-ea"/>
            </a:endParaRPr>
          </a:p>
        </p:txBody>
      </p:sp>
      <p:sp>
        <p:nvSpPr>
          <p:cNvPr id="85" name="矩形 84"/>
          <p:cNvSpPr/>
          <p:nvPr>
            <p:custDataLst>
              <p:tags r:id="rId36"/>
            </p:custDataLst>
          </p:nvPr>
        </p:nvSpPr>
        <p:spPr>
          <a:xfrm>
            <a:off x="1936413" y="5996761"/>
            <a:ext cx="2541270" cy="368300"/>
          </a:xfrm>
          <a:prstGeom prst="rect">
            <a:avLst/>
          </a:prstGeom>
        </p:spPr>
        <p:txBody>
          <a:bodyPr wrap="none" lIns="62112" tIns="31056" rIns="62112" bIns="31056">
            <a:spAutoFit/>
          </a:bodyPr>
          <a:lstStyle/>
          <a:p>
            <a:pPr lvl="0"/>
            <a:r>
              <a:rPr lang="zh-CN" sz="2000" b="1" dirty="0">
                <a:latin typeface="微软雅黑" panose="020B0503020204020204" charset="-122"/>
                <a:ea typeface="微软雅黑" panose="020B0503020204020204" charset="-122"/>
                <a:cs typeface="Calibri" panose="020F0502020204030204"/>
                <a:sym typeface="+mn-ea"/>
              </a:rPr>
              <a:t>高电压台区：</a:t>
            </a:r>
            <a:r>
              <a:rPr lang="en-US" altLang="zh-CN" sz="2000" b="1" dirty="0">
                <a:latin typeface="微软雅黑" panose="020B0503020204020204" charset="-122"/>
                <a:ea typeface="微软雅黑" panose="020B0503020204020204" charset="-122"/>
                <a:cs typeface="Calibri" panose="020F0502020204030204"/>
                <a:sym typeface="+mn-ea"/>
              </a:rPr>
              <a:t>1.6</a:t>
            </a:r>
            <a:r>
              <a:rPr lang="zh-CN" altLang="en-US" sz="2000" b="1" dirty="0">
                <a:latin typeface="微软雅黑" panose="020B0503020204020204" charset="-122"/>
                <a:ea typeface="微软雅黑" panose="020B0503020204020204" charset="-122"/>
                <a:cs typeface="Calibri" panose="020F0502020204030204"/>
                <a:sym typeface="+mn-ea"/>
              </a:rPr>
              <a:t>万个</a:t>
            </a:r>
            <a:endParaRPr lang="zh-CN" altLang="en-US" sz="2000" b="1" dirty="0">
              <a:latin typeface="微软雅黑" panose="020B0503020204020204" charset="-122"/>
              <a:ea typeface="微软雅黑" panose="020B0503020204020204" charset="-122"/>
              <a:cs typeface="Calibri" panose="020F0502020204030204"/>
              <a:sym typeface="+mn-ea"/>
            </a:endParaRPr>
          </a:p>
        </p:txBody>
      </p:sp>
      <p:sp>
        <p:nvSpPr>
          <p:cNvPr id="45" name="矩形 99"/>
          <p:cNvSpPr/>
          <p:nvPr>
            <p:custDataLst>
              <p:tags r:id="rId37"/>
            </p:custDataLst>
          </p:nvPr>
        </p:nvSpPr>
        <p:spPr>
          <a:xfrm>
            <a:off x="593090" y="1304290"/>
            <a:ext cx="11291570" cy="1243965"/>
          </a:xfrm>
          <a:prstGeom prst="rect">
            <a:avLst/>
          </a:prstGeom>
          <a:noFill/>
          <a:ln w="12700" cap="flat" cmpd="sng">
            <a:solidFill>
              <a:srgbClr val="007470"/>
            </a:solidFill>
            <a:prstDash val="sysDash"/>
            <a:round/>
            <a:headEnd type="none" w="med" len="med"/>
            <a:tailEnd type="none" w="med" len="med"/>
          </a:ln>
        </p:spPr>
        <p:txBody>
          <a:bodyPr wrap="square" anchor="ctr" anchorCtr="0"/>
          <a:lstStyle/>
          <a:p>
            <a:pPr indent="457200" algn="just">
              <a:lnSpc>
                <a:spcPct val="140000"/>
              </a:lnSpc>
              <a:spcBef>
                <a:spcPts val="0"/>
              </a:spcBef>
              <a:spcAft>
                <a:spcPts val="0"/>
              </a:spcAft>
            </a:pPr>
            <a:r>
              <a:rPr lang="zh-CN" sz="1800" b="1" dirty="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强随机性、波动性的</a:t>
            </a:r>
            <a:r>
              <a:rPr lang="zh-CN" sz="1800" b="1" dirty="0">
                <a:solidFill>
                  <a:srgbClr val="FF0000"/>
                </a:solidFill>
                <a:latin typeface="微软雅黑" panose="020B0503020204020204" charset="-122"/>
                <a:ea typeface="微软雅黑" panose="020B0503020204020204" charset="-122"/>
                <a:cs typeface="微软雅黑" panose="020B0503020204020204" charset="-122"/>
                <a:sym typeface="+mn-ea"/>
              </a:rPr>
              <a:t>低压分布式光伏大规模并网</a:t>
            </a:r>
            <a:r>
              <a:rPr lang="zh-CN" sz="1800" b="1" dirty="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，配电主体将更加复杂多元，能源流向更加多样，低压配电网在</a:t>
            </a:r>
            <a:r>
              <a:rPr lang="zh-CN" sz="1800" b="1" dirty="0">
                <a:solidFill>
                  <a:srgbClr val="FF0000"/>
                </a:solidFill>
                <a:latin typeface="微软雅黑" panose="020B0503020204020204" charset="-122"/>
                <a:ea typeface="微软雅黑" panose="020B0503020204020204" charset="-122"/>
                <a:cs typeface="微软雅黑" panose="020B0503020204020204" charset="-122"/>
                <a:sym typeface="+mn-ea"/>
              </a:rPr>
              <a:t>供需平衡、系统调节、最优运行、建设成本</a:t>
            </a:r>
            <a:r>
              <a:rPr lang="zh-CN" sz="1800" b="1" dirty="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等方面都将发生显著变化，也将面临一系列新的挑战。</a:t>
            </a:r>
            <a:endParaRPr lang="zh-CN" altLang="en-US" sz="1800" b="1" dirty="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endParaRPr>
          </a:p>
        </p:txBody>
      </p:sp>
      <p:cxnSp>
        <p:nvCxnSpPr>
          <p:cNvPr id="2" name="直接连接符 1"/>
          <p:cNvCxnSpPr/>
          <p:nvPr>
            <p:custDataLst>
              <p:tags r:id="rId38"/>
            </p:custDataLst>
          </p:nvPr>
        </p:nvCxnSpPr>
        <p:spPr>
          <a:xfrm>
            <a:off x="5350311" y="3045621"/>
            <a:ext cx="87708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文本框 80"/>
          <p:cNvSpPr txBox="1"/>
          <p:nvPr/>
        </p:nvSpPr>
        <p:spPr>
          <a:xfrm>
            <a:off x="673100" y="115888"/>
            <a:ext cx="4568825" cy="583565"/>
          </a:xfrm>
          <a:prstGeom prst="rect">
            <a:avLst/>
          </a:prstGeom>
          <a:noFill/>
          <a:ln w="9525">
            <a:noFill/>
          </a:ln>
        </p:spPr>
        <p:txBody>
          <a:bodyPr wrap="square" anchor="t" anchorCtr="0">
            <a:spAutoFit/>
          </a:bodyPr>
          <a:lstStyle/>
          <a:p>
            <a:pPr marL="571500" indent="-571500">
              <a:buFont typeface="Wingdings" panose="05000000000000000000" charset="0"/>
              <a:buChar char="n"/>
            </a:pPr>
            <a:r>
              <a:rPr lang="zh-CN" altLang="en-US" sz="3200" b="1" dirty="0">
                <a:latin typeface="微软雅黑" panose="020B0503020204020204" charset="-122"/>
                <a:ea typeface="微软雅黑" panose="020B0503020204020204" charset="-122"/>
                <a:sym typeface="+mn-ea"/>
              </a:rPr>
              <a:t>问题</a:t>
            </a:r>
            <a:r>
              <a:rPr lang="zh-CN" altLang="en-US" sz="3200" b="1" dirty="0">
                <a:latin typeface="微软雅黑" panose="020B0503020204020204" charset="-122"/>
                <a:ea typeface="微软雅黑" panose="020B0503020204020204" charset="-122"/>
                <a:sym typeface="+mn-ea"/>
              </a:rPr>
              <a:t>挑战</a:t>
            </a:r>
            <a:endParaRPr lang="zh-CN" altLang="en-US" sz="3200" b="1" dirty="0">
              <a:latin typeface="微软雅黑" panose="020B0503020204020204" charset="-122"/>
              <a:ea typeface="微软雅黑" panose="020B0503020204020204" charset="-122"/>
            </a:endParaRPr>
          </a:p>
        </p:txBody>
      </p:sp>
    </p:spTree>
    <p:custDataLst>
      <p:tags r:id="rId39"/>
    </p:custDataLst>
  </p:cSld>
  <p:clrMapOvr>
    <a:masterClrMapping/>
  </p:clrMapOvr>
  <p:transition/>
</p:sld>
</file>

<file path=ppt/tags/tag1.xml><?xml version="1.0" encoding="utf-8"?>
<p:tagLst xmlns:p="http://schemas.openxmlformats.org/presentationml/2006/main">
  <p:tag name="KSO_WM_FULL_TEXT_BEAUTIFY_COPY_ID" val="45"/>
</p:tagLst>
</file>

<file path=ppt/tags/tag10.xml><?xml version="1.0" encoding="utf-8"?>
<p:tagLst xmlns:p="http://schemas.openxmlformats.org/presentationml/2006/main">
  <p:tag name="KSO_WM_FULL_TEXT_BEAUTIFY_COPY_ID" val="11"/>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FULL_TEXT_BEAUTIFY_COPY_ID" val="13"/>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FULL_TEXT_BEAUTIFY_COPY_ID" val="9"/>
</p:tagLst>
</file>

<file path=ppt/tags/tag120.xml><?xml version="1.0" encoding="utf-8"?>
<p:tagLst xmlns:p="http://schemas.openxmlformats.org/presentationml/2006/main">
  <p:tag name="KSO_WM_FULL_TEXT_BEAUTIFY_COPY_ID" val="150995259"/>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FULL_TEXT_BEAUTIFY_COPY_ID" val="150995259"/>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FULL_TEXT_BEAUTIFY_COPY_ID" val="150995259"/>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FULL_TEXT_BEAUTIFY_COPY_ID" val="25"/>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FULL_TEXT_BEAUTIFY_COPY_ID" val="42"/>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FULL_TEXT_BEAUTIFY_COPY_ID" val="150995259"/>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FULL_TEXT_BEAUTIFY_COPY_ID" val="150995259"/>
</p:tagLst>
</file>

<file path=ppt/tags/tag15.xml><?xml version="1.0" encoding="utf-8"?>
<p:tagLst xmlns:p="http://schemas.openxmlformats.org/presentationml/2006/main">
  <p:tag name="KSO_WM_FULL_TEXT_BEAUTIFY_COPY_ID" val="44"/>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FULL_TEXT_BEAUTIFY_COPY_ID" val="150995259"/>
</p:tagLst>
</file>

<file path=ppt/tags/tag154.xml><?xml version="1.0" encoding="utf-8"?>
<p:tagLst xmlns:p="http://schemas.openxmlformats.org/presentationml/2006/main">
  <p:tag name="KSO_WM_TAG_VERSION" val="1.0"/>
  <p:tag name="KSO_WM_BEAUTIFY_FLAG" val="#wm#"/>
  <p:tag name="KSO_WM_TEMPLATE_CATEGORY" val="diagram"/>
  <p:tag name="KSO_WM_TEMPLATE_INDEX" val="20170325"/>
  <p:tag name="KSO_WM_UNIT_TYPE" val="q_h_i"/>
  <p:tag name="KSO_WM_UNIT_INDEX" val="430_4_1"/>
  <p:tag name="KSO_WM_UNIT_ID" val="diagram20170325_2*q_h_i*430_4_1"/>
  <p:tag name="KSO_WM_UNIT_LAYERLEVEL" val="1_1_1"/>
  <p:tag name="KSO_WM_DIAGRAM_GROUP_CODE" val="q1-1"/>
  <p:tag name="KSO_WM_UNIT_FILL_FORE_SCHEMECOLOR_INDEX" val="5"/>
  <p:tag name="KSO_WM_UNIT_FILL_TYPE" val="1"/>
  <p:tag name="KSO_WM_UNIT_TEXT_FILL_FORE_SCHEMECOLOR_INDEX" val="13"/>
  <p:tag name="KSO_WM_UNIT_TEXT_FILL_TYPE" val="1"/>
  <p:tag name="KSO_WM_UNIT_USESOURCEFORMAT_APPLY" val="1"/>
</p:tagLst>
</file>

<file path=ppt/tags/tag155.xml><?xml version="1.0" encoding="utf-8"?>
<p:tagLst xmlns:p="http://schemas.openxmlformats.org/presentationml/2006/main">
  <p:tag name="KSO_WM_TAG_VERSION" val="1.0"/>
  <p:tag name="KSO_WM_BEAUTIFY_FLAG" val="#wm#"/>
  <p:tag name="KSO_WM_TEMPLATE_CATEGORY" val="diagram"/>
  <p:tag name="KSO_WM_TEMPLATE_INDEX" val="20170325"/>
  <p:tag name="KSO_WM_UNIT_TYPE" val="q_h_i"/>
  <p:tag name="KSO_WM_UNIT_INDEX" val="430_1_1"/>
  <p:tag name="KSO_WM_UNIT_ID" val="diagram20170325_2*q_h_i*430_1_1"/>
  <p:tag name="KSO_WM_UNIT_LAYERLEVEL" val="1_1_1"/>
  <p:tag name="KSO_WM_DIAGRAM_GROUP_CODE" val="q1-1"/>
  <p:tag name="KSO_WM_UNIT_FILL_FORE_SCHEMECOLOR_INDEX" val="6"/>
  <p:tag name="KSO_WM_UNIT_FILL_TYPE" val="1"/>
  <p:tag name="KSO_WM_UNIT_TEXT_FILL_FORE_SCHEMECOLOR_INDEX" val="10"/>
  <p:tag name="KSO_WM_UNIT_TEXT_FILL_TYPE" val="1"/>
  <p:tag name="KSO_WM_UNIT_USESOURCEFORMAT_APPLY" val="1"/>
</p:tagLst>
</file>

<file path=ppt/tags/tag156.xml><?xml version="1.0" encoding="utf-8"?>
<p:tagLst xmlns:p="http://schemas.openxmlformats.org/presentationml/2006/main">
  <p:tag name="KSO_WM_TAG_VERSION" val="1.0"/>
  <p:tag name="KSO_WM_BEAUTIFY_FLAG" val="#wm#"/>
  <p:tag name="KSO_WM_TEMPLATE_CATEGORY" val="diagram"/>
  <p:tag name="KSO_WM_TEMPLATE_INDEX" val="20170325"/>
  <p:tag name="KSO_WM_UNIT_TYPE" val="q_h_i"/>
  <p:tag name="KSO_WM_UNIT_INDEX" val="430_3_1"/>
  <p:tag name="KSO_WM_UNIT_ID" val="diagram20170325_2*q_h_i*430_3_1"/>
  <p:tag name="KSO_WM_UNIT_LAYERLEVEL" val="1_1_1"/>
  <p:tag name="KSO_WM_DIAGRAM_GROUP_CODE" val="q1-1"/>
  <p:tag name="KSO_WM_UNIT_FILL_FORE_SCHEMECOLOR_INDEX" val="6"/>
  <p:tag name="KSO_WM_UNIT_FILL_TYPE" val="1"/>
  <p:tag name="KSO_WM_UNIT_TEXT_FILL_FORE_SCHEMECOLOR_INDEX" val="10"/>
  <p:tag name="KSO_WM_UNIT_TEXT_FILL_TYPE" val="1"/>
  <p:tag name="KSO_WM_UNIT_USESOURCEFORMAT_APPLY" val="1"/>
</p:tagLst>
</file>

<file path=ppt/tags/tag157.xml><?xml version="1.0" encoding="utf-8"?>
<p:tagLst xmlns:p="http://schemas.openxmlformats.org/presentationml/2006/main">
  <p:tag name="KSO_WM_TAG_VERSION" val="1.0"/>
  <p:tag name="KSO_WM_BEAUTIFY_FLAG" val="#wm#"/>
  <p:tag name="KSO_WM_TEMPLATE_CATEGORY" val="diagram"/>
  <p:tag name="KSO_WM_TEMPLATE_INDEX" val="20170325"/>
  <p:tag name="KSO_WM_UNIT_TYPE" val="q_h_i"/>
  <p:tag name="KSO_WM_UNIT_INDEX" val="430_2_1"/>
  <p:tag name="KSO_WM_UNIT_ID" val="diagram20170325_2*q_h_i*430_2_1"/>
  <p:tag name="KSO_WM_UNIT_LAYERLEVEL" val="1_1_1"/>
  <p:tag name="KSO_WM_DIAGRAM_GROUP_CODE" val="q1-1"/>
  <p:tag name="KSO_WM_UNIT_FILL_FORE_SCHEMECOLOR_INDEX" val="5"/>
  <p:tag name="KSO_WM_UNIT_FILL_TYPE" val="1"/>
  <p:tag name="KSO_WM_UNIT_TEXT_FILL_FORE_SCHEMECOLOR_INDEX" val="13"/>
  <p:tag name="KSO_WM_UNIT_TEXT_FILL_TYPE" val="1"/>
  <p:tag name="KSO_WM_UNIT_USESOURCEFORMAT_APPLY" val="1"/>
</p:tagLst>
</file>

<file path=ppt/tags/tag158.xml><?xml version="1.0" encoding="utf-8"?>
<p:tagLst xmlns:p="http://schemas.openxmlformats.org/presentationml/2006/main">
  <p:tag name="KSO_WM_TAG_VERSION" val="1.0"/>
  <p:tag name="KSO_WM_BEAUTIFY_FLAG" val="#wm#"/>
  <p:tag name="KSO_WM_TEMPLATE_CATEGORY" val="diagram"/>
  <p:tag name="KSO_WM_TEMPLATE_INDEX" val="20170325"/>
  <p:tag name="KSO_WM_UNIT_TYPE" val="q_h_f"/>
  <p:tag name="KSO_WM_UNIT_INDEX" val="430_2_1"/>
  <p:tag name="KSO_WM_UNIT_LAYERLEVEL" val="1_1_1"/>
  <p:tag name="KSO_WM_UNIT_VALUE" val="65"/>
  <p:tag name="KSO_WM_UNIT_HIGHLIGHT" val="0"/>
  <p:tag name="KSO_WM_UNIT_COMPATIBLE" val="0"/>
  <p:tag name="KSO_WM_UNIT_CLEAR" val="0"/>
  <p:tag name="KSO_WM_UNIT_PRESET_TEXT_INDEX" val="5"/>
  <p:tag name="KSO_WM_UNIT_PRESET_TEXT_LEN" val="90"/>
  <p:tag name="KSO_WM_DIAGRAM_GROUP_CODE" val="q1-1"/>
  <p:tag name="KSO_WM_UNIT_ID" val="diagram20170325_2*q_h_f*430_2_1"/>
  <p:tag name="KSO_WM_UNIT_TEXT_FILL_FORE_SCHEMECOLOR_INDEX" val="13"/>
  <p:tag name="KSO_WM_UNIT_TEXT_FILL_TYPE" val="1"/>
  <p:tag name="KSO_WM_UNIT_USESOURCEFORMAT_APPLY" val="1"/>
</p:tagLst>
</file>

<file path=ppt/tags/tag159.xml><?xml version="1.0" encoding="utf-8"?>
<p:tagLst xmlns:p="http://schemas.openxmlformats.org/presentationml/2006/main">
  <p:tag name="KSO_WM_TAG_VERSION" val="1.0"/>
  <p:tag name="KSO_WM_BEAUTIFY_FLAG" val="#wm#"/>
  <p:tag name="KSO_WM_TEMPLATE_CATEGORY" val="diagram"/>
  <p:tag name="KSO_WM_TEMPLATE_INDEX" val="20170325"/>
  <p:tag name="KSO_WM_UNIT_TYPE" val="q_h_a"/>
  <p:tag name="KSO_WM_UNIT_INDEX" val="430_2_1"/>
  <p:tag name="KSO_WM_UNIT_LAYERLEVEL" val="1_1_1"/>
  <p:tag name="KSO_WM_UNIT_VALUE" val="11"/>
  <p:tag name="KSO_WM_UNIT_HIGHLIGHT" val="0"/>
  <p:tag name="KSO_WM_UNIT_COMPATIBLE" val="0"/>
  <p:tag name="KSO_WM_UNIT_CLEAR" val="0"/>
  <p:tag name="KSO_WM_UNIT_PRESET_TEXT_INDEX" val="3"/>
  <p:tag name="KSO_WM_UNIT_PRESET_TEXT_LEN" val="11"/>
  <p:tag name="KSO_WM_DIAGRAM_GROUP_CODE" val="q1-1"/>
  <p:tag name="KSO_WM_UNIT_ID" val="diagram20170325_2*q_h_a*430_2_1"/>
  <p:tag name="KSO_WM_UNIT_TEXT_FILL_FORE_SCHEMECOLOR_INDEX" val="13"/>
  <p:tag name="KSO_WM_UNIT_TEXT_FILL_TYPE" val="1"/>
  <p:tag name="KSO_WM_UNIT_USESOURCEFORMAT_APPLY" val="1"/>
</p:tagLst>
</file>

<file path=ppt/tags/tag16.xml><?xml version="1.0" encoding="utf-8"?>
<p:tagLst xmlns:p="http://schemas.openxmlformats.org/presentationml/2006/main">
  <p:tag name="KSO_WM_FULL_TEXT_BEAUTIFY_COPY_ID" val="42"/>
</p:tagLst>
</file>

<file path=ppt/tags/tag160.xml><?xml version="1.0" encoding="utf-8"?>
<p:tagLst xmlns:p="http://schemas.openxmlformats.org/presentationml/2006/main">
  <p:tag name="KSO_WM_TAG_VERSION" val="1.0"/>
  <p:tag name="KSO_WM_BEAUTIFY_FLAG" val="#wm#"/>
  <p:tag name="KSO_WM_TEMPLATE_CATEGORY" val="diagram"/>
  <p:tag name="KSO_WM_TEMPLATE_INDEX" val="20170325"/>
  <p:tag name="KSO_WM_UNIT_TYPE" val="q_h_f"/>
  <p:tag name="KSO_WM_UNIT_INDEX" val="430_1_1"/>
  <p:tag name="KSO_WM_UNIT_LAYERLEVEL" val="1_1_1"/>
  <p:tag name="KSO_WM_UNIT_VALUE" val="78"/>
  <p:tag name="KSO_WM_UNIT_HIGHLIGHT" val="0"/>
  <p:tag name="KSO_WM_UNIT_COMPATIBLE" val="0"/>
  <p:tag name="KSO_WM_UNIT_CLEAR" val="0"/>
  <p:tag name="KSO_WM_UNIT_PRESET_TEXT_INDEX" val="5"/>
  <p:tag name="KSO_WM_UNIT_PRESET_TEXT_LEN" val="90"/>
  <p:tag name="KSO_WM_DIAGRAM_GROUP_CODE" val="q1-1"/>
  <p:tag name="KSO_WM_UNIT_ID" val="diagram20170325_2*q_h_f*430_1_1"/>
  <p:tag name="KSO_WM_UNIT_TEXT_FILL_FORE_SCHEMECOLOR_INDEX" val="13"/>
  <p:tag name="KSO_WM_UNIT_TEXT_FILL_TYPE" val="1"/>
  <p:tag name="KSO_WM_UNIT_USESOURCEFORMAT_APPLY" val="1"/>
</p:tagLst>
</file>

<file path=ppt/tags/tag161.xml><?xml version="1.0" encoding="utf-8"?>
<p:tagLst xmlns:p="http://schemas.openxmlformats.org/presentationml/2006/main">
  <p:tag name="KSO_WM_TAG_VERSION" val="1.0"/>
  <p:tag name="KSO_WM_BEAUTIFY_FLAG" val="#wm#"/>
  <p:tag name="KSO_WM_TEMPLATE_CATEGORY" val="diagram"/>
  <p:tag name="KSO_WM_TEMPLATE_INDEX" val="20170325"/>
  <p:tag name="KSO_WM_UNIT_TYPE" val="q_h_a"/>
  <p:tag name="KSO_WM_UNIT_INDEX" val="430_1_1"/>
  <p:tag name="KSO_WM_UNIT_LAYERLEVEL" val="1_1_1"/>
  <p:tag name="KSO_WM_UNIT_VALUE" val="11"/>
  <p:tag name="KSO_WM_UNIT_HIGHLIGHT" val="0"/>
  <p:tag name="KSO_WM_UNIT_COMPATIBLE" val="0"/>
  <p:tag name="KSO_WM_UNIT_CLEAR" val="0"/>
  <p:tag name="KSO_WM_UNIT_PRESET_TEXT_INDEX" val="3"/>
  <p:tag name="KSO_WM_UNIT_PRESET_TEXT_LEN" val="11"/>
  <p:tag name="KSO_WM_DIAGRAM_GROUP_CODE" val="q1-1"/>
  <p:tag name="KSO_WM_UNIT_ID" val="diagram20170325_2*q_h_a*430_1_1"/>
  <p:tag name="KSO_WM_UNIT_TEXT_FILL_FORE_SCHEMECOLOR_INDEX" val="13"/>
  <p:tag name="KSO_WM_UNIT_TEXT_FILL_TYPE" val="1"/>
  <p:tag name="KSO_WM_UNIT_USESOURCEFORMAT_APPLY" val="1"/>
</p:tagLst>
</file>

<file path=ppt/tags/tag162.xml><?xml version="1.0" encoding="utf-8"?>
<p:tagLst xmlns:p="http://schemas.openxmlformats.org/presentationml/2006/main">
  <p:tag name="KSO_WM_TAG_VERSION" val="1.0"/>
  <p:tag name="KSO_WM_BEAUTIFY_FLAG" val="#wm#"/>
  <p:tag name="KSO_WM_TEMPLATE_CATEGORY" val="diagram"/>
  <p:tag name="KSO_WM_TEMPLATE_INDEX" val="20170325"/>
  <p:tag name="KSO_WM_UNIT_TYPE" val="q_h_f"/>
  <p:tag name="KSO_WM_UNIT_INDEX" val="430_3_1"/>
  <p:tag name="KSO_WM_UNIT_LAYERLEVEL" val="1_1_1"/>
  <p:tag name="KSO_WM_UNIT_VALUE" val="65"/>
  <p:tag name="KSO_WM_UNIT_HIGHLIGHT" val="0"/>
  <p:tag name="KSO_WM_UNIT_COMPATIBLE" val="0"/>
  <p:tag name="KSO_WM_UNIT_CLEAR" val="0"/>
  <p:tag name="KSO_WM_UNIT_PRESET_TEXT_INDEX" val="5"/>
  <p:tag name="KSO_WM_UNIT_PRESET_TEXT_LEN" val="90"/>
  <p:tag name="KSO_WM_DIAGRAM_GROUP_CODE" val="q1-1"/>
  <p:tag name="KSO_WM_UNIT_ID" val="diagram20170325_2*q_h_f*430_3_1"/>
  <p:tag name="KSO_WM_UNIT_TEXT_FILL_FORE_SCHEMECOLOR_INDEX" val="13"/>
  <p:tag name="KSO_WM_UNIT_TEXT_FILL_TYPE" val="1"/>
  <p:tag name="KSO_WM_UNIT_USESOURCEFORMAT_APPLY" val="1"/>
</p:tagLst>
</file>

<file path=ppt/tags/tag163.xml><?xml version="1.0" encoding="utf-8"?>
<p:tagLst xmlns:p="http://schemas.openxmlformats.org/presentationml/2006/main">
  <p:tag name="KSO_WM_TAG_VERSION" val="1.0"/>
  <p:tag name="KSO_WM_BEAUTIFY_FLAG" val="#wm#"/>
  <p:tag name="KSO_WM_TEMPLATE_CATEGORY" val="diagram"/>
  <p:tag name="KSO_WM_TEMPLATE_INDEX" val="20170325"/>
  <p:tag name="KSO_WM_UNIT_TYPE" val="q_h_a"/>
  <p:tag name="KSO_WM_UNIT_INDEX" val="430_3_1"/>
  <p:tag name="KSO_WM_UNIT_LAYERLEVEL" val="1_1_1"/>
  <p:tag name="KSO_WM_UNIT_VALUE" val="11"/>
  <p:tag name="KSO_WM_UNIT_HIGHLIGHT" val="0"/>
  <p:tag name="KSO_WM_UNIT_COMPATIBLE" val="0"/>
  <p:tag name="KSO_WM_UNIT_CLEAR" val="0"/>
  <p:tag name="KSO_WM_UNIT_PRESET_TEXT_INDEX" val="3"/>
  <p:tag name="KSO_WM_UNIT_PRESET_TEXT_LEN" val="11"/>
  <p:tag name="KSO_WM_DIAGRAM_GROUP_CODE" val="q1-1"/>
  <p:tag name="KSO_WM_UNIT_ID" val="diagram20170325_2*q_h_a*430_3_1"/>
  <p:tag name="KSO_WM_UNIT_TEXT_FILL_FORE_SCHEMECOLOR_INDEX" val="13"/>
  <p:tag name="KSO_WM_UNIT_TEXT_FILL_TYPE" val="1"/>
  <p:tag name="KSO_WM_UNIT_USESOURCEFORMAT_APPLY" val="1"/>
</p:tagLst>
</file>

<file path=ppt/tags/tag164.xml><?xml version="1.0" encoding="utf-8"?>
<p:tagLst xmlns:p="http://schemas.openxmlformats.org/presentationml/2006/main">
  <p:tag name="KSO_WM_TAG_VERSION" val="1.0"/>
  <p:tag name="KSO_WM_BEAUTIFY_FLAG" val="#wm#"/>
  <p:tag name="KSO_WM_TEMPLATE_CATEGORY" val="diagram"/>
  <p:tag name="KSO_WM_TEMPLATE_INDEX" val="20170325"/>
  <p:tag name="KSO_WM_UNIT_TYPE" val="q_h_f"/>
  <p:tag name="KSO_WM_UNIT_INDEX" val="430_4_1"/>
  <p:tag name="KSO_WM_UNIT_LAYERLEVEL" val="1_1_1"/>
  <p:tag name="KSO_WM_UNIT_VALUE" val="78"/>
  <p:tag name="KSO_WM_UNIT_HIGHLIGHT" val="0"/>
  <p:tag name="KSO_WM_UNIT_COMPATIBLE" val="0"/>
  <p:tag name="KSO_WM_UNIT_CLEAR" val="0"/>
  <p:tag name="KSO_WM_UNIT_PRESET_TEXT_INDEX" val="5"/>
  <p:tag name="KSO_WM_UNIT_PRESET_TEXT_LEN" val="90"/>
  <p:tag name="KSO_WM_DIAGRAM_GROUP_CODE" val="q1-1"/>
  <p:tag name="KSO_WM_UNIT_ID" val="diagram20170325_2*q_h_f*430_4_1"/>
  <p:tag name="KSO_WM_UNIT_TEXT_FILL_FORE_SCHEMECOLOR_INDEX" val="13"/>
  <p:tag name="KSO_WM_UNIT_TEXT_FILL_TYPE" val="1"/>
  <p:tag name="KSO_WM_UNIT_USESOURCEFORMAT_APPLY" val="1"/>
</p:tagLst>
</file>

<file path=ppt/tags/tag165.xml><?xml version="1.0" encoding="utf-8"?>
<p:tagLst xmlns:p="http://schemas.openxmlformats.org/presentationml/2006/main">
  <p:tag name="KSO_WM_TAG_VERSION" val="1.0"/>
  <p:tag name="KSO_WM_BEAUTIFY_FLAG" val="#wm#"/>
  <p:tag name="KSO_WM_TEMPLATE_CATEGORY" val="diagram"/>
  <p:tag name="KSO_WM_TEMPLATE_INDEX" val="20170325"/>
  <p:tag name="KSO_WM_UNIT_TYPE" val="q_h_a"/>
  <p:tag name="KSO_WM_UNIT_INDEX" val="430_4_1"/>
  <p:tag name="KSO_WM_UNIT_LAYERLEVEL" val="1_1_1"/>
  <p:tag name="KSO_WM_UNIT_VALUE" val="11"/>
  <p:tag name="KSO_WM_UNIT_HIGHLIGHT" val="0"/>
  <p:tag name="KSO_WM_UNIT_COMPATIBLE" val="0"/>
  <p:tag name="KSO_WM_UNIT_CLEAR" val="0"/>
  <p:tag name="KSO_WM_UNIT_PRESET_TEXT_INDEX" val="3"/>
  <p:tag name="KSO_WM_UNIT_PRESET_TEXT_LEN" val="11"/>
  <p:tag name="KSO_WM_DIAGRAM_GROUP_CODE" val="q1-1"/>
  <p:tag name="KSO_WM_UNIT_ID" val="diagram20170325_2*q_h_a*430_4_1"/>
  <p:tag name="KSO_WM_UNIT_TEXT_FILL_FORE_SCHEMECOLOR_INDEX" val="13"/>
  <p:tag name="KSO_WM_UNIT_TEXT_FILL_TYPE" val="1"/>
  <p:tag name="KSO_WM_UNIT_USESOURCEFORMAT_APPLY" val="1"/>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FULL_TEXT_BEAUTIFY_COPY_ID" val="150995259"/>
</p:tagLst>
</file>

<file path=ppt/tags/tag17.xml><?xml version="1.0" encoding="utf-8"?>
<p:tagLst xmlns:p="http://schemas.openxmlformats.org/presentationml/2006/main">
  <p:tag name="KSO_WM_FULL_TEXT_BEAUTIFY_COPY_ID" val="44"/>
</p:tagLst>
</file>

<file path=ppt/tags/tag170.xml><?xml version="1.0" encoding="utf-8"?>
<p:tagLst xmlns:p="http://schemas.openxmlformats.org/presentationml/2006/main">
  <p:tag name="KSO_WM_FULL_TEXT_BEAUTIFY_COPY_ID" val="2"/>
</p:tagLst>
</file>

<file path=ppt/tags/tag171.xml><?xml version="1.0" encoding="utf-8"?>
<p:tagLst xmlns:p="http://schemas.openxmlformats.org/presentationml/2006/main">
  <p:tag name="KSO_WM_FULL_TEXT_BEAUTIFY_COPY_ID" val="19"/>
</p:tagLst>
</file>

<file path=ppt/tags/tag172.xml><?xml version="1.0" encoding="utf-8"?>
<p:tagLst xmlns:p="http://schemas.openxmlformats.org/presentationml/2006/main">
  <p:tag name="KSO_WM_FULL_TEXT_BEAUTIFY_COPY_ID" val="6"/>
</p:tagLst>
</file>

<file path=ppt/tags/tag173.xml><?xml version="1.0" encoding="utf-8"?>
<p:tagLst xmlns:p="http://schemas.openxmlformats.org/presentationml/2006/main">
  <p:tag name="KSO_WM_FULL_TEXT_BEAUTIFY_COPY_ID" val="25"/>
</p:tagLst>
</file>

<file path=ppt/tags/tag174.xml><?xml version="1.0" encoding="utf-8"?>
<p:tagLst xmlns:p="http://schemas.openxmlformats.org/presentationml/2006/main">
  <p:tag name="KSO_WM_FULL_TEXT_BEAUTIFY_COPY_ID" val="24"/>
</p:tagLst>
</file>

<file path=ppt/tags/tag175.xml><?xml version="1.0" encoding="utf-8"?>
<p:tagLst xmlns:p="http://schemas.openxmlformats.org/presentationml/2006/main">
  <p:tag name="KSO_WM_FULL_TEXT_BEAUTIFY_COPY_ID" val="11"/>
</p:tagLst>
</file>

<file path=ppt/tags/tag176.xml><?xml version="1.0" encoding="utf-8"?>
<p:tagLst xmlns:p="http://schemas.openxmlformats.org/presentationml/2006/main">
  <p:tag name="KSO_WM_FULL_TEXT_BEAUTIFY_COPY_ID" val="13"/>
</p:tagLst>
</file>

<file path=ppt/tags/tag177.xml><?xml version="1.0" encoding="utf-8"?>
<p:tagLst xmlns:p="http://schemas.openxmlformats.org/presentationml/2006/main">
  <p:tag name="KSO_WM_FULL_TEXT_BEAUTIFY_COPY_ID" val="9"/>
</p:tagLst>
</file>

<file path=ppt/tags/tag178.xml><?xml version="1.0" encoding="utf-8"?>
<p:tagLst xmlns:p="http://schemas.openxmlformats.org/presentationml/2006/main">
  <p:tag name="KSO_WM_FULL_TEXT_BEAUTIFY_COPY_ID" val="42"/>
  <p:tag name="KSO_WM_BEAUTIFY_FLAG" val=""/>
</p:tagLst>
</file>

<file path=ppt/tags/tag179.xml><?xml version="1.0" encoding="utf-8"?>
<p:tagLst xmlns:p="http://schemas.openxmlformats.org/presentationml/2006/main">
  <p:tag name="KSO_WM_FULL_TEXT_BEAUTIFY_COPY_ID" val="44"/>
  <p:tag name="KSO_WM_BEAUTIFY_FLAG" val=""/>
</p:tagLst>
</file>

<file path=ppt/tags/tag18.xml><?xml version="1.0" encoding="utf-8"?>
<p:tagLst xmlns:p="http://schemas.openxmlformats.org/presentationml/2006/main">
  <p:tag name="KSO_WM_FULL_TEXT_BEAUTIFY_COPY_ID" val="45"/>
</p:tagLst>
</file>

<file path=ppt/tags/tag180.xml><?xml version="1.0" encoding="utf-8"?>
<p:tagLst xmlns:p="http://schemas.openxmlformats.org/presentationml/2006/main">
  <p:tag name="KSO_WM_FULL_TEXT_BEAUTIFY_COPY_ID" val="42"/>
  <p:tag name="KSO_WM_BEAUTIFY_FLAG" val=""/>
</p:tagLst>
</file>

<file path=ppt/tags/tag181.xml><?xml version="1.0" encoding="utf-8"?>
<p:tagLst xmlns:p="http://schemas.openxmlformats.org/presentationml/2006/main">
  <p:tag name="KSO_WM_FULL_TEXT_BEAUTIFY_COPY_ID" val="44"/>
  <p:tag name="KSO_WM_BEAUTIFY_FLAG" val=""/>
</p:tagLst>
</file>

<file path=ppt/tags/tag182.xml><?xml version="1.0" encoding="utf-8"?>
<p:tagLst xmlns:p="http://schemas.openxmlformats.org/presentationml/2006/main">
  <p:tag name="KSO_WM_FULL_TEXT_BEAUTIFY_COPY_ID" val="45"/>
  <p:tag name="KSO_WM_BEAUTIFY_FLAG" val=""/>
</p:tagLst>
</file>

<file path=ppt/tags/tag183.xml><?xml version="1.0" encoding="utf-8"?>
<p:tagLst xmlns:p="http://schemas.openxmlformats.org/presentationml/2006/main">
  <p:tag name="KSO_WM_FULL_TEXT_BEAUTIFY_COPY_ID" val="45"/>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FULL_TEXT_BEAUTIFY_COPY_ID" val="44"/>
  <p:tag name="KSO_WM_BEAUTIFY_FLAG" val=""/>
</p:tagLst>
</file>

<file path=ppt/tags/tag186.xml><?xml version="1.0" encoding="utf-8"?>
<p:tagLst xmlns:p="http://schemas.openxmlformats.org/presentationml/2006/main">
  <p:tag name="KSO_WM_FULL_TEXT_BEAUTIFY_COPY_ID" val="42"/>
  <p:tag name="KSO_WM_BEAUTIFY_FLAG" val=""/>
</p:tagLst>
</file>

<file path=ppt/tags/tag187.xml><?xml version="1.0" encoding="utf-8"?>
<p:tagLst xmlns:p="http://schemas.openxmlformats.org/presentationml/2006/main">
  <p:tag name="KSO_WM_FULL_TEXT_BEAUTIFY_COPY_ID" val="45"/>
  <p:tag name="KSO_WM_BEAUTIFY_FLAG" val=""/>
</p:tagLst>
</file>

<file path=ppt/tags/tag188.xml><?xml version="1.0" encoding="utf-8"?>
<p:tagLst xmlns:p="http://schemas.openxmlformats.org/presentationml/2006/main">
  <p:tag name="KSO_WM_FULL_TEXT_BEAUTIFY_COPY_ID" val="150995201"/>
</p:tagLst>
</file>

<file path=ppt/tags/tag189.xml><?xml version="1.0" encoding="utf-8"?>
<p:tagLst xmlns:p="http://schemas.openxmlformats.org/presentationml/2006/main">
  <p:tag name="KSO_WM_FULL_TEXT_BEAUTIFY_COPY_ID" val="150995259"/>
</p:tagLst>
</file>

<file path=ppt/tags/tag19.xml><?xml version="1.0" encoding="utf-8"?>
<p:tagLst xmlns:p="http://schemas.openxmlformats.org/presentationml/2006/main">
  <p:tag name="KSO_WM_FULL_TEXT_BEAUTIFY_COPY_ID" val="45"/>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FULL_TEXT_BEAUTIFY_COPY_ID" val="150995259"/>
</p:tagLst>
</file>

<file path=ppt/tags/tag198.xml><?xml version="1.0" encoding="utf-8"?>
<p:tagLst xmlns:p="http://schemas.openxmlformats.org/presentationml/2006/main">
  <p:tag name="KSO_WM_FULL_TEXT_BEAUTIFY_COPY_ID" val="150995259"/>
</p:tagLst>
</file>

<file path=ppt/tags/tag199.xml><?xml version="1.0" encoding="utf-8"?>
<p:tagLst xmlns:p="http://schemas.openxmlformats.org/presentationml/2006/main">
  <p:tag name="KSO_WM_FULL_TEXT_BEAUTIFY_COPY_ID" val="150995259"/>
</p:tagLst>
</file>

<file path=ppt/tags/tag2.xml><?xml version="1.0" encoding="utf-8"?>
<p:tagLst xmlns:p="http://schemas.openxmlformats.org/presentationml/2006/main">
  <p:tag name="KSO_WM_FULL_TEXT_BEAUTIFY_COPY_ID" val="15365"/>
</p:tagLst>
</file>

<file path=ppt/tags/tag20.xml><?xml version="1.0" encoding="utf-8"?>
<p:tagLst xmlns:p="http://schemas.openxmlformats.org/presentationml/2006/main">
  <p:tag name="KSO_WM_FULL_TEXT_BEAUTIFY_COPY_ID" val="44"/>
  <p:tag name="KSO_WM_BEAUTIFY_FLAG" val=""/>
</p:tagLst>
</file>

<file path=ppt/tags/tag200.xml><?xml version="1.0" encoding="utf-8"?>
<p:tagLst xmlns:p="http://schemas.openxmlformats.org/presentationml/2006/main">
  <p:tag name="KSO_WM_FULL_TEXT_BEAUTIFY_COPY_ID" val="150995259"/>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PP_MARK_KEY" val="25dc8b7d-8671-4650-a153-833d7c4c24d8"/>
  <p:tag name="COMMONDATA" val="eyJoZGlkIjoiNDJlNzFmOTJjODhmMGVhNjVkNDZkMGM3YjgwMmYyODkifQ=="/>
  <p:tag name="commondata" val="eyJoZGlkIjoiNWY5YTZmOTYyNWE3MjUzYThlYzYzZGJlNGQyNDIzNjcifQ=="/>
</p:tagLst>
</file>

<file path=ppt/tags/tag21.xml><?xml version="1.0" encoding="utf-8"?>
<p:tagLst xmlns:p="http://schemas.openxmlformats.org/presentationml/2006/main">
  <p:tag name="KSO_WM_FULL_TEXT_BEAUTIFY_COPY_ID" val="42"/>
  <p:tag name="KSO_WM_BEAUTIFY_FLAG" val=""/>
</p:tagLst>
</file>

<file path=ppt/tags/tag22.xml><?xml version="1.0" encoding="utf-8"?>
<p:tagLst xmlns:p="http://schemas.openxmlformats.org/presentationml/2006/main">
  <p:tag name="KSO_WM_FULL_TEXT_BEAUTIFY_COPY_ID" val="45"/>
  <p:tag name="KSO_WM_BEAUTIFY_FLAG" val=""/>
</p:tagLst>
</file>

<file path=ppt/tags/tag23.xml><?xml version="1.0" encoding="utf-8"?>
<p:tagLst xmlns:p="http://schemas.openxmlformats.org/presentationml/2006/main">
  <p:tag name="KSO_WM_FULL_TEXT_BEAUTIFY_COPY_ID" val="150995201"/>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FULL_TEXT_BEAUTIFY_COPY_ID" val="15367"/>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FULL_TEXT_BEAUTIFY_COPY_ID" val="150995259"/>
</p:tagLst>
</file>

<file path=ppt/tags/tag4.xml><?xml version="1.0" encoding="utf-8"?>
<p:tagLst xmlns:p="http://schemas.openxmlformats.org/presentationml/2006/main">
  <p:tag name="KSO_WM_FULL_TEXT_BEAUTIFY_COPY_ID" val="15368"/>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FULL_TEXT_BEAUTIFY_COPY_ID" val="150995226"/>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FULL_TEXT_BEAUTIFY_COPY_ID" val="150995259"/>
</p:tagLst>
</file>

<file path=ppt/tags/tag53.xml><?xml version="1.0" encoding="utf-8"?>
<p:tagLst xmlns:p="http://schemas.openxmlformats.org/presentationml/2006/main">
  <p:tag name="KSO_WM_FULL_TEXT_BEAUTIFY_COPY_ID" val="150995259"/>
</p:tagLst>
</file>

<file path=ppt/tags/tag54.xml><?xml version="1.0" encoding="utf-8"?>
<p:tagLst xmlns:p="http://schemas.openxmlformats.org/presentationml/2006/main">
  <p:tag name="KSO_WM_FULL_TEXT_BEAUTIFY_COPY_ID" val="150995259"/>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FULL_TEXT_BEAUTIFY_COPY_ID" val="150995259"/>
</p:tagLst>
</file>

<file path=ppt/tags/tag6.xml><?xml version="1.0" encoding="utf-8"?>
<p:tagLst xmlns:p="http://schemas.openxmlformats.org/presentationml/2006/main">
  <p:tag name="KSO_WM_FULL_TEXT_BEAUTIFY_COPY_ID" val="2"/>
</p:tagLst>
</file>

<file path=ppt/tags/tag60.xml><?xml version="1.0" encoding="utf-8"?>
<p:tagLst xmlns:p="http://schemas.openxmlformats.org/presentationml/2006/main">
  <p:tag name="KSO_WM_FULL_TEXT_BEAUTIFY_COPY_ID" val="2"/>
</p:tagLst>
</file>

<file path=ppt/tags/tag61.xml><?xml version="1.0" encoding="utf-8"?>
<p:tagLst xmlns:p="http://schemas.openxmlformats.org/presentationml/2006/main">
  <p:tag name="KSO_WM_FULL_TEXT_BEAUTIFY_COPY_ID" val="19"/>
</p:tagLst>
</file>

<file path=ppt/tags/tag62.xml><?xml version="1.0" encoding="utf-8"?>
<p:tagLst xmlns:p="http://schemas.openxmlformats.org/presentationml/2006/main">
  <p:tag name="KSO_WM_FULL_TEXT_BEAUTIFY_COPY_ID" val="6"/>
</p:tagLst>
</file>

<file path=ppt/tags/tag63.xml><?xml version="1.0" encoding="utf-8"?>
<p:tagLst xmlns:p="http://schemas.openxmlformats.org/presentationml/2006/main">
  <p:tag name="KSO_WM_FULL_TEXT_BEAUTIFY_COPY_ID" val="11"/>
</p:tagLst>
</file>

<file path=ppt/tags/tag64.xml><?xml version="1.0" encoding="utf-8"?>
<p:tagLst xmlns:p="http://schemas.openxmlformats.org/presentationml/2006/main">
  <p:tag name="KSO_WM_FULL_TEXT_BEAUTIFY_COPY_ID" val="13"/>
</p:tagLst>
</file>

<file path=ppt/tags/tag65.xml><?xml version="1.0" encoding="utf-8"?>
<p:tagLst xmlns:p="http://schemas.openxmlformats.org/presentationml/2006/main">
  <p:tag name="KSO_WM_FULL_TEXT_BEAUTIFY_COPY_ID" val="9"/>
</p:tagLst>
</file>

<file path=ppt/tags/tag66.xml><?xml version="1.0" encoding="utf-8"?>
<p:tagLst xmlns:p="http://schemas.openxmlformats.org/presentationml/2006/main">
  <p:tag name="KSO_WM_FULL_TEXT_BEAUTIFY_COPY_ID" val="25"/>
</p:tagLst>
</file>

<file path=ppt/tags/tag67.xml><?xml version="1.0" encoding="utf-8"?>
<p:tagLst xmlns:p="http://schemas.openxmlformats.org/presentationml/2006/main">
  <p:tag name="KSO_WM_FULL_TEXT_BEAUTIFY_COPY_ID" val="24"/>
</p:tagLst>
</file>

<file path=ppt/tags/tag68.xml><?xml version="1.0" encoding="utf-8"?>
<p:tagLst xmlns:p="http://schemas.openxmlformats.org/presentationml/2006/main">
  <p:tag name="KSO_WM_FULL_TEXT_BEAUTIFY_COPY_ID" val="11"/>
</p:tagLst>
</file>

<file path=ppt/tags/tag69.xml><?xml version="1.0" encoding="utf-8"?>
<p:tagLst xmlns:p="http://schemas.openxmlformats.org/presentationml/2006/main">
  <p:tag name="KSO_WM_FULL_TEXT_BEAUTIFY_COPY_ID" val="13"/>
</p:tagLst>
</file>

<file path=ppt/tags/tag7.xml><?xml version="1.0" encoding="utf-8"?>
<p:tagLst xmlns:p="http://schemas.openxmlformats.org/presentationml/2006/main">
  <p:tag name="KSO_WM_FULL_TEXT_BEAUTIFY_COPY_ID" val="19"/>
</p:tagLst>
</file>

<file path=ppt/tags/tag70.xml><?xml version="1.0" encoding="utf-8"?>
<p:tagLst xmlns:p="http://schemas.openxmlformats.org/presentationml/2006/main">
  <p:tag name="KSO_WM_FULL_TEXT_BEAUTIFY_COPY_ID" val="9"/>
</p:tagLst>
</file>

<file path=ppt/tags/tag71.xml><?xml version="1.0" encoding="utf-8"?>
<p:tagLst xmlns:p="http://schemas.openxmlformats.org/presentationml/2006/main">
  <p:tag name="KSO_WM_FULL_TEXT_BEAUTIFY_COPY_ID" val="42"/>
  <p:tag name="KSO_WM_BEAUTIFY_FLAG" val=""/>
</p:tagLst>
</file>

<file path=ppt/tags/tag72.xml><?xml version="1.0" encoding="utf-8"?>
<p:tagLst xmlns:p="http://schemas.openxmlformats.org/presentationml/2006/main">
  <p:tag name="KSO_WM_FULL_TEXT_BEAUTIFY_COPY_ID" val="44"/>
  <p:tag name="KSO_WM_BEAUTIFY_FLAG" val=""/>
</p:tagLst>
</file>

<file path=ppt/tags/tag73.xml><?xml version="1.0" encoding="utf-8"?>
<p:tagLst xmlns:p="http://schemas.openxmlformats.org/presentationml/2006/main">
  <p:tag name="KSO_WM_FULL_TEXT_BEAUTIFY_COPY_ID" val="42"/>
  <p:tag name="KSO_WM_BEAUTIFY_FLAG" val=""/>
</p:tagLst>
</file>

<file path=ppt/tags/tag74.xml><?xml version="1.0" encoding="utf-8"?>
<p:tagLst xmlns:p="http://schemas.openxmlformats.org/presentationml/2006/main">
  <p:tag name="KSO_WM_FULL_TEXT_BEAUTIFY_COPY_ID" val="44"/>
  <p:tag name="KSO_WM_BEAUTIFY_FLAG" val=""/>
</p:tagLst>
</file>

<file path=ppt/tags/tag75.xml><?xml version="1.0" encoding="utf-8"?>
<p:tagLst xmlns:p="http://schemas.openxmlformats.org/presentationml/2006/main">
  <p:tag name="KSO_WM_FULL_TEXT_BEAUTIFY_COPY_ID" val="45"/>
  <p:tag name="KSO_WM_BEAUTIFY_FLAG" val=""/>
</p:tagLst>
</file>

<file path=ppt/tags/tag76.xml><?xml version="1.0" encoding="utf-8"?>
<p:tagLst xmlns:p="http://schemas.openxmlformats.org/presentationml/2006/main">
  <p:tag name="KSO_WM_FULL_TEXT_BEAUTIFY_COPY_ID" val="45"/>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FULL_TEXT_BEAUTIFY_COPY_ID" val="44"/>
  <p:tag name="KSO_WM_BEAUTIFY_FLAG" val=""/>
</p:tagLst>
</file>

<file path=ppt/tags/tag79.xml><?xml version="1.0" encoding="utf-8"?>
<p:tagLst xmlns:p="http://schemas.openxmlformats.org/presentationml/2006/main">
  <p:tag name="KSO_WM_FULL_TEXT_BEAUTIFY_COPY_ID" val="42"/>
  <p:tag name="KSO_WM_BEAUTIFY_FLAG" val=""/>
</p:tagLst>
</file>

<file path=ppt/tags/tag8.xml><?xml version="1.0" encoding="utf-8"?>
<p:tagLst xmlns:p="http://schemas.openxmlformats.org/presentationml/2006/main">
  <p:tag name="KSO_WM_FULL_TEXT_BEAUTIFY_COPY_ID" val="6"/>
</p:tagLst>
</file>

<file path=ppt/tags/tag80.xml><?xml version="1.0" encoding="utf-8"?>
<p:tagLst xmlns:p="http://schemas.openxmlformats.org/presentationml/2006/main">
  <p:tag name="KSO_WM_FULL_TEXT_BEAUTIFY_COPY_ID" val="45"/>
  <p:tag name="KSO_WM_BEAUTIFY_FLAG" val=""/>
</p:tagLst>
</file>

<file path=ppt/tags/tag81.xml><?xml version="1.0" encoding="utf-8"?>
<p:tagLst xmlns:p="http://schemas.openxmlformats.org/presentationml/2006/main">
  <p:tag name="KSO_WM_FULL_TEXT_BEAUTIFY_COPY_ID" val="150995201"/>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FULL_TEXT_BEAUTIFY_COPY_ID" val="24"/>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千图网拥有20W+精美PPT模板 更多PPT模板下载至：www.58pic.com/office/ppt​​​​​​​​​​">
  <a:themeElements>
    <a:clrScheme name="自定义 150">
      <a:dk1>
        <a:srgbClr val="000000"/>
      </a:dk1>
      <a:lt1>
        <a:srgbClr val="FFFFFF"/>
      </a:lt1>
      <a:dk2>
        <a:srgbClr val="44546A"/>
      </a:dk2>
      <a:lt2>
        <a:srgbClr val="E7E6E6"/>
      </a:lt2>
      <a:accent1>
        <a:srgbClr val="01675C"/>
      </a:accent1>
      <a:accent2>
        <a:srgbClr val="50B0B0"/>
      </a:accent2>
      <a:accent3>
        <a:srgbClr val="423500"/>
      </a:accent3>
      <a:accent4>
        <a:srgbClr val="FFC000"/>
      </a:accent4>
      <a:accent5>
        <a:srgbClr val="4472C4"/>
      </a:accent5>
      <a:accent6>
        <a:srgbClr val="70AD47"/>
      </a:accent6>
      <a:hlink>
        <a:srgbClr val="0563C1"/>
      </a:hlink>
      <a:folHlink>
        <a:srgbClr val="954F72"/>
      </a:folHlink>
    </a:clrScheme>
    <a:fontScheme name="可商用字体-思源黑体">
      <a:majorFont>
        <a:latin typeface="Noto Sans CJK Regular"/>
        <a:ea typeface="Noto Sans CJK Medium"/>
        <a:cs typeface=""/>
      </a:majorFont>
      <a:minorFont>
        <a:latin typeface="Noto Sans CJK Light"/>
        <a:ea typeface="Noto Sans CJK Regular"/>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eaLnBrk="1" fontAlgn="auto" hangingPunct="1">
          <a:spcBef>
            <a:spcPts val="0"/>
          </a:spcBef>
          <a:spcAft>
            <a:spcPts val="0"/>
          </a:spcAft>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4109</Words>
  <Application>WPS 演示</Application>
  <PresentationFormat>宽屏</PresentationFormat>
  <Paragraphs>448</Paragraphs>
  <Slides>24</Slides>
  <Notes>43</Notes>
  <HiddenSlides>0</HiddenSlides>
  <MMClips>1</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24</vt:i4>
      </vt:variant>
    </vt:vector>
  </HeadingPairs>
  <TitlesOfParts>
    <vt:vector size="43" baseType="lpstr">
      <vt:lpstr>Arial</vt:lpstr>
      <vt:lpstr>宋体</vt:lpstr>
      <vt:lpstr>Wingdings</vt:lpstr>
      <vt:lpstr>Noto Sans CJK Light</vt:lpstr>
      <vt:lpstr>Segoe Print</vt:lpstr>
      <vt:lpstr>Noto Sans CJK Regular</vt:lpstr>
      <vt:lpstr>微软雅黑</vt:lpstr>
      <vt:lpstr>Times New Roman</vt:lpstr>
      <vt:lpstr>等线</vt:lpstr>
      <vt:lpstr>Wingdings</vt:lpstr>
      <vt:lpstr>华文楷体</vt:lpstr>
      <vt:lpstr>黑体</vt:lpstr>
      <vt:lpstr>Calibri</vt:lpstr>
      <vt:lpstr>Alibaba Sans Light</vt:lpstr>
      <vt:lpstr>Yu Gothic UI Light</vt:lpstr>
      <vt:lpstr>Arial Unicode MS</vt:lpstr>
      <vt:lpstr>思源黑体 CN Light</vt:lpstr>
      <vt:lpstr>Calibri</vt:lpstr>
      <vt:lpstr>千图网拥有20W+精美PPT模板 更多PPT模板下载至：www.58pic.com/office/ppt​​​​​​​​​​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0604</dc:title>
  <dc:creator>User</dc:creator>
  <cp:lastModifiedBy>86188</cp:lastModifiedBy>
  <cp:revision>3128</cp:revision>
  <dcterms:created xsi:type="dcterms:W3CDTF">2019-03-04T03:14:00Z</dcterms:created>
  <dcterms:modified xsi:type="dcterms:W3CDTF">2023-10-25T13:41:33Z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715330AD6463497BB7DC5766CBE97C5D_13</vt:lpwstr>
  </property>
</Properties>
</file>