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1.xml" ContentType="application/vnd.openxmlformats-officedocument.presentationml.tags+xml"/>
  <Override PartName="/ppt/notesSlides/notesSlide32.xml" ContentType="application/vnd.openxmlformats-officedocument.presentationml.notesSlide+xml"/>
  <Override PartName="/ppt/tags/tag82.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85" r:id="rId2"/>
    <p:sldId id="9237" r:id="rId3"/>
    <p:sldId id="9298" r:id="rId4"/>
    <p:sldId id="9251" r:id="rId5"/>
    <p:sldId id="9299" r:id="rId6"/>
    <p:sldId id="11804" r:id="rId7"/>
    <p:sldId id="11805" r:id="rId8"/>
    <p:sldId id="9163" r:id="rId9"/>
    <p:sldId id="9164" r:id="rId10"/>
    <p:sldId id="9165" r:id="rId11"/>
    <p:sldId id="9167" r:id="rId12"/>
    <p:sldId id="11810" r:id="rId13"/>
    <p:sldId id="9179" r:id="rId14"/>
    <p:sldId id="9245" r:id="rId15"/>
    <p:sldId id="9181" r:id="rId16"/>
    <p:sldId id="9183" r:id="rId17"/>
    <p:sldId id="11806" r:id="rId18"/>
    <p:sldId id="9169" r:id="rId19"/>
    <p:sldId id="9170" r:id="rId20"/>
    <p:sldId id="9171" r:id="rId21"/>
    <p:sldId id="11815" r:id="rId22"/>
    <p:sldId id="9174" r:id="rId23"/>
    <p:sldId id="11812" r:id="rId24"/>
    <p:sldId id="11808" r:id="rId25"/>
    <p:sldId id="11811" r:id="rId26"/>
    <p:sldId id="11807" r:id="rId27"/>
    <p:sldId id="9286" r:id="rId28"/>
    <p:sldId id="9290" r:id="rId29"/>
    <p:sldId id="9292" r:id="rId30"/>
    <p:sldId id="9293" r:id="rId31"/>
    <p:sldId id="9294" r:id="rId32"/>
    <p:sldId id="11814" r:id="rId33"/>
    <p:sldId id="1657" r:id="rId34"/>
  </p:sldIdLst>
  <p:sldSz cx="12192000" cy="6858000"/>
  <p:notesSz cx="6735763" cy="9866313"/>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卢 政也" initials="卢" lastIdx="1" clrIdx="0"/>
  <p:cmAuthor id="2" name="Liu Ke" initials="LK" lastIdx="4" clrIdx="1"/>
  <p:cmAuthor id="3" name="lenovo" initials="l" lastIdx="11" clrIdx="2"/>
  <p:cmAuthor id="4" name="任玉保" initials="805_renyu" lastIdx="1" clrIdx="3"/>
  <p:cmAuthor id="5" name="Xu Yunfei" initials="XY" lastIdx="2" clrIdx="4"/>
  <p:cmAuthor id="6" name="ZLU" initials="Z" lastIdx="16" clrIdx="5"/>
  <p:cmAuthor id="7" name="li penghua" initials="lp" lastIdx="1" clrIdx="6"/>
  <p:cmAuthor id="8" name="Li Haozhi" initials="LH" lastIdx="1" clrIdx="7"/>
  <p:cmAuthor id="9" name="吴冠男" initials="吴" lastIdx="1" clrIdx="8"/>
  <p:cmAuthor id="10" name="wu wenchuan" initials="ww" lastIdx="5" clrIdx="9"/>
  <p:cmAuthor id="11" name="sduzyp" initials="s" lastIdx="3" clrIdx="10"/>
  <p:cmAuthor id="12" name=" " initials="" lastIdx="6" clrIdx="11"/>
  <p:cmAuthor id="13" name="眀昊" initials="眀昊"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DE"/>
    <a:srgbClr val="002060"/>
    <a:srgbClr val="B4C7E7"/>
    <a:srgbClr val="E7E6E6"/>
    <a:srgbClr val="7F007F"/>
    <a:srgbClr val="F0F0F0"/>
    <a:srgbClr val="E9EBF5"/>
    <a:srgbClr val="703078"/>
    <a:srgbClr val="F6EDD8"/>
    <a:srgbClr val="BD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82923" autoAdjust="0"/>
  </p:normalViewPr>
  <p:slideViewPr>
    <p:cSldViewPr snapToGrid="0" showGuides="1">
      <p:cViewPr>
        <p:scale>
          <a:sx n="66" d="100"/>
          <a:sy n="66" d="100"/>
        </p:scale>
        <p:origin x="1656" y="696"/>
      </p:cViewPr>
      <p:guideLst>
        <p:guide orient="horz" pos="2138"/>
        <p:guide pos="3795"/>
      </p:guideLst>
    </p:cSldViewPr>
  </p:slideViewPr>
  <p:notesTextViewPr>
    <p:cViewPr>
      <p:scale>
        <a:sx n="100" d="100"/>
        <a:sy n="100" d="100"/>
      </p:scale>
      <p:origin x="0" y="0"/>
    </p:cViewPr>
  </p:notesTextViewPr>
  <p:notesViewPr>
    <p:cSldViewPr snapToGrid="0">
      <p:cViewPr>
        <p:scale>
          <a:sx n="100" d="100"/>
          <a:sy n="100" d="100"/>
        </p:scale>
        <p:origin x="2323" y="-12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3" y="1"/>
            <a:ext cx="2918830" cy="495029"/>
          </a:xfrm>
          <a:prstGeom prst="rect">
            <a:avLst/>
          </a:prstGeom>
        </p:spPr>
        <p:txBody>
          <a:bodyPr vert="horz" lIns="94864" tIns="47433" rIns="94864" bIns="47433" rtlCol="0"/>
          <a:lstStyle>
            <a:lvl1pPr algn="l">
              <a:defRPr sz="1200"/>
            </a:lvl1pPr>
          </a:lstStyle>
          <a:p>
            <a:endParaRPr lang="zh-CN" altLang="en-US"/>
          </a:p>
        </p:txBody>
      </p:sp>
      <p:sp>
        <p:nvSpPr>
          <p:cNvPr id="3" name="日期占位符 2"/>
          <p:cNvSpPr>
            <a:spLocks noGrp="1"/>
          </p:cNvSpPr>
          <p:nvPr>
            <p:ph type="dt" sz="quarter" idx="1"/>
          </p:nvPr>
        </p:nvSpPr>
        <p:spPr>
          <a:xfrm>
            <a:off x="3815376" y="1"/>
            <a:ext cx="2918830" cy="495029"/>
          </a:xfrm>
          <a:prstGeom prst="rect">
            <a:avLst/>
          </a:prstGeom>
        </p:spPr>
        <p:txBody>
          <a:bodyPr vert="horz" lIns="94864" tIns="47433" rIns="94864" bIns="47433" rtlCol="0"/>
          <a:lstStyle>
            <a:lvl1pPr algn="r">
              <a:defRPr sz="1200"/>
            </a:lvl1pPr>
          </a:lstStyle>
          <a:p>
            <a:fld id="{EF53AED1-0515-4591-9382-3A77501DA381}" type="datetimeFigureOut">
              <a:rPr lang="zh-CN" altLang="en-US" smtClean="0"/>
              <a:t>2023/7/3</a:t>
            </a:fld>
            <a:endParaRPr lang="zh-CN" altLang="en-US"/>
          </a:p>
        </p:txBody>
      </p:sp>
      <p:sp>
        <p:nvSpPr>
          <p:cNvPr id="4" name="页脚占位符 3"/>
          <p:cNvSpPr>
            <a:spLocks noGrp="1"/>
          </p:cNvSpPr>
          <p:nvPr>
            <p:ph type="ftr" sz="quarter" idx="2"/>
          </p:nvPr>
        </p:nvSpPr>
        <p:spPr>
          <a:xfrm>
            <a:off x="3" y="9371288"/>
            <a:ext cx="2918830" cy="495028"/>
          </a:xfrm>
          <a:prstGeom prst="rect">
            <a:avLst/>
          </a:prstGeom>
        </p:spPr>
        <p:txBody>
          <a:bodyPr vert="horz" lIns="94864" tIns="47433" rIns="94864" bIns="47433"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6" y="9371288"/>
            <a:ext cx="2918830" cy="495028"/>
          </a:xfrm>
          <a:prstGeom prst="rect">
            <a:avLst/>
          </a:prstGeom>
        </p:spPr>
        <p:txBody>
          <a:bodyPr vert="horz" lIns="94864" tIns="47433" rIns="94864" bIns="47433" rtlCol="0" anchor="b"/>
          <a:lstStyle>
            <a:lvl1pPr algn="r">
              <a:defRPr sz="1200"/>
            </a:lvl1pPr>
          </a:lstStyle>
          <a:p>
            <a:fld id="{F6403BA5-1E9F-4D09-820D-16B84DE0B14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3" y="1"/>
            <a:ext cx="2918830" cy="495029"/>
          </a:xfrm>
          <a:prstGeom prst="rect">
            <a:avLst/>
          </a:prstGeom>
        </p:spPr>
        <p:txBody>
          <a:bodyPr vert="horz" lIns="94864" tIns="47433" rIns="94864" bIns="47433" rtlCol="0"/>
          <a:lstStyle>
            <a:lvl1pPr algn="l">
              <a:defRPr sz="1200"/>
            </a:lvl1pPr>
          </a:lstStyle>
          <a:p>
            <a:endParaRPr lang="zh-CN" altLang="en-US"/>
          </a:p>
        </p:txBody>
      </p:sp>
      <p:sp>
        <p:nvSpPr>
          <p:cNvPr id="3" name="日期占位符 2"/>
          <p:cNvSpPr>
            <a:spLocks noGrp="1"/>
          </p:cNvSpPr>
          <p:nvPr>
            <p:ph type="dt" idx="1"/>
          </p:nvPr>
        </p:nvSpPr>
        <p:spPr>
          <a:xfrm>
            <a:off x="3815376" y="1"/>
            <a:ext cx="2918830" cy="495029"/>
          </a:xfrm>
          <a:prstGeom prst="rect">
            <a:avLst/>
          </a:prstGeom>
        </p:spPr>
        <p:txBody>
          <a:bodyPr vert="horz" lIns="94864" tIns="47433" rIns="94864" bIns="47433" rtlCol="0"/>
          <a:lstStyle>
            <a:lvl1pPr algn="r">
              <a:defRPr sz="1200"/>
            </a:lvl1pPr>
          </a:lstStyle>
          <a:p>
            <a:fld id="{90E0655D-7040-4051-8CA9-E1335F6EA68B}" type="datetimeFigureOut">
              <a:rPr lang="zh-CN" altLang="en-US" smtClean="0"/>
              <a:t>2023/7/3</a:t>
            </a:fld>
            <a:endParaRPr lang="zh-CN" altLang="en-US"/>
          </a:p>
        </p:txBody>
      </p:sp>
      <p:sp>
        <p:nvSpPr>
          <p:cNvPr id="4" name="幻灯片图像占位符 3"/>
          <p:cNvSpPr>
            <a:spLocks noGrp="1" noRot="1" noChangeAspect="1"/>
          </p:cNvSpPr>
          <p:nvPr>
            <p:ph type="sldImg" idx="2"/>
          </p:nvPr>
        </p:nvSpPr>
        <p:spPr>
          <a:xfrm>
            <a:off x="407988" y="1231900"/>
            <a:ext cx="5921375" cy="3332163"/>
          </a:xfrm>
          <a:prstGeom prst="rect">
            <a:avLst/>
          </a:prstGeom>
          <a:noFill/>
          <a:ln w="12700">
            <a:solidFill>
              <a:prstClr val="black"/>
            </a:solidFill>
          </a:ln>
        </p:spPr>
        <p:txBody>
          <a:bodyPr vert="horz" lIns="94864" tIns="47433" rIns="94864" bIns="47433" rtlCol="0" anchor="ctr"/>
          <a:lstStyle/>
          <a:p>
            <a:endParaRPr lang="zh-CN" altLang="en-US"/>
          </a:p>
        </p:txBody>
      </p:sp>
      <p:sp>
        <p:nvSpPr>
          <p:cNvPr id="5" name="备注占位符 4"/>
          <p:cNvSpPr>
            <a:spLocks noGrp="1"/>
          </p:cNvSpPr>
          <p:nvPr>
            <p:ph type="body" sz="quarter" idx="3"/>
          </p:nvPr>
        </p:nvSpPr>
        <p:spPr>
          <a:xfrm>
            <a:off x="673577" y="4748167"/>
            <a:ext cx="5388610" cy="3884861"/>
          </a:xfrm>
          <a:prstGeom prst="rect">
            <a:avLst/>
          </a:prstGeom>
        </p:spPr>
        <p:txBody>
          <a:bodyPr vert="horz" lIns="94864" tIns="47433" rIns="94864" bIns="47433"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3" y="9371288"/>
            <a:ext cx="2918830" cy="495028"/>
          </a:xfrm>
          <a:prstGeom prst="rect">
            <a:avLst/>
          </a:prstGeom>
        </p:spPr>
        <p:txBody>
          <a:bodyPr vert="horz" lIns="94864" tIns="47433" rIns="94864" bIns="47433"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6" y="9371288"/>
            <a:ext cx="2918830" cy="495028"/>
          </a:xfrm>
          <a:prstGeom prst="rect">
            <a:avLst/>
          </a:prstGeom>
        </p:spPr>
        <p:txBody>
          <a:bodyPr vert="horz" lIns="94864" tIns="47433" rIns="94864" bIns="47433" rtlCol="0" anchor="b"/>
          <a:lstStyle>
            <a:lvl1pPr algn="r">
              <a:defRPr sz="1200"/>
            </a:lvl1pPr>
          </a:lstStyle>
          <a:p>
            <a:fld id="{AD61D50C-2A46-49BA-857E-9A3D9C20A6EE}"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61D50C-2A46-49BA-857E-9A3D9C20A6E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65998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architecture of TTRS hydrogen energy microgrid mainly including photovoltaic, hydrogen energy device, energy storage battery, electric vehicle V2G and other key components. In order to study the above complex microgrid with multiple energy forms, first establish a high-precision digital simulation model synchronized with the actual system, as shown in the left figure. At present, the simulation models of energy storage, electrolytic hydrogen production device and photovoltaic power generation system have been established respectively. A preliminary hydrogen microgrid simulation model is built to verify the correctness of the control strategy and analyze the safe operation characteristics of the system and the influence mechanism of large disturbance stability under the random fluctuation and impact of source load.</a:t>
            </a:r>
          </a:p>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right figures are the preliminary simulation results of the hydrogen energy microgrid. The hot start-up time of the hydrogen generation system is less than 5s, and the system can operate stably when the photovoltaic power generation step changes. The energy storage system suppresses the influence of changes in photovoltaic output power and can maintain the stability of bus voltage under off grid conditions.</a:t>
            </a:r>
          </a:p>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architecture of TTRS hydrogen energy microgrid mainly including photovoltaic, hydrogen energy device, energy storage battery, electric vehicle V2G and other key components. In order to study the above complex microgrid with multiple energy forms, first establish a high-precision digital simulation model synchronized with the actual system, as shown in the left figure. At present, the simulation models of energy storage, electrolytic hydrogen production device and photovoltaic power generation system have been established respectively. A preliminary hydrogen microgrid simulation model is built to verify the correctness of the control strategy and analyze the safe operation characteristics of the system and the influence mechanism of large disturbance stability under the random fluctuation and impact of source load.</a:t>
            </a:r>
          </a:p>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right figures are the preliminary simulation results of the hydrogen energy microgrid. The hot start-up time of the hydrogen generation system is less than 5s, and the system can operate stably when the photovoltaic power generation step changes. The energy storage system suppresses the influence of changes in photovoltaic output power and can maintain the stability of bus voltage under off grid conditions.</a:t>
            </a:r>
          </a:p>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architecture of TTRS hydrogen energy microgrid mainly including photovoltaic, hydrogen energy device, energy storage battery, electric vehicle V2G and other key components. In order to study the above complex microgrid with multiple energy forms, first establish a high-precision digital simulation model synchronized with the actual system, as shown in the left figure. At present, the simulation models of energy storage, electrolytic hydrogen production device and photovoltaic power generation system have been established respectively. A preliminary hydrogen microgrid simulation model is built to verify the correctness of the control strategy and analyze the safe operation characteristics of the system and the influence mechanism of large disturbance stability under the random fluctuation and impact of source load.</a:t>
            </a:r>
          </a:p>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right figures are the preliminary simulation results of the hydrogen energy microgrid. The hot start-up time of the hydrogen generation system is less than 5s, and the system can operate stably when the photovoltaic power generation step changes. The energy storage system suppresses the influence of changes in photovoltaic output power and can maintain the stability of bus voltage under off grid conditions.</a:t>
            </a:r>
          </a:p>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architecture of TTRS hydrogen energy microgrid mainly including photovoltaic, hydrogen energy device, energy storage battery, electric vehicle V2G and other key components. In order to study the above complex microgrid with multiple energy forms, first establish a high-precision digital simulation model synchronized with the actual system, as shown in the left figure. At present, the simulation models of energy storage, electrolytic hydrogen production device and photovoltaic power generation system have been established respectively. A preliminary hydrogen microgrid simulation model is built to verify the correctness of the control strategy and analyze the safe operation characteristics of the system and the influence mechanism of large disturbance stability under the random fluctuation and impact of source load.</a:t>
            </a:r>
          </a:p>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right figures are the preliminary simulation results of the hydrogen energy microgrid. The hot start-up time of the hydrogen generation system is less than 5s, and the system can operate stably when the photovoltaic power generation step changes. The energy storage system suppresses the influence of changes in photovoltaic output power and can maintain the stability of bus voltage under off grid conditions.</a:t>
            </a:r>
          </a:p>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147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784998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09789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492158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266614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marR="0" lvl="0" indent="-285750" algn="just" defTabSz="914400" rtl="0" eaLnBrk="1" fontAlgn="auto" latinLnBrk="0" hangingPunct="1">
              <a:lnSpc>
                <a:spcPts val="2400"/>
              </a:lnSpc>
              <a:spcBef>
                <a:spcPts val="0"/>
              </a:spcBef>
              <a:spcAft>
                <a:spcPts val="0"/>
              </a:spcAft>
              <a:buClrTx/>
              <a:buSzTx/>
              <a:buFont typeface="Wingdings" panose="05000000000000000000" pitchFamily="2" charset="2"/>
              <a:buAutoNum type="romanUcPeriod"/>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80547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marR="0" lvl="0" indent="-285750" algn="just" defTabSz="914400" rtl="0" eaLnBrk="1" fontAlgn="auto" latinLnBrk="0" hangingPunct="1">
              <a:lnSpc>
                <a:spcPts val="2400"/>
              </a:lnSpc>
              <a:spcBef>
                <a:spcPts val="0"/>
              </a:spcBef>
              <a:spcAft>
                <a:spcPts val="0"/>
              </a:spcAft>
              <a:buClrTx/>
              <a:buSzTx/>
              <a:buFont typeface="Wingdings" panose="05000000000000000000" pitchFamily="2" charset="2"/>
              <a:buAutoNum type="romanUcPeriod"/>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93357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marR="0" lvl="0" indent="-285750" algn="just" defTabSz="914400" rtl="0" eaLnBrk="1" fontAlgn="auto" latinLnBrk="0" hangingPunct="1">
              <a:lnSpc>
                <a:spcPts val="2400"/>
              </a:lnSpc>
              <a:spcBef>
                <a:spcPts val="0"/>
              </a:spcBef>
              <a:spcAft>
                <a:spcPts val="0"/>
              </a:spcAft>
              <a:buClrTx/>
              <a:buSzTx/>
              <a:buFont typeface="Wingdings" panose="05000000000000000000" pitchFamily="2" charset="2"/>
              <a:buAutoNum type="romanUcPeriod"/>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29310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marR="0" lvl="0" indent="-285750" algn="just" defTabSz="914400" rtl="0" eaLnBrk="1" fontAlgn="auto" latinLnBrk="0" hangingPunct="1">
              <a:lnSpc>
                <a:spcPts val="2400"/>
              </a:lnSpc>
              <a:spcBef>
                <a:spcPts val="0"/>
              </a:spcBef>
              <a:spcAft>
                <a:spcPts val="0"/>
              </a:spcAft>
              <a:buClrTx/>
              <a:buSzTx/>
              <a:buFont typeface="Wingdings" panose="05000000000000000000" pitchFamily="2" charset="2"/>
              <a:buAutoNum type="romanUcPeriod"/>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973230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036667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378115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61D50C-2A46-49BA-857E-9A3D9C20A6EE}"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5000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91822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77743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architecture of TTRS hydrogen energy microgrid mainly including photovoltaic, hydrogen energy device, energy storage battery, electric vehicle V2G and other key components. In order to study the above complex microgrid with multiple energy forms, first establish a high-precision digital simulation model synchronized with the actual system, as shown in the left figure. At present, the simulation models of energy storage, electrolytic hydrogen production device and photovoltaic power generation system have been established respectively. A preliminary hydrogen microgrid simulation model is built to verify the correctness of the control strategy and analyze the safe operation characteristics of the system and the influence mechanism of large disturbance stability under the random fluctuation and impact of source load.</a:t>
            </a:r>
          </a:p>
          <a:p>
            <a:pPr marL="0" marR="0" lvl="0" indent="0" algn="just" defTabSz="914400" rtl="0" eaLnBrk="1" fontAlgn="auto" latinLnBrk="0" hangingPunct="1">
              <a:lnSpc>
                <a:spcPts val="2400"/>
              </a:lnSpc>
              <a:spcBef>
                <a:spcPts val="0"/>
              </a:spcBef>
              <a:spcAft>
                <a:spcPts val="0"/>
              </a:spcAft>
              <a:buClrTx/>
              <a:buSzTx/>
              <a:buFont typeface="Wingdings" panose="05000000000000000000" pitchFamily="2" charset="2"/>
              <a:buNone/>
              <a:defRPr/>
            </a:pPr>
            <a:r>
              <a:rPr lang="en-US" altLang="zh-CN" dirty="0"/>
              <a:t>        The right figures are the preliminary simulation results of the hydrogen energy microgrid. The hot start-up time of the hydrogen generation system is less than 5s, and the system can operate stably when the photovoltaic power generation step changes. The energy storage system suppresses the influence of changes in photovoltaic output power and can maintain the stability of bus voltage under off grid conditions.</a:t>
            </a:r>
          </a:p>
          <a:p>
            <a:pPr defTabSz="875665">
              <a:defRPr/>
            </a:pP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61D50C-2A46-49BA-857E-9A3D9C20A6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0" name="矩形 19"/>
          <p:cNvSpPr/>
          <p:nvPr userDrawn="1"/>
        </p:nvSpPr>
        <p:spPr>
          <a:xfrm>
            <a:off x="0" y="1"/>
            <a:ext cx="12192000"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9" name="矩形 18"/>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23" name="矩形 22"/>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24" name="矩形 23"/>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25" name="矩形 24"/>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6" name="矩形 25"/>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7" name="矩形 26"/>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8" name="矩形 27"/>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9" name="矩形 28"/>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pic>
        <p:nvPicPr>
          <p:cNvPr id="2" name="图片 1"/>
          <p:cNvPicPr>
            <a:picLocks noChangeAspect="1"/>
          </p:cNvPicPr>
          <p:nvPr userDrawn="1"/>
        </p:nvPicPr>
        <p:blipFill>
          <a:blip r:embed="rId2"/>
          <a:stretch>
            <a:fillRect/>
          </a:stretch>
        </p:blipFill>
        <p:spPr>
          <a:xfrm>
            <a:off x="182963" y="109734"/>
            <a:ext cx="648721" cy="6521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961840"/>
            <a:ext cx="9144000" cy="728663"/>
          </a:xfrm>
        </p:spPr>
        <p:txBody>
          <a:bodyPr anchor="b">
            <a:normAutofit/>
          </a:bodyPr>
          <a:lstStyle>
            <a:lvl1pPr algn="ctr">
              <a:defRPr sz="4400" b="1">
                <a:solidFill>
                  <a:srgbClr val="00206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775079"/>
            <a:ext cx="9144000" cy="1655762"/>
          </a:xfrm>
        </p:spPr>
        <p:txBody>
          <a:bodyPr/>
          <a:lstStyle>
            <a:lvl1pPr marL="0" indent="0" algn="ctr">
              <a:lnSpc>
                <a:spcPts val="3500"/>
              </a:lnSpc>
              <a:buNone/>
              <a:defRPr sz="2400" b="1">
                <a:solidFill>
                  <a:schemeClr val="bg2">
                    <a:lumMod val="50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829ADD2D-A4A9-4DF6-8043-8F1B2D2DAF8F}" type="datetimeFigureOut">
              <a:rPr lang="zh-CN" altLang="en-US" smtClean="0"/>
              <a:t>2023/7/3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462298-FADF-42D9-90BA-B9148CA09AF8}" type="slidenum">
              <a:rPr lang="zh-CN" altLang="en-US" smtClean="0"/>
              <a:t>‹#›</a:t>
            </a:fld>
            <a:endParaRPr lang="zh-CN" altLang="en-US"/>
          </a:p>
        </p:txBody>
      </p:sp>
      <p:pic>
        <p:nvPicPr>
          <p:cNvPr id="12" name="图片 11"/>
          <p:cNvPicPr>
            <a:picLocks noChangeAspect="1"/>
          </p:cNvPicPr>
          <p:nvPr userDrawn="1"/>
        </p:nvPicPr>
        <p:blipFill>
          <a:blip r:embed="rId2">
            <a:clrChange>
              <a:clrFrom>
                <a:srgbClr val="F6F6F6"/>
              </a:clrFrom>
              <a:clrTo>
                <a:srgbClr val="F6F6F6">
                  <a:alpha val="0"/>
                </a:srgbClr>
              </a:clrTo>
            </a:clrChange>
          </a:blip>
          <a:stretch>
            <a:fillRect/>
          </a:stretch>
        </p:blipFill>
        <p:spPr>
          <a:xfrm>
            <a:off x="99575" y="52381"/>
            <a:ext cx="824289" cy="828592"/>
          </a:xfrm>
          <a:prstGeom prst="rect">
            <a:avLst/>
          </a:prstGeom>
        </p:spPr>
      </p:pic>
      <p:sp>
        <p:nvSpPr>
          <p:cNvPr id="8" name="矩形 7"/>
          <p:cNvSpPr/>
          <p:nvPr userDrawn="1"/>
        </p:nvSpPr>
        <p:spPr>
          <a:xfrm>
            <a:off x="1524000" y="3690503"/>
            <a:ext cx="9144000" cy="8457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7" name="矩形 16"/>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18" name="矩形 17"/>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19" name="矩形 18"/>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20" name="矩形 19"/>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1" name="矩形 20"/>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2" name="矩形 21"/>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3" name="矩形 22"/>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4" name="矩形 23"/>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流程图: 延期 10"/>
          <p:cNvSpPr/>
          <p:nvPr userDrawn="1"/>
        </p:nvSpPr>
        <p:spPr>
          <a:xfrm>
            <a:off x="0" y="90228"/>
            <a:ext cx="540792" cy="534303"/>
          </a:xfrm>
          <a:prstGeom prst="flowChartDelay">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710849"/>
            <a:ext cx="12192000" cy="89927"/>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968500" y="1764859"/>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标准字体颜色</a:t>
            </a:r>
          </a:p>
        </p:txBody>
      </p:sp>
      <p:sp>
        <p:nvSpPr>
          <p:cNvPr id="18" name="矩形 17"/>
          <p:cNvSpPr/>
          <p:nvPr userDrawn="1"/>
        </p:nvSpPr>
        <p:spPr>
          <a:xfrm>
            <a:off x="-1968500" y="3061813"/>
            <a:ext cx="1727200" cy="1117600"/>
          </a:xfrm>
          <a:prstGeom prst="rect">
            <a:avLst/>
          </a:prstGeom>
          <a:solidFill>
            <a:srgbClr val="E2EA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文字背景颜色</a:t>
            </a:r>
          </a:p>
        </p:txBody>
      </p:sp>
      <p:sp>
        <p:nvSpPr>
          <p:cNvPr id="16" name="灯片编号占位符 5"/>
          <p:cNvSpPr>
            <a:spLocks noGrp="1"/>
          </p:cNvSpPr>
          <p:nvPr>
            <p:ph type="sldNum" sz="quarter" idx="4"/>
          </p:nvPr>
        </p:nvSpPr>
        <p:spPr>
          <a:xfrm>
            <a:off x="11210925" y="6453822"/>
            <a:ext cx="638175" cy="365125"/>
          </a:xfrm>
          <a:prstGeom prst="rect">
            <a:avLst/>
          </a:prstGeom>
        </p:spPr>
        <p:txBody>
          <a:bodyPr vert="horz" lIns="91440" tIns="45720" rIns="91440" bIns="45720" rtlCol="0" anchor="ctr"/>
          <a:lstStyle>
            <a:lvl1pPr algn="r">
              <a:defRPr sz="1800" b="1">
                <a:solidFill>
                  <a:srgbClr val="002060"/>
                </a:solidFill>
                <a:latin typeface="Arial" panose="020B0604020202020204" pitchFamily="34" charset="0"/>
                <a:ea typeface="微软雅黑" panose="020B0503020204020204" pitchFamily="34" charset="-122"/>
                <a:cs typeface="Arial" panose="020B0604020202020204" pitchFamily="34" charset="0"/>
              </a:defRPr>
            </a:lvl1pPr>
          </a:lstStyle>
          <a:p>
            <a:fld id="{683E12FC-B727-46EE-A3F4-36BAB21DAD93}" type="slidenum">
              <a:rPr lang="zh-CN" altLang="en-US" smtClean="0"/>
              <a:t>‹#›</a:t>
            </a:fld>
            <a:endParaRPr lang="zh-CN" altLang="en-US"/>
          </a:p>
        </p:txBody>
      </p:sp>
      <p:pic>
        <p:nvPicPr>
          <p:cNvPr id="30" name="图片 29"/>
          <p:cNvPicPr>
            <a:picLocks noChangeAspect="1"/>
          </p:cNvPicPr>
          <p:nvPr userDrawn="1"/>
        </p:nvPicPr>
        <p:blipFill>
          <a:blip r:embed="rId2">
            <a:clrChange>
              <a:clrFrom>
                <a:srgbClr val="F6F6F6"/>
              </a:clrFrom>
              <a:clrTo>
                <a:srgbClr val="F6F6F6">
                  <a:alpha val="0"/>
                </a:srgbClr>
              </a:clrTo>
            </a:clrChange>
          </a:blip>
          <a:stretch>
            <a:fillRect/>
          </a:stretch>
        </p:blipFill>
        <p:spPr>
          <a:xfrm>
            <a:off x="11345545" y="0"/>
            <a:ext cx="706120" cy="70993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80B4EB9-C60B-4FCB-A51E-EE4A03C5AA0B}" type="datetime1">
              <a:rPr lang="zh-CN" altLang="en-US" smtClean="0"/>
              <a:t>2023/7/3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cxnSp>
        <p:nvCxnSpPr>
          <p:cNvPr id="8" name="直接连接符 7"/>
          <p:cNvCxnSpPr/>
          <p:nvPr userDrawn="1"/>
        </p:nvCxnSpPr>
        <p:spPr>
          <a:xfrm>
            <a:off x="-144000" y="765000"/>
            <a:ext cx="12480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80B4EB9-C60B-4FCB-A51E-EE4A03C5AA0B}" type="datetime1">
              <a:rPr lang="zh-CN" altLang="en-US" smtClean="0"/>
              <a:t>2023/7/3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cxnSp>
        <p:nvCxnSpPr>
          <p:cNvPr id="7" name="直接连接符 6"/>
          <p:cNvCxnSpPr/>
          <p:nvPr userDrawn="1"/>
        </p:nvCxnSpPr>
        <p:spPr>
          <a:xfrm>
            <a:off x="-144000" y="765000"/>
            <a:ext cx="12480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目录">
    <p:spTree>
      <p:nvGrpSpPr>
        <p:cNvPr id="1" name=""/>
        <p:cNvGrpSpPr/>
        <p:nvPr/>
      </p:nvGrpSpPr>
      <p:grpSpPr>
        <a:xfrm>
          <a:off x="0" y="0"/>
          <a:ext cx="0" cy="0"/>
          <a:chOff x="0" y="0"/>
          <a:chExt cx="0" cy="0"/>
        </a:xfrm>
      </p:grpSpPr>
      <p:sp useBgFill="1">
        <p:nvSpPr>
          <p:cNvPr id="20" name="矩形 19"/>
          <p:cNvSpPr/>
          <p:nvPr userDrawn="1"/>
        </p:nvSpPr>
        <p:spPr>
          <a:xfrm>
            <a:off x="0" y="1"/>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9" name="矩形 18"/>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23" name="矩形 22"/>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24" name="矩形 23"/>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25" name="矩形 24"/>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6" name="矩形 25"/>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7" name="矩形 26"/>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8" name="矩形 27"/>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9" name="矩形 28"/>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pic>
        <p:nvPicPr>
          <p:cNvPr id="37" name="图片 36"/>
          <p:cNvPicPr>
            <a:picLocks noChangeAspect="1"/>
          </p:cNvPicPr>
          <p:nvPr userDrawn="1"/>
        </p:nvPicPr>
        <p:blipFill>
          <a:blip r:embed="rId2">
            <a:clrChange>
              <a:clrFrom>
                <a:srgbClr val="F6F6F6"/>
              </a:clrFrom>
              <a:clrTo>
                <a:srgbClr val="F6F6F6">
                  <a:alpha val="0"/>
                </a:srgbClr>
              </a:clrTo>
            </a:clrChange>
          </a:blip>
          <a:stretch>
            <a:fillRect/>
          </a:stretch>
        </p:blipFill>
        <p:spPr>
          <a:xfrm>
            <a:off x="99575" y="52381"/>
            <a:ext cx="824289" cy="8285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2" name="灯片编号占位符 3"/>
          <p:cNvSpPr>
            <a:spLocks noGrp="1"/>
          </p:cNvSpPr>
          <p:nvPr userDrawn="1">
            <p:ph type="sldNum" sz="quarter" idx="4294967295"/>
          </p:nvPr>
        </p:nvSpPr>
        <p:spPr>
          <a:xfrm>
            <a:off x="11353126" y="6448895"/>
            <a:ext cx="838874" cy="365125"/>
          </a:xfrm>
          <a:effectLst/>
        </p:spPr>
        <p:txBody>
          <a:bodyPr/>
          <a:lstStyle/>
          <a:p>
            <a:fld id="{683E12FC-B727-46EE-A3F4-36BAB21DAD93}" type="slidenum">
              <a:rPr lang="zh-CN" altLang="en-US" sz="2000" b="1" smtClean="0">
                <a:solidFill>
                  <a:srgbClr val="002060"/>
                </a:solidFill>
              </a:rPr>
              <a:t>‹#›</a:t>
            </a:fld>
            <a:endParaRPr lang="zh-CN" altLang="en-US" sz="2000" b="1" dirty="0">
              <a:solidFill>
                <a:srgbClr val="002060"/>
              </a:solidFill>
            </a:endParaRPr>
          </a:p>
        </p:txBody>
      </p:sp>
      <p:grpSp>
        <p:nvGrpSpPr>
          <p:cNvPr id="3" name="组合 2"/>
          <p:cNvGrpSpPr/>
          <p:nvPr userDrawn="1"/>
        </p:nvGrpSpPr>
        <p:grpSpPr>
          <a:xfrm>
            <a:off x="3195955" y="6620510"/>
            <a:ext cx="8516620" cy="76200"/>
            <a:chOff x="1131328" y="6601648"/>
            <a:chExt cx="10581190" cy="53152"/>
          </a:xfrm>
        </p:grpSpPr>
        <p:sp>
          <p:nvSpPr>
            <p:cNvPr id="17" name="矩形 16"/>
            <p:cNvSpPr/>
            <p:nvPr userDrawn="1"/>
          </p:nvSpPr>
          <p:spPr>
            <a:xfrm>
              <a:off x="7965980" y="6601649"/>
              <a:ext cx="3746538"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1131328" y="6601648"/>
              <a:ext cx="6834649"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133" y="6392386"/>
            <a:ext cx="3196590" cy="460375"/>
          </a:xfrm>
          <a:prstGeom prst="rect">
            <a:avLst/>
          </a:prstGeom>
          <a:noFill/>
          <a:effectLst/>
        </p:spPr>
        <p:txBody>
          <a:bodyPr wrap="none">
            <a:spAutoFit/>
          </a:bodyPr>
          <a:lstStyle/>
          <a:p>
            <a:pPr algn="ctr"/>
            <a:r>
              <a:rPr lang="en-US" altLang="zh-CN" sz="2400" b="1" i="1" dirty="0">
                <a:solidFill>
                  <a:srgbClr val="002060"/>
                </a:solidFill>
                <a:latin typeface="微软雅黑" panose="020B0503020204020204" pitchFamily="34" charset="-122"/>
                <a:ea typeface="微软雅黑" panose="020B0503020204020204" pitchFamily="34" charset="-122"/>
              </a:rPr>
              <a:t>Tsinghua University</a:t>
            </a:r>
            <a:endParaRPr lang="zh-CN" altLang="en-US" sz="2400" b="1" i="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0" y="854783"/>
            <a:ext cx="12192000" cy="89927"/>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6" name="矩形 15"/>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18" name="矩形 17"/>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19" name="矩形 18"/>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21" name="矩形 20"/>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3" name="矩形 22"/>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4" name="矩形 23"/>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5" name="矩形 24"/>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6" name="矩形 25"/>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pic>
        <p:nvPicPr>
          <p:cNvPr id="30" name="图片 29"/>
          <p:cNvPicPr>
            <a:picLocks noChangeAspect="1"/>
          </p:cNvPicPr>
          <p:nvPr userDrawn="1"/>
        </p:nvPicPr>
        <p:blipFill>
          <a:blip r:embed="rId2">
            <a:clrChange>
              <a:clrFrom>
                <a:srgbClr val="F6F6F6"/>
              </a:clrFrom>
              <a:clrTo>
                <a:srgbClr val="F6F6F6">
                  <a:alpha val="0"/>
                </a:srgbClr>
              </a:clrTo>
            </a:clrChange>
          </a:blip>
          <a:stretch>
            <a:fillRect/>
          </a:stretch>
        </p:blipFill>
        <p:spPr>
          <a:xfrm>
            <a:off x="11227275" y="156"/>
            <a:ext cx="824289" cy="828592"/>
          </a:xfrm>
          <a:prstGeom prst="rect">
            <a:avLst/>
          </a:prstGeom>
        </p:spPr>
      </p:pic>
      <p:sp>
        <p:nvSpPr>
          <p:cNvPr id="20" name="流程图: 延期 8"/>
          <p:cNvSpPr/>
          <p:nvPr userDrawn="1"/>
        </p:nvSpPr>
        <p:spPr>
          <a:xfrm>
            <a:off x="-1" y="98516"/>
            <a:ext cx="688793" cy="660930"/>
          </a:xfrm>
          <a:prstGeom prst="flowChartDelay">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2" name="灯片编号占位符 3"/>
          <p:cNvSpPr>
            <a:spLocks noGrp="1"/>
          </p:cNvSpPr>
          <p:nvPr userDrawn="1">
            <p:ph type="sldNum" sz="quarter" idx="4294967295"/>
          </p:nvPr>
        </p:nvSpPr>
        <p:spPr>
          <a:xfrm>
            <a:off x="11353126" y="6448895"/>
            <a:ext cx="838874" cy="365125"/>
          </a:xfrm>
          <a:effectLst/>
        </p:spPr>
        <p:txBody>
          <a:bodyPr/>
          <a:lstStyle/>
          <a:p>
            <a:fld id="{683E12FC-B727-46EE-A3F4-36BAB21DAD93}" type="slidenum">
              <a:rPr lang="zh-CN" altLang="en-US" sz="2000" b="1" smtClean="0">
                <a:solidFill>
                  <a:srgbClr val="002060"/>
                </a:solidFill>
              </a:rPr>
              <a:t>‹#›</a:t>
            </a:fld>
            <a:endParaRPr lang="zh-CN" altLang="en-US" sz="2000" b="1" dirty="0">
              <a:solidFill>
                <a:srgbClr val="002060"/>
              </a:solidFill>
            </a:endParaRPr>
          </a:p>
        </p:txBody>
      </p:sp>
      <p:grpSp>
        <p:nvGrpSpPr>
          <p:cNvPr id="3" name="组合 2"/>
          <p:cNvGrpSpPr/>
          <p:nvPr userDrawn="1"/>
        </p:nvGrpSpPr>
        <p:grpSpPr>
          <a:xfrm>
            <a:off x="3195955" y="6620510"/>
            <a:ext cx="8516620" cy="76200"/>
            <a:chOff x="1131328" y="6601648"/>
            <a:chExt cx="10581190" cy="53152"/>
          </a:xfrm>
        </p:grpSpPr>
        <p:sp>
          <p:nvSpPr>
            <p:cNvPr id="17" name="矩形 16"/>
            <p:cNvSpPr/>
            <p:nvPr userDrawn="1"/>
          </p:nvSpPr>
          <p:spPr>
            <a:xfrm>
              <a:off x="7965980" y="6601649"/>
              <a:ext cx="3746538"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1131328" y="6601648"/>
              <a:ext cx="6834649"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133" y="6392386"/>
            <a:ext cx="3196590" cy="460375"/>
          </a:xfrm>
          <a:prstGeom prst="rect">
            <a:avLst/>
          </a:prstGeom>
          <a:noFill/>
          <a:effectLst/>
        </p:spPr>
        <p:txBody>
          <a:bodyPr wrap="none">
            <a:spAutoFit/>
          </a:bodyPr>
          <a:lstStyle/>
          <a:p>
            <a:pPr algn="ctr"/>
            <a:r>
              <a:rPr lang="en-US" altLang="zh-CN" sz="2400" b="1" i="1" dirty="0">
                <a:solidFill>
                  <a:srgbClr val="002060"/>
                </a:solidFill>
                <a:latin typeface="微软雅黑" panose="020B0503020204020204" pitchFamily="34" charset="-122"/>
                <a:ea typeface="微软雅黑" panose="020B0503020204020204" pitchFamily="34" charset="-122"/>
              </a:rPr>
              <a:t>Tsinghua University</a:t>
            </a:r>
            <a:endParaRPr lang="zh-CN" altLang="en-US" sz="2400" b="1" i="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0" y="854783"/>
            <a:ext cx="12192000" cy="89927"/>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6" name="矩形 15"/>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18" name="矩形 17"/>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19" name="矩形 18"/>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21" name="矩形 20"/>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3" name="矩形 22"/>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4" name="矩形 23"/>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5" name="矩形 24"/>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6" name="矩形 25"/>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pic>
        <p:nvPicPr>
          <p:cNvPr id="30" name="图片 29"/>
          <p:cNvPicPr>
            <a:picLocks noChangeAspect="1"/>
          </p:cNvPicPr>
          <p:nvPr userDrawn="1"/>
        </p:nvPicPr>
        <p:blipFill>
          <a:blip r:embed="rId2">
            <a:clrChange>
              <a:clrFrom>
                <a:srgbClr val="F6F6F6"/>
              </a:clrFrom>
              <a:clrTo>
                <a:srgbClr val="F6F6F6">
                  <a:alpha val="0"/>
                </a:srgbClr>
              </a:clrTo>
            </a:clrChange>
          </a:blip>
          <a:stretch>
            <a:fillRect/>
          </a:stretch>
        </p:blipFill>
        <p:spPr>
          <a:xfrm>
            <a:off x="11227275" y="156"/>
            <a:ext cx="824289" cy="828592"/>
          </a:xfrm>
          <a:prstGeom prst="rect">
            <a:avLst/>
          </a:prstGeom>
        </p:spPr>
      </p:pic>
      <p:sp>
        <p:nvSpPr>
          <p:cNvPr id="20" name="流程图: 延期 8"/>
          <p:cNvSpPr/>
          <p:nvPr userDrawn="1"/>
        </p:nvSpPr>
        <p:spPr>
          <a:xfrm>
            <a:off x="-1" y="98516"/>
            <a:ext cx="688793" cy="660930"/>
          </a:xfrm>
          <a:prstGeom prst="flowChartDelay">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2" name="灯片编号占位符 3"/>
          <p:cNvSpPr>
            <a:spLocks noGrp="1"/>
          </p:cNvSpPr>
          <p:nvPr userDrawn="1">
            <p:ph type="sldNum" sz="quarter" idx="4294967295"/>
          </p:nvPr>
        </p:nvSpPr>
        <p:spPr>
          <a:xfrm>
            <a:off x="11353126" y="6448895"/>
            <a:ext cx="838874" cy="365125"/>
          </a:xfrm>
          <a:effectLst/>
        </p:spPr>
        <p:txBody>
          <a:bodyPr/>
          <a:lstStyle/>
          <a:p>
            <a:fld id="{683E12FC-B727-46EE-A3F4-36BAB21DAD93}" type="slidenum">
              <a:rPr lang="zh-CN" altLang="en-US" sz="2000" b="1" smtClean="0">
                <a:solidFill>
                  <a:srgbClr val="002060"/>
                </a:solidFill>
              </a:rPr>
              <a:t>‹#›</a:t>
            </a:fld>
            <a:endParaRPr lang="zh-CN" altLang="en-US" sz="2000" b="1" dirty="0">
              <a:solidFill>
                <a:srgbClr val="002060"/>
              </a:solidFill>
            </a:endParaRPr>
          </a:p>
        </p:txBody>
      </p:sp>
      <p:grpSp>
        <p:nvGrpSpPr>
          <p:cNvPr id="3" name="组合 2"/>
          <p:cNvGrpSpPr/>
          <p:nvPr userDrawn="1"/>
        </p:nvGrpSpPr>
        <p:grpSpPr>
          <a:xfrm>
            <a:off x="3195955" y="6620510"/>
            <a:ext cx="8516620" cy="76200"/>
            <a:chOff x="1131328" y="6601648"/>
            <a:chExt cx="10581190" cy="53152"/>
          </a:xfrm>
        </p:grpSpPr>
        <p:sp>
          <p:nvSpPr>
            <p:cNvPr id="17" name="矩形 16"/>
            <p:cNvSpPr/>
            <p:nvPr userDrawn="1"/>
          </p:nvSpPr>
          <p:spPr>
            <a:xfrm>
              <a:off x="7965980" y="6601649"/>
              <a:ext cx="3746538"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1131328" y="6601648"/>
              <a:ext cx="6834649"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133" y="6392386"/>
            <a:ext cx="3196590" cy="460375"/>
          </a:xfrm>
          <a:prstGeom prst="rect">
            <a:avLst/>
          </a:prstGeom>
          <a:noFill/>
          <a:effectLst/>
        </p:spPr>
        <p:txBody>
          <a:bodyPr wrap="none">
            <a:spAutoFit/>
          </a:bodyPr>
          <a:lstStyle/>
          <a:p>
            <a:pPr algn="ctr"/>
            <a:r>
              <a:rPr lang="en-US" altLang="zh-CN" sz="2400" b="1" i="1" dirty="0">
                <a:solidFill>
                  <a:srgbClr val="002060"/>
                </a:solidFill>
                <a:latin typeface="微软雅黑" panose="020B0503020204020204" pitchFamily="34" charset="-122"/>
                <a:ea typeface="微软雅黑" panose="020B0503020204020204" pitchFamily="34" charset="-122"/>
              </a:rPr>
              <a:t>Tsinghua University</a:t>
            </a:r>
            <a:endParaRPr lang="zh-CN" altLang="en-US" sz="2400" b="1" i="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0" y="854783"/>
            <a:ext cx="12192000" cy="89927"/>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6" name="矩形 15"/>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18" name="矩形 17"/>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19" name="矩形 18"/>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21" name="矩形 20"/>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3" name="矩形 22"/>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4" name="矩形 23"/>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5" name="矩形 24"/>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6" name="矩形 25"/>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pic>
        <p:nvPicPr>
          <p:cNvPr id="30" name="图片 29"/>
          <p:cNvPicPr>
            <a:picLocks noChangeAspect="1"/>
          </p:cNvPicPr>
          <p:nvPr userDrawn="1"/>
        </p:nvPicPr>
        <p:blipFill>
          <a:blip r:embed="rId2">
            <a:clrChange>
              <a:clrFrom>
                <a:srgbClr val="F6F6F6"/>
              </a:clrFrom>
              <a:clrTo>
                <a:srgbClr val="F6F6F6">
                  <a:alpha val="0"/>
                </a:srgbClr>
              </a:clrTo>
            </a:clrChange>
          </a:blip>
          <a:stretch>
            <a:fillRect/>
          </a:stretch>
        </p:blipFill>
        <p:spPr>
          <a:xfrm>
            <a:off x="11227275" y="156"/>
            <a:ext cx="824289" cy="828592"/>
          </a:xfrm>
          <a:prstGeom prst="rect">
            <a:avLst/>
          </a:prstGeom>
        </p:spPr>
      </p:pic>
      <p:sp>
        <p:nvSpPr>
          <p:cNvPr id="20" name="流程图: 延期 8"/>
          <p:cNvSpPr/>
          <p:nvPr userDrawn="1"/>
        </p:nvSpPr>
        <p:spPr>
          <a:xfrm>
            <a:off x="-1" y="98516"/>
            <a:ext cx="688793" cy="660930"/>
          </a:xfrm>
          <a:prstGeom prst="flowChartDelay">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2" name="灯片编号占位符 3"/>
          <p:cNvSpPr>
            <a:spLocks noGrp="1"/>
          </p:cNvSpPr>
          <p:nvPr userDrawn="1">
            <p:ph type="sldNum" sz="quarter" idx="4294967295"/>
          </p:nvPr>
        </p:nvSpPr>
        <p:spPr>
          <a:xfrm>
            <a:off x="11353126" y="6448895"/>
            <a:ext cx="838874" cy="365125"/>
          </a:xfrm>
          <a:effectLst/>
        </p:spPr>
        <p:txBody>
          <a:bodyPr/>
          <a:lstStyle/>
          <a:p>
            <a:fld id="{683E12FC-B727-46EE-A3F4-36BAB21DAD93}" type="slidenum">
              <a:rPr lang="zh-CN" altLang="en-US" sz="2000" b="1" smtClean="0">
                <a:solidFill>
                  <a:srgbClr val="002060"/>
                </a:solidFill>
              </a:rPr>
              <a:t>‹#›</a:t>
            </a:fld>
            <a:endParaRPr lang="zh-CN" altLang="en-US" sz="2000" b="1" dirty="0">
              <a:solidFill>
                <a:srgbClr val="002060"/>
              </a:solidFill>
            </a:endParaRPr>
          </a:p>
        </p:txBody>
      </p:sp>
      <p:grpSp>
        <p:nvGrpSpPr>
          <p:cNvPr id="3" name="组合 2"/>
          <p:cNvGrpSpPr/>
          <p:nvPr userDrawn="1"/>
        </p:nvGrpSpPr>
        <p:grpSpPr>
          <a:xfrm>
            <a:off x="3195955" y="6620510"/>
            <a:ext cx="8516620" cy="76200"/>
            <a:chOff x="1131328" y="6601648"/>
            <a:chExt cx="10581190" cy="53152"/>
          </a:xfrm>
        </p:grpSpPr>
        <p:sp>
          <p:nvSpPr>
            <p:cNvPr id="17" name="矩形 16"/>
            <p:cNvSpPr/>
            <p:nvPr userDrawn="1"/>
          </p:nvSpPr>
          <p:spPr>
            <a:xfrm>
              <a:off x="7965980" y="6601649"/>
              <a:ext cx="3746538"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1131328" y="6601648"/>
              <a:ext cx="6834649" cy="53151"/>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133" y="6392386"/>
            <a:ext cx="3196590" cy="460375"/>
          </a:xfrm>
          <a:prstGeom prst="rect">
            <a:avLst/>
          </a:prstGeom>
          <a:noFill/>
          <a:effectLst/>
        </p:spPr>
        <p:txBody>
          <a:bodyPr wrap="none">
            <a:spAutoFit/>
          </a:bodyPr>
          <a:lstStyle/>
          <a:p>
            <a:pPr algn="ctr"/>
            <a:r>
              <a:rPr lang="en-US" altLang="zh-CN" sz="2400" b="1" i="1" dirty="0">
                <a:solidFill>
                  <a:srgbClr val="002060"/>
                </a:solidFill>
                <a:latin typeface="微软雅黑" panose="020B0503020204020204" pitchFamily="34" charset="-122"/>
                <a:ea typeface="微软雅黑" panose="020B0503020204020204" pitchFamily="34" charset="-122"/>
              </a:rPr>
              <a:t>Tsinghua University</a:t>
            </a:r>
            <a:endParaRPr lang="zh-CN" altLang="en-US" sz="2400" b="1" i="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0" y="854783"/>
            <a:ext cx="12192000" cy="89927"/>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6" name="矩形 15"/>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18" name="矩形 17"/>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19" name="矩形 18"/>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21" name="矩形 20"/>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3" name="矩形 22"/>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4" name="矩形 23"/>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5" name="矩形 24"/>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6" name="矩形 25"/>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pic>
        <p:nvPicPr>
          <p:cNvPr id="30" name="图片 29"/>
          <p:cNvPicPr>
            <a:picLocks noChangeAspect="1"/>
          </p:cNvPicPr>
          <p:nvPr userDrawn="1"/>
        </p:nvPicPr>
        <p:blipFill>
          <a:blip r:embed="rId2">
            <a:clrChange>
              <a:clrFrom>
                <a:srgbClr val="F6F6F6"/>
              </a:clrFrom>
              <a:clrTo>
                <a:srgbClr val="F6F6F6">
                  <a:alpha val="0"/>
                </a:srgbClr>
              </a:clrTo>
            </a:clrChange>
          </a:blip>
          <a:stretch>
            <a:fillRect/>
          </a:stretch>
        </p:blipFill>
        <p:spPr>
          <a:xfrm>
            <a:off x="11227275" y="156"/>
            <a:ext cx="824289" cy="828592"/>
          </a:xfrm>
          <a:prstGeom prst="rect">
            <a:avLst/>
          </a:prstGeom>
        </p:spPr>
      </p:pic>
      <p:sp>
        <p:nvSpPr>
          <p:cNvPr id="20" name="流程图: 延期 8"/>
          <p:cNvSpPr/>
          <p:nvPr userDrawn="1"/>
        </p:nvSpPr>
        <p:spPr>
          <a:xfrm>
            <a:off x="-1" y="98516"/>
            <a:ext cx="688793" cy="660930"/>
          </a:xfrm>
          <a:prstGeom prst="flowChartDelay">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776604" y="139756"/>
            <a:ext cx="8430896" cy="662782"/>
          </a:xfrm>
        </p:spPr>
        <p:txBody>
          <a:bodyPr>
            <a:normAutofit/>
          </a:bodyPr>
          <a:lstStyle>
            <a:lvl1pPr>
              <a:defRPr sz="3600" b="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a:t>单击此处编辑母版标题样式</a:t>
            </a:r>
          </a:p>
        </p:txBody>
      </p:sp>
      <p:sp>
        <p:nvSpPr>
          <p:cNvPr id="3" name="内容占位符 2"/>
          <p:cNvSpPr>
            <a:spLocks noGrp="1"/>
          </p:cNvSpPr>
          <p:nvPr>
            <p:ph sz="half" idx="1" hasCustomPrompt="1"/>
          </p:nvPr>
        </p:nvSpPr>
        <p:spPr>
          <a:xfrm>
            <a:off x="762000" y="1094997"/>
            <a:ext cx="8445500" cy="333990"/>
          </a:xfrm>
        </p:spPr>
        <p:txBody>
          <a:bodyPr>
            <a:noAutofit/>
          </a:bodyPr>
          <a:lstStyle>
            <a:lvl1pPr marL="228600" indent="-228600">
              <a:buFont typeface="Wingdings" panose="05000000000000000000" pitchFamily="2" charset="2"/>
              <a:buChar char="p"/>
              <a:defRPr sz="2400" b="1">
                <a:solidFill>
                  <a:srgbClr val="002060"/>
                </a:solidFill>
                <a:latin typeface="微软雅黑" panose="020B0503020204020204" pitchFamily="34" charset="-122"/>
                <a:ea typeface="微软雅黑" panose="020B0503020204020204" pitchFamily="34" charset="-122"/>
              </a:defRPr>
            </a:lvl1pPr>
            <a:lvl2pPr marL="685800" indent="-228600">
              <a:buFont typeface="Wingdings" panose="05000000000000000000" pitchFamily="2" charset="2"/>
              <a:buChar char="p"/>
              <a:defRPr/>
            </a:lvl2pPr>
            <a:lvl3pPr marL="1143000" indent="-228600">
              <a:buFont typeface="Wingdings" panose="05000000000000000000" pitchFamily="2" charset="2"/>
              <a:buChar char="p"/>
              <a:defRPr/>
            </a:lvl3pPr>
            <a:lvl4pPr marL="1600200" indent="-228600">
              <a:buFont typeface="Wingdings" panose="05000000000000000000" pitchFamily="2" charset="2"/>
              <a:buChar char="p"/>
              <a:defRPr/>
            </a:lvl4pPr>
            <a:lvl5pPr marL="2057400" indent="-228600">
              <a:buFont typeface="Wingdings" panose="05000000000000000000" pitchFamily="2" charset="2"/>
              <a:buChar char="p"/>
              <a:defRPr/>
            </a:lvl5pPr>
          </a:lstStyle>
          <a:p>
            <a:pPr lvl="0"/>
            <a:r>
              <a:rPr lang="zh-CN" altLang="en-US" dirty="0"/>
              <a:t> 编辑母版文本样式</a:t>
            </a:r>
          </a:p>
        </p:txBody>
      </p:sp>
      <p:sp>
        <p:nvSpPr>
          <p:cNvPr id="8" name="矩形 7"/>
          <p:cNvSpPr/>
          <p:nvPr userDrawn="1"/>
        </p:nvSpPr>
        <p:spPr>
          <a:xfrm>
            <a:off x="0" y="854783"/>
            <a:ext cx="12192000" cy="89927"/>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延期 8"/>
          <p:cNvSpPr/>
          <p:nvPr userDrawn="1"/>
        </p:nvSpPr>
        <p:spPr>
          <a:xfrm>
            <a:off x="-1" y="98516"/>
            <a:ext cx="688793" cy="660930"/>
          </a:xfrm>
          <a:prstGeom prst="flowChartDelay">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192000" y="1764859"/>
            <a:ext cx="1727200"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当前章节颜色</a:t>
            </a:r>
          </a:p>
        </p:txBody>
      </p:sp>
      <p:sp>
        <p:nvSpPr>
          <p:cNvPr id="16" name="矩形 15"/>
          <p:cNvSpPr/>
          <p:nvPr userDrawn="1"/>
        </p:nvSpPr>
        <p:spPr>
          <a:xfrm>
            <a:off x="12192000" y="3061813"/>
            <a:ext cx="1727200" cy="1117600"/>
          </a:xfrm>
          <a:prstGeom prst="rect">
            <a:avLst/>
          </a:prstGeom>
          <a:solidFill>
            <a:srgbClr val="E7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其余章节颜色</a:t>
            </a:r>
          </a:p>
        </p:txBody>
      </p:sp>
      <p:sp>
        <p:nvSpPr>
          <p:cNvPr id="17" name="矩形 16"/>
          <p:cNvSpPr/>
          <p:nvPr userDrawn="1"/>
        </p:nvSpPr>
        <p:spPr>
          <a:xfrm>
            <a:off x="-1727200" y="593855"/>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文字默认</a:t>
            </a:r>
            <a:endParaRPr lang="en-US" altLang="zh-CN" b="1" dirty="0">
              <a:solidFill>
                <a:srgbClr val="002060"/>
              </a:solidFill>
              <a:latin typeface="微软雅黑" panose="020B0503020204020204" pitchFamily="34" charset="-122"/>
              <a:ea typeface="微软雅黑" panose="020B0503020204020204" pitchFamily="34" charset="-122"/>
            </a:endParaRPr>
          </a:p>
          <a:p>
            <a:pPr algn="ctr"/>
            <a:r>
              <a:rPr lang="zh-CN" altLang="en-US" b="1" dirty="0">
                <a:solidFill>
                  <a:srgbClr val="002060"/>
                </a:solidFill>
                <a:latin typeface="微软雅黑" panose="020B0503020204020204" pitchFamily="34" charset="-122"/>
                <a:ea typeface="微软雅黑" panose="020B0503020204020204" pitchFamily="34" charset="-122"/>
              </a:rPr>
              <a:t>字体及颜色</a:t>
            </a:r>
          </a:p>
        </p:txBody>
      </p:sp>
      <p:sp>
        <p:nvSpPr>
          <p:cNvPr id="18" name="矩形 17"/>
          <p:cNvSpPr/>
          <p:nvPr userDrawn="1"/>
        </p:nvSpPr>
        <p:spPr>
          <a:xfrm>
            <a:off x="-1727200" y="1838461"/>
            <a:ext cx="1727200" cy="1117600"/>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文字默认</a:t>
            </a:r>
            <a:endParaRPr lang="en-US" altLang="zh-CN" dirty="0">
              <a:solidFill>
                <a:srgbClr val="002060"/>
              </a:solidFill>
              <a:latin typeface="微软雅黑" panose="020B0503020204020204" pitchFamily="34" charset="-122"/>
              <a:ea typeface="微软雅黑" panose="020B0503020204020204" pitchFamily="34" charset="-122"/>
            </a:endParaRPr>
          </a:p>
          <a:p>
            <a:pPr algn="ctr"/>
            <a:r>
              <a:rPr lang="zh-CN" altLang="en-US" dirty="0">
                <a:solidFill>
                  <a:srgbClr val="002060"/>
                </a:solidFill>
                <a:latin typeface="微软雅黑" panose="020B0503020204020204" pitchFamily="34" charset="-122"/>
                <a:ea typeface="微软雅黑" panose="020B0503020204020204" pitchFamily="34" charset="-122"/>
              </a:rPr>
              <a:t>字体及颜色</a:t>
            </a:r>
          </a:p>
        </p:txBody>
      </p:sp>
      <p:sp>
        <p:nvSpPr>
          <p:cNvPr id="19" name="矩形 18"/>
          <p:cNvSpPr/>
          <p:nvPr userDrawn="1"/>
        </p:nvSpPr>
        <p:spPr>
          <a:xfrm>
            <a:off x="12192000" y="4358767"/>
            <a:ext cx="1727200" cy="111760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色块默认颜色</a:t>
            </a:r>
          </a:p>
        </p:txBody>
      </p:sp>
      <p:sp>
        <p:nvSpPr>
          <p:cNvPr id="20" name="矩形 19"/>
          <p:cNvSpPr/>
          <p:nvPr userDrawn="1"/>
        </p:nvSpPr>
        <p:spPr>
          <a:xfrm>
            <a:off x="-2011680" y="3408886"/>
            <a:ext cx="2011680" cy="92703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2060"/>
                </a:solidFill>
                <a:latin typeface="微软雅黑" panose="020B0503020204020204" pitchFamily="34" charset="-122"/>
                <a:ea typeface="微软雅黑" panose="020B0503020204020204" pitchFamily="34" charset="-122"/>
              </a:rPr>
              <a:t>大标题</a:t>
            </a:r>
          </a:p>
        </p:txBody>
      </p:sp>
      <p:sp>
        <p:nvSpPr>
          <p:cNvPr id="21" name="矩形 20"/>
          <p:cNvSpPr/>
          <p:nvPr userDrawn="1"/>
        </p:nvSpPr>
        <p:spPr>
          <a:xfrm>
            <a:off x="-2011680" y="4462927"/>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p"/>
            </a:pPr>
            <a:r>
              <a:rPr lang="zh-CN" altLang="en-US" sz="2800" dirty="0">
                <a:solidFill>
                  <a:srgbClr val="002060"/>
                </a:solidFill>
                <a:latin typeface="微软雅黑" panose="020B0503020204020204" pitchFamily="34" charset="-122"/>
                <a:ea typeface="微软雅黑" panose="020B0503020204020204" pitchFamily="34" charset="-122"/>
              </a:rPr>
              <a:t>小标题</a:t>
            </a:r>
          </a:p>
        </p:txBody>
      </p:sp>
      <p:sp>
        <p:nvSpPr>
          <p:cNvPr id="22" name="矩形 21"/>
          <p:cNvSpPr/>
          <p:nvPr userDrawn="1"/>
        </p:nvSpPr>
        <p:spPr>
          <a:xfrm>
            <a:off x="-2011680" y="51061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2060"/>
                </a:solidFill>
                <a:latin typeface="微软雅黑" panose="020B0503020204020204" pitchFamily="34" charset="-122"/>
                <a:ea typeface="微软雅黑" panose="020B0503020204020204" pitchFamily="34" charset="-122"/>
              </a:rPr>
              <a:t>正文</a:t>
            </a:r>
          </a:p>
        </p:txBody>
      </p:sp>
      <p:sp>
        <p:nvSpPr>
          <p:cNvPr id="23" name="矩形 22"/>
          <p:cNvSpPr/>
          <p:nvPr userDrawn="1"/>
        </p:nvSpPr>
        <p:spPr>
          <a:xfrm>
            <a:off x="-2011680" y="5749328"/>
            <a:ext cx="2011680" cy="516195"/>
          </a:xfrm>
          <a:prstGeom prst="rect">
            <a:avLst/>
          </a:prstGeom>
          <a:solidFill>
            <a:srgbClr val="E7E6E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图表</a:t>
            </a:r>
          </a:p>
        </p:txBody>
      </p:sp>
      <p:sp>
        <p:nvSpPr>
          <p:cNvPr id="4" name="内容占位符 3"/>
          <p:cNvSpPr>
            <a:spLocks noGrp="1"/>
          </p:cNvSpPr>
          <p:nvPr>
            <p:ph sz="half" idx="2" hasCustomPrompt="1"/>
          </p:nvPr>
        </p:nvSpPr>
        <p:spPr>
          <a:xfrm>
            <a:off x="87812" y="158749"/>
            <a:ext cx="400654" cy="600697"/>
          </a:xfrm>
        </p:spPr>
        <p:txBody>
          <a:bodyPr>
            <a:normAutofit/>
          </a:bodyPr>
          <a:lstStyle>
            <a:lvl1pPr marL="0" indent="0">
              <a:buFontTx/>
              <a:buNone/>
              <a:defRPr sz="3200" b="1">
                <a:solidFill>
                  <a:schemeClr val="bg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ltLang="zh-CN" dirty="0"/>
              <a:t>1</a:t>
            </a:r>
            <a:endParaRPr lang="zh-CN" altLang="en-US" dirty="0"/>
          </a:p>
        </p:txBody>
      </p:sp>
      <p:pic>
        <p:nvPicPr>
          <p:cNvPr id="30" name="图片 29"/>
          <p:cNvPicPr>
            <a:picLocks noChangeAspect="1"/>
          </p:cNvPicPr>
          <p:nvPr userDrawn="1"/>
        </p:nvPicPr>
        <p:blipFill>
          <a:blip r:embed="rId2">
            <a:clrChange>
              <a:clrFrom>
                <a:srgbClr val="F6F6F6"/>
              </a:clrFrom>
              <a:clrTo>
                <a:srgbClr val="F6F6F6">
                  <a:alpha val="0"/>
                </a:srgbClr>
              </a:clrTo>
            </a:clrChange>
          </a:blip>
          <a:stretch>
            <a:fillRect/>
          </a:stretch>
        </p:blipFill>
        <p:spPr>
          <a:xfrm>
            <a:off x="11227275" y="156"/>
            <a:ext cx="824289" cy="82859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F5A605B-B135-49CD-8A07-E862BFAA8AFE}" type="datetimeFigureOut">
              <a:rPr lang="zh-CN" altLang="en-US" smtClean="0"/>
              <a:t>2023/7/3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83E12FC-B727-46EE-A3F4-36BAB21DAD9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A605B-B135-49CD-8A07-E862BFAA8AFE}" type="datetimeFigureOut">
              <a:rPr lang="zh-CN" altLang="en-US" smtClean="0"/>
              <a:t>2023/7/3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E12FC-B727-46EE-A3F4-36BAB21DAD9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tags" Target="../tags/tag73.xml"/><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3.xml"/><Relationship Id="rId11" Type="http://schemas.openxmlformats.org/officeDocument/2006/relationships/image" Target="../media/image30.png"/><Relationship Id="rId5" Type="http://schemas.openxmlformats.org/officeDocument/2006/relationships/slideLayout" Target="../slideLayouts/slideLayout8.xml"/><Relationship Id="rId10" Type="http://schemas.openxmlformats.org/officeDocument/2006/relationships/image" Target="../media/image29.png"/><Relationship Id="rId4" Type="http://schemas.openxmlformats.org/officeDocument/2006/relationships/tags" Target="../tags/tag74.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3" Type="http://schemas.openxmlformats.org/officeDocument/2006/relationships/slideLayout" Target="../slideLayouts/slideLayout8.xml"/><Relationship Id="rId7" Type="http://schemas.openxmlformats.org/officeDocument/2006/relationships/image" Target="../media/image34.png"/><Relationship Id="rId12" Type="http://schemas.openxmlformats.org/officeDocument/2006/relationships/image" Target="../media/image37.w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3.wmf"/><Relationship Id="rId11" Type="http://schemas.openxmlformats.org/officeDocument/2006/relationships/oleObject" Target="../embeddings/oleObject3.bin"/><Relationship Id="rId5" Type="http://schemas.openxmlformats.org/officeDocument/2006/relationships/oleObject" Target="../embeddings/oleObject1.bin"/><Relationship Id="rId10" Type="http://schemas.openxmlformats.org/officeDocument/2006/relationships/image" Target="../media/image36.png"/><Relationship Id="rId4" Type="http://schemas.openxmlformats.org/officeDocument/2006/relationships/notesSlide" Target="../notesSlides/notesSlide14.xml"/><Relationship Id="rId9" Type="http://schemas.openxmlformats.org/officeDocument/2006/relationships/image" Target="../media/image35.wmf"/><Relationship Id="rId14" Type="http://schemas.openxmlformats.org/officeDocument/2006/relationships/image" Target="../media/image38.w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0.w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oleObject" Target="../embeddings/oleObject5.bin"/><Relationship Id="rId5" Type="http://schemas.openxmlformats.org/officeDocument/2006/relationships/image" Target="../media/image3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5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6.wmf"/><Relationship Id="rId18" Type="http://schemas.openxmlformats.org/officeDocument/2006/relationships/oleObject" Target="../embeddings/oleObject13.bin"/><Relationship Id="rId3" Type="http://schemas.openxmlformats.org/officeDocument/2006/relationships/oleObject" Target="../embeddings/oleObject6.bin"/><Relationship Id="rId21" Type="http://schemas.openxmlformats.org/officeDocument/2006/relationships/image" Target="../media/image60.wmf"/><Relationship Id="rId7" Type="http://schemas.openxmlformats.org/officeDocument/2006/relationships/oleObject" Target="../embeddings/oleObject8.bin"/><Relationship Id="rId12" Type="http://schemas.openxmlformats.org/officeDocument/2006/relationships/oleObject" Target="../embeddings/oleObject10.bin"/><Relationship Id="rId17" Type="http://schemas.openxmlformats.org/officeDocument/2006/relationships/image" Target="../media/image58.wmf"/><Relationship Id="rId2" Type="http://schemas.openxmlformats.org/officeDocument/2006/relationships/notesSlide" Target="../notesSlides/notesSlide20.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slideLayout" Target="../slideLayouts/slideLayout8.xml"/><Relationship Id="rId6" Type="http://schemas.openxmlformats.org/officeDocument/2006/relationships/image" Target="../media/image52.wmf"/><Relationship Id="rId11" Type="http://schemas.openxmlformats.org/officeDocument/2006/relationships/image" Target="../media/image55.emf"/><Relationship Id="rId5" Type="http://schemas.openxmlformats.org/officeDocument/2006/relationships/oleObject" Target="../embeddings/oleObject7.bin"/><Relationship Id="rId15" Type="http://schemas.openxmlformats.org/officeDocument/2006/relationships/image" Target="../media/image57.wmf"/><Relationship Id="rId23" Type="http://schemas.openxmlformats.org/officeDocument/2006/relationships/image" Target="../media/image61.wmf"/><Relationship Id="rId10" Type="http://schemas.openxmlformats.org/officeDocument/2006/relationships/image" Target="../media/image54.wmf"/><Relationship Id="rId19" Type="http://schemas.openxmlformats.org/officeDocument/2006/relationships/image" Target="../media/image59.wmf"/><Relationship Id="rId4" Type="http://schemas.openxmlformats.org/officeDocument/2006/relationships/image" Target="../media/image51.wmf"/><Relationship Id="rId9" Type="http://schemas.openxmlformats.org/officeDocument/2006/relationships/oleObject" Target="../embeddings/oleObject9.bin"/><Relationship Id="rId14" Type="http://schemas.openxmlformats.org/officeDocument/2006/relationships/oleObject" Target="../embeddings/oleObject11.bin"/><Relationship Id="rId22"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66.wmf"/><Relationship Id="rId2" Type="http://schemas.openxmlformats.org/officeDocument/2006/relationships/notesSlide" Target="../notesSlides/notesSlide21.xml"/><Relationship Id="rId16" Type="http://schemas.openxmlformats.org/officeDocument/2006/relationships/image" Target="../media/image68.wmf"/><Relationship Id="rId1" Type="http://schemas.openxmlformats.org/officeDocument/2006/relationships/slideLayout" Target="../slideLayouts/slideLayout8.xml"/><Relationship Id="rId6" Type="http://schemas.openxmlformats.org/officeDocument/2006/relationships/image" Target="../media/image63.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19.bin"/><Relationship Id="rId14" Type="http://schemas.openxmlformats.org/officeDocument/2006/relationships/image" Target="../media/image67.wmf"/></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9.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74.png"/><Relationship Id="rId11" Type="http://schemas.microsoft.com/office/2007/relationships/hdphoto" Target="../media/hdphoto3.wdp"/><Relationship Id="rId5" Type="http://schemas.openxmlformats.org/officeDocument/2006/relationships/image" Target="../media/image73.png"/><Relationship Id="rId10" Type="http://schemas.openxmlformats.org/officeDocument/2006/relationships/image" Target="../media/image77.png"/><Relationship Id="rId4" Type="http://schemas.openxmlformats.org/officeDocument/2006/relationships/image" Target="../media/image72.png"/><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jpe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tags" Target="../tags/tag57.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image" Target="../media/image3.png"/><Relationship Id="rId5" Type="http://schemas.openxmlformats.org/officeDocument/2006/relationships/tags" Target="../tags/tag7.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slideLayout" Target="../slideLayouts/slideLayout8.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image" Target="../media/image4.png"/><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notesSlide" Target="../notesSlides/notesSlide3.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s>
</file>

<file path=ppt/slides/_rels/slide30.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14.png"/><Relationship Id="rId7"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81.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58.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9.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4.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notesSlide" Target="../notesSlides/notesSlide6.xml"/><Relationship Id="rId2" Type="http://schemas.openxmlformats.org/officeDocument/2006/relationships/tags" Target="../tags/tag61.xml"/><Relationship Id="rId16" Type="http://schemas.openxmlformats.org/officeDocument/2006/relationships/image" Target="../media/image17.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8.xml"/><Relationship Id="rId5" Type="http://schemas.openxmlformats.org/officeDocument/2006/relationships/tags" Target="../tags/tag64.xml"/><Relationship Id="rId15" Type="http://schemas.openxmlformats.org/officeDocument/2006/relationships/image" Target="../media/image16.png"/><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64269BEDDBDCE7FE229998697D_A96F2368_BF34C"/>
          <p:cNvPicPr>
            <a:picLocks noChangeAspect="1"/>
          </p:cNvPicPr>
          <p:nvPr/>
        </p:nvPicPr>
        <p:blipFill>
          <a:blip r:embed="rId3"/>
          <a:stretch>
            <a:fillRect/>
          </a:stretch>
        </p:blipFill>
        <p:spPr>
          <a:xfrm>
            <a:off x="9100820" y="17145"/>
            <a:ext cx="3056890" cy="941705"/>
          </a:xfrm>
          <a:prstGeom prst="rect">
            <a:avLst/>
          </a:prstGeom>
        </p:spPr>
      </p:pic>
      <p:sp>
        <p:nvSpPr>
          <p:cNvPr id="2" name="标题 1"/>
          <p:cNvSpPr>
            <a:spLocks noGrp="1"/>
          </p:cNvSpPr>
          <p:nvPr>
            <p:ph type="ctrTitle"/>
          </p:nvPr>
        </p:nvSpPr>
        <p:spPr>
          <a:xfrm>
            <a:off x="-1" y="2850966"/>
            <a:ext cx="12300857" cy="743986"/>
          </a:xfrm>
        </p:spPr>
        <p:txBody>
          <a:bodyPr wrap="square">
            <a:spAutoFit/>
          </a:bodyPr>
          <a:lstStyle/>
          <a:p>
            <a:pPr>
              <a:lnSpc>
                <a:spcPct val="150000"/>
              </a:lnSpc>
            </a:pPr>
            <a:r>
              <a:rPr lang="en-US" altLang="zh-CN" sz="3200" dirty="0" err="1">
                <a:cs typeface="+mn-cs"/>
              </a:rPr>
              <a:t>极高渗透率分布式光伏自适应并网、主动支撑与广域协同</a:t>
            </a:r>
            <a:endParaRPr lang="en-US" altLang="zh-CN" sz="3200" dirty="0">
              <a:cs typeface="+mn-cs"/>
            </a:endParaRPr>
          </a:p>
        </p:txBody>
      </p:sp>
      <p:sp>
        <p:nvSpPr>
          <p:cNvPr id="4" name="Rectangle 9"/>
          <p:cNvSpPr>
            <a:spLocks noChangeArrowheads="1"/>
          </p:cNvSpPr>
          <p:nvPr/>
        </p:nvSpPr>
        <p:spPr bwMode="auto">
          <a:xfrm>
            <a:off x="12065" y="3748786"/>
            <a:ext cx="12192000" cy="2818804"/>
          </a:xfrm>
          <a:prstGeom prst="rect">
            <a:avLst/>
          </a:prstGeom>
          <a:noFill/>
          <a:ln w="9525">
            <a:noFill/>
            <a:miter lim="800000"/>
          </a:ln>
          <a:effectLst/>
        </p:spPr>
        <p:txBody>
          <a:bodyPr lIns="0" tIns="46800" rIns="0" bIns="46800"/>
          <a:lstStyle/>
          <a:p>
            <a:pPr marL="342900" indent="-342900" algn="ctr" eaLnBrk="0" hangingPunct="0">
              <a:lnSpc>
                <a:spcPct val="110000"/>
              </a:lnSpc>
              <a:spcBef>
                <a:spcPct val="20000"/>
              </a:spcBef>
              <a:buClr>
                <a:schemeClr val="accent2"/>
              </a:buClr>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endParaRPr>
          </a:p>
          <a:p>
            <a:pPr marL="342900" indent="-342900" algn="ctr" eaLnBrk="0" hangingPunct="0">
              <a:lnSpc>
                <a:spcPct val="110000"/>
              </a:lnSpc>
              <a:spcBef>
                <a:spcPct val="20000"/>
              </a:spcBef>
              <a:buClr>
                <a:schemeClr val="accent2"/>
              </a:buClr>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	</a:t>
            </a:r>
          </a:p>
          <a:p>
            <a:pPr marL="342900" indent="-342900" algn="ctr" eaLnBrk="0" hangingPunct="0">
              <a:lnSpc>
                <a:spcPct val="110000"/>
              </a:lnSpc>
              <a:spcBef>
                <a:spcPct val="20000"/>
              </a:spcBef>
              <a:buClr>
                <a:schemeClr val="accent2"/>
              </a:buClr>
            </a:pPr>
            <a:r>
              <a:rPr lang="zh-CN" altLang="en-US" sz="2000" b="1" dirty="0">
                <a:solidFill>
                  <a:schemeClr val="tx1"/>
                </a:solidFill>
                <a:latin typeface="微软雅黑" panose="020B0503020204020204" pitchFamily="34" charset="-122"/>
                <a:ea typeface="微软雅黑" panose="020B0503020204020204" pitchFamily="34" charset="-122"/>
              </a:rPr>
              <a:t>吴文传</a:t>
            </a: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rPr>
              <a:t>教授</a:t>
            </a:r>
            <a:r>
              <a:rPr lang="en-US" altLang="zh-CN" sz="2000" b="1" dirty="0">
                <a:solidFill>
                  <a:schemeClr val="tx1"/>
                </a:solidFill>
                <a:latin typeface="微软雅黑" panose="020B0503020204020204" pitchFamily="34" charset="-122"/>
                <a:ea typeface="微软雅黑" panose="020B0503020204020204" pitchFamily="34" charset="-122"/>
              </a:rPr>
              <a:t> </a:t>
            </a:r>
            <a:r>
              <a:rPr lang="en-US" altLang="zh-CN" sz="2000" b="1" i="1" dirty="0">
                <a:solidFill>
                  <a:schemeClr val="tx1"/>
                </a:solidFill>
                <a:latin typeface="微软雅黑" panose="020B0503020204020204" pitchFamily="34" charset="-122"/>
                <a:ea typeface="微软雅黑" panose="020B0503020204020204" pitchFamily="34" charset="-122"/>
              </a:rPr>
              <a:t> IEEE/CSEE/IET Fellow</a:t>
            </a:r>
          </a:p>
          <a:p>
            <a:pPr marL="342900" indent="-342900" algn="ctr" eaLnBrk="0" hangingPunct="0">
              <a:lnSpc>
                <a:spcPct val="110000"/>
              </a:lnSpc>
              <a:spcBef>
                <a:spcPct val="20000"/>
              </a:spcBef>
              <a:buClr>
                <a:schemeClr val="accent2"/>
              </a:buClr>
              <a:buFont typeface="Wingdings" panose="05000000000000000000" pitchFamily="2" charset="2"/>
              <a:buNone/>
            </a:pPr>
            <a:endParaRPr lang="en-US" altLang="ja-JP" sz="2000" dirty="0">
              <a:latin typeface="微软雅黑" panose="020B0503020204020204" pitchFamily="34" charset="-122"/>
              <a:ea typeface="微软雅黑" panose="020B0503020204020204" pitchFamily="34" charset="-122"/>
            </a:endParaRPr>
          </a:p>
          <a:p>
            <a:pPr marL="342900" indent="-342900" algn="ctr" eaLnBrk="0" hangingPunct="0">
              <a:lnSpc>
                <a:spcPct val="110000"/>
              </a:lnSpc>
              <a:spcBef>
                <a:spcPct val="20000"/>
              </a:spcBef>
              <a:buClr>
                <a:schemeClr val="accent2"/>
              </a:buClr>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rPr>
              <a:t>清华大学 电机工程与应用电子技术系</a:t>
            </a:r>
            <a:endParaRPr lang="en-US" altLang="zh-CN" dirty="0">
              <a:latin typeface="微软雅黑" panose="020B0503020204020204" pitchFamily="34" charset="-122"/>
              <a:ea typeface="微软雅黑" panose="020B0503020204020204" pitchFamily="34" charset="-122"/>
            </a:endParaRPr>
          </a:p>
        </p:txBody>
      </p:sp>
      <p:sp>
        <p:nvSpPr>
          <p:cNvPr id="6" name="矩形 5"/>
          <p:cNvSpPr/>
          <p:nvPr/>
        </p:nvSpPr>
        <p:spPr>
          <a:xfrm>
            <a:off x="12065" y="17145"/>
            <a:ext cx="12174220" cy="941070"/>
          </a:xfrm>
          <a:prstGeom prst="rect">
            <a:avLst/>
          </a:prstGeom>
          <a:gradFill>
            <a:gsLst>
              <a:gs pos="5000">
                <a:schemeClr val="accent1">
                  <a:lumMod val="5000"/>
                  <a:lumOff val="95000"/>
                  <a:alpha val="0"/>
                </a:schemeClr>
              </a:gs>
              <a:gs pos="35000">
                <a:srgbClr val="7F007F"/>
              </a:gs>
              <a:gs pos="73000">
                <a:srgbClr val="002060"/>
              </a:gs>
              <a:gs pos="97000">
                <a:srgbClr val="7F007F">
                  <a:alpha val="7000"/>
                </a:srgbClr>
              </a:gs>
            </a:gsLst>
            <a:lin ang="21594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 name="矩形: 圆角 5"/>
          <p:cNvSpPr/>
          <p:nvPr/>
        </p:nvSpPr>
        <p:spPr>
          <a:xfrm>
            <a:off x="488466" y="1268669"/>
            <a:ext cx="1626893" cy="456912"/>
          </a:xfrm>
          <a:prstGeom prst="roundRect">
            <a:avLst>
              <a:gd name="adj" fmla="val 50000"/>
            </a:avLst>
          </a:prstGeom>
          <a:solidFill>
            <a:srgbClr val="001F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技术路线</a:t>
            </a:r>
          </a:p>
        </p:txBody>
      </p:sp>
      <p:sp>
        <p:nvSpPr>
          <p:cNvPr id="18" name="îṩḷiḍè"/>
          <p:cNvSpPr txBox="1"/>
          <p:nvPr/>
        </p:nvSpPr>
        <p:spPr>
          <a:xfrm>
            <a:off x="523436" y="1962936"/>
            <a:ext cx="5572563" cy="4255310"/>
          </a:xfrm>
          <a:prstGeom prst="rect">
            <a:avLst/>
          </a:prstGeom>
          <a:noFill/>
          <a:ln>
            <a:noFill/>
          </a:ln>
        </p:spPr>
        <p:txBody>
          <a:bodyPr wrap="square" lIns="91440" tIns="45720" rIns="91440" bIns="45720" anchor="t" anchorCtr="0">
            <a:noAutofit/>
          </a:bodyPr>
          <a:lstStyle/>
          <a:p>
            <a:pPr marL="285750" indent="-285750" defTabSz="913765">
              <a:lnSpc>
                <a:spcPct val="150000"/>
              </a:lnSpc>
              <a:buSzPct val="100000"/>
              <a:buFont typeface="Wingdings" panose="05000000000000000000" pitchFamily="2" charset="2"/>
              <a:buChar char="Ø"/>
              <a:defRPr/>
            </a:pPr>
            <a:r>
              <a:rPr kumimoji="0" lang="zh-CN" altLang="en-US" sz="2200" dirty="0">
                <a:solidFill>
                  <a:srgbClr val="002060"/>
                </a:solidFill>
                <a:latin typeface="微软雅黑" panose="020B0503020204020204" pitchFamily="34" charset="-122"/>
                <a:ea typeface="微软雅黑" panose="020B0503020204020204" pitchFamily="34" charset="-122"/>
                <a:cs typeface="+mn-ea"/>
                <a:sym typeface="+mn-lt"/>
              </a:rPr>
              <a:t>采用动态线性化及</a:t>
            </a:r>
            <a:r>
              <a:rPr kumimoji="0" lang="zh-CN" altLang="en-US" sz="2200" dirty="0">
                <a:solidFill>
                  <a:srgbClr val="002060"/>
                </a:solidFill>
                <a:highlight>
                  <a:srgbClr val="FFFF00"/>
                </a:highlight>
                <a:latin typeface="微软雅黑" panose="020B0503020204020204" pitchFamily="34" charset="-122"/>
                <a:ea typeface="微软雅黑" panose="020B0503020204020204" pitchFamily="34" charset="-122"/>
                <a:cs typeface="+mn-ea"/>
                <a:sym typeface="+mn-lt"/>
              </a:rPr>
              <a:t>梯度估计方法</a:t>
            </a:r>
            <a:r>
              <a:rPr kumimoji="0" lang="zh-CN" altLang="en-US" sz="2200" dirty="0">
                <a:solidFill>
                  <a:srgbClr val="002060"/>
                </a:solidFill>
                <a:latin typeface="微软雅黑" panose="020B0503020204020204" pitchFamily="34" charset="-122"/>
                <a:ea typeface="微软雅黑" panose="020B0503020204020204" pitchFamily="34" charset="-122"/>
                <a:cs typeface="+mn-ea"/>
                <a:sym typeface="+mn-lt"/>
              </a:rPr>
              <a:t>，获得对系统特性的估计，并以此优化最优输出函数，构建一种自适应的无模型控制算法；</a:t>
            </a:r>
            <a:endParaRPr kumimoji="0" lang="en-US" altLang="zh-CN" sz="2200" dirty="0">
              <a:solidFill>
                <a:srgbClr val="002060"/>
              </a:solidFill>
              <a:latin typeface="微软雅黑" panose="020B0503020204020204" pitchFamily="34" charset="-122"/>
              <a:ea typeface="微软雅黑" panose="020B0503020204020204" pitchFamily="34" charset="-122"/>
              <a:cs typeface="+mn-ea"/>
              <a:sym typeface="+mn-lt"/>
            </a:endParaRPr>
          </a:p>
          <a:p>
            <a:pPr marL="285750" indent="-285750" defTabSz="913765">
              <a:lnSpc>
                <a:spcPct val="150000"/>
              </a:lnSpc>
              <a:buSzPct val="100000"/>
              <a:buFont typeface="Wingdings" panose="05000000000000000000" pitchFamily="2" charset="2"/>
              <a:buChar char="Ø"/>
              <a:defRPr/>
            </a:pPr>
            <a:r>
              <a:rPr lang="zh-CN" altLang="en-US" sz="2200" dirty="0">
                <a:solidFill>
                  <a:srgbClr val="002060"/>
                </a:solidFill>
                <a:latin typeface="微软雅黑" panose="020B0503020204020204" pitchFamily="34" charset="-122"/>
                <a:ea typeface="微软雅黑" panose="020B0503020204020204" pitchFamily="34" charset="-122"/>
                <a:cs typeface="+mn-ea"/>
                <a:sym typeface="+mn-lt"/>
              </a:rPr>
              <a:t>通过</a:t>
            </a:r>
            <a:r>
              <a:rPr kumimoji="0" lang="zh-CN" altLang="en-US" sz="2200" dirty="0">
                <a:solidFill>
                  <a:srgbClr val="002060"/>
                </a:solidFill>
                <a:latin typeface="微软雅黑" panose="020B0503020204020204" pitchFamily="34" charset="-122"/>
                <a:ea typeface="微软雅黑" panose="020B0503020204020204" pitchFamily="34" charset="-122"/>
                <a:cs typeface="+mn-ea"/>
                <a:sym typeface="+mn-lt"/>
              </a:rPr>
              <a:t>对控制</a:t>
            </a:r>
            <a:r>
              <a:rPr kumimoji="0" lang="zh-CN" altLang="en-US" sz="2200" dirty="0">
                <a:solidFill>
                  <a:srgbClr val="002060"/>
                </a:solidFill>
                <a:highlight>
                  <a:srgbClr val="FFFF00"/>
                </a:highlight>
                <a:latin typeface="微软雅黑" panose="020B0503020204020204" pitchFamily="34" charset="-122"/>
                <a:ea typeface="微软雅黑" panose="020B0503020204020204" pitchFamily="34" charset="-122"/>
                <a:cs typeface="+mn-ea"/>
                <a:sym typeface="+mn-lt"/>
              </a:rPr>
              <a:t>参数</a:t>
            </a:r>
            <a:r>
              <a:rPr kumimoji="0" lang="zh-CN" altLang="en-US" sz="2200" dirty="0">
                <a:solidFill>
                  <a:srgbClr val="002060"/>
                </a:solidFill>
                <a:latin typeface="微软雅黑" panose="020B0503020204020204" pitchFamily="34" charset="-122"/>
                <a:ea typeface="微软雅黑" panose="020B0503020204020204" pitchFamily="34" charset="-122"/>
                <a:cs typeface="+mn-ea"/>
                <a:sym typeface="+mn-lt"/>
              </a:rPr>
              <a:t>进行</a:t>
            </a:r>
            <a:r>
              <a:rPr kumimoji="0" lang="zh-CN" altLang="en-US" sz="2200" dirty="0">
                <a:solidFill>
                  <a:srgbClr val="002060"/>
                </a:solidFill>
                <a:highlight>
                  <a:srgbClr val="FFFF00"/>
                </a:highlight>
                <a:latin typeface="微软雅黑" panose="020B0503020204020204" pitchFamily="34" charset="-122"/>
                <a:ea typeface="微软雅黑" panose="020B0503020204020204" pitchFamily="34" charset="-122"/>
                <a:cs typeface="+mn-ea"/>
                <a:sym typeface="+mn-lt"/>
              </a:rPr>
              <a:t>自适应</a:t>
            </a:r>
            <a:r>
              <a:rPr lang="zh-CN" altLang="en-US" sz="2200" dirty="0">
                <a:solidFill>
                  <a:srgbClr val="002060"/>
                </a:solidFill>
                <a:highlight>
                  <a:srgbClr val="FFFF00"/>
                </a:highlight>
                <a:latin typeface="微软雅黑" panose="020B0503020204020204" pitchFamily="34" charset="-122"/>
                <a:ea typeface="微软雅黑" panose="020B0503020204020204" pitchFamily="34" charset="-122"/>
                <a:cs typeface="+mn-ea"/>
                <a:sym typeface="+mn-lt"/>
              </a:rPr>
              <a:t>调节</a:t>
            </a:r>
            <a:r>
              <a:rPr kumimoji="0" lang="zh-CN" altLang="en-US" sz="2200" dirty="0">
                <a:solidFill>
                  <a:srgbClr val="002060"/>
                </a:solidFill>
                <a:latin typeface="微软雅黑" panose="020B0503020204020204" pitchFamily="34" charset="-122"/>
                <a:ea typeface="微软雅黑" panose="020B0503020204020204" pitchFamily="34" charset="-122"/>
                <a:cs typeface="+mn-ea"/>
                <a:sym typeface="+mn-lt"/>
              </a:rPr>
              <a:t>，形成对偏差量的阻尼效应，</a:t>
            </a:r>
            <a:r>
              <a:rPr lang="zh-CN" altLang="en-US" sz="2200" dirty="0">
                <a:solidFill>
                  <a:srgbClr val="002060"/>
                </a:solidFill>
                <a:latin typeface="微软雅黑" panose="020B0503020204020204" pitchFamily="34" charset="-122"/>
                <a:ea typeface="微软雅黑" panose="020B0503020204020204" pitchFamily="34" charset="-122"/>
                <a:cs typeface="+mn-ea"/>
                <a:sym typeface="+mn-lt"/>
              </a:rPr>
              <a:t>降低过冲效应并大幅提高响应速度。</a:t>
            </a:r>
            <a:endParaRPr kumimoji="0" lang="en-US" altLang="zh-CN" sz="2200" dirty="0">
              <a:solidFill>
                <a:srgbClr val="002060"/>
              </a:solidFill>
              <a:latin typeface="微软雅黑" panose="020B0503020204020204" pitchFamily="34" charset="-122"/>
              <a:ea typeface="微软雅黑" panose="020B0503020204020204" pitchFamily="34" charset="-122"/>
              <a:cs typeface="+mn-ea"/>
              <a:sym typeface="+mn-lt"/>
            </a:endParaRPr>
          </a:p>
          <a:p>
            <a:pPr marL="285750" indent="-285750" defTabSz="913765">
              <a:lnSpc>
                <a:spcPct val="150000"/>
              </a:lnSpc>
              <a:buSzPct val="100000"/>
              <a:buFont typeface="Wingdings" panose="05000000000000000000" pitchFamily="2" charset="2"/>
              <a:buChar char="Ø"/>
              <a:defRPr/>
            </a:pPr>
            <a:r>
              <a:rPr lang="zh-CN" altLang="en-US" sz="2200" dirty="0">
                <a:solidFill>
                  <a:srgbClr val="002060"/>
                </a:solidFill>
                <a:latin typeface="微软雅黑" panose="020B0503020204020204" pitchFamily="34" charset="-122"/>
                <a:ea typeface="微软雅黑" panose="020B0503020204020204" pitchFamily="34" charset="-122"/>
                <a:cs typeface="+mn-ea"/>
                <a:sym typeface="+mn-lt"/>
              </a:rPr>
              <a:t>应用于</a:t>
            </a:r>
            <a:r>
              <a:rPr kumimoji="0" lang="zh-CN" altLang="en-US" sz="2200" b="0" dirty="0">
                <a:solidFill>
                  <a:srgbClr val="002060"/>
                </a:solidFill>
                <a:latin typeface="微软雅黑" panose="020B0503020204020204" pitchFamily="34" charset="-122"/>
                <a:ea typeface="微软雅黑" panose="020B0503020204020204" pitchFamily="34" charset="-122"/>
                <a:cs typeface="+mn-ea"/>
                <a:sym typeface="+mn-lt"/>
              </a:rPr>
              <a:t>分布式光伏、储能电压控制中，用于改造逆变器。</a:t>
            </a:r>
            <a:endParaRPr kumimoji="0" lang="en-US" sz="2200" b="0" dirty="0">
              <a:solidFill>
                <a:srgbClr val="002060"/>
              </a:solidFill>
              <a:latin typeface="微软雅黑" panose="020B0503020204020204" pitchFamily="34" charset="-122"/>
              <a:ea typeface="微软雅黑" panose="020B0503020204020204" pitchFamily="34" charset="-122"/>
              <a:cs typeface="+mn-ea"/>
              <a:sym typeface="+mn-lt"/>
            </a:endParaRPr>
          </a:p>
        </p:txBody>
      </p:sp>
      <p:grpSp>
        <p:nvGrpSpPr>
          <p:cNvPr id="40" name="Group 39"/>
          <p:cNvGrpSpPr/>
          <p:nvPr/>
        </p:nvGrpSpPr>
        <p:grpSpPr>
          <a:xfrm>
            <a:off x="6201156" y="1387337"/>
            <a:ext cx="5317676" cy="5158709"/>
            <a:chOff x="6349208" y="1487519"/>
            <a:chExt cx="5027956" cy="4877650"/>
          </a:xfrm>
        </p:grpSpPr>
        <p:pic>
          <p:nvPicPr>
            <p:cNvPr id="19" name="Picture 2"/>
            <p:cNvPicPr>
              <a:picLocks noChangeAspect="1"/>
            </p:cNvPicPr>
            <p:nvPr/>
          </p:nvPicPr>
          <p:blipFill>
            <a:blip r:embed="rId3">
              <a:clrChange>
                <a:clrFrom>
                  <a:srgbClr val="FFFFFF"/>
                </a:clrFrom>
                <a:clrTo>
                  <a:srgbClr val="FFFFFF">
                    <a:alpha val="0"/>
                  </a:srgbClr>
                </a:clrTo>
              </a:clrChange>
            </a:blip>
            <a:stretch>
              <a:fillRect/>
            </a:stretch>
          </p:blipFill>
          <p:spPr>
            <a:xfrm>
              <a:off x="6401428" y="2151092"/>
              <a:ext cx="4975736" cy="1661418"/>
            </a:xfrm>
            <a:prstGeom prst="rect">
              <a:avLst/>
            </a:prstGeom>
          </p:spPr>
        </p:pic>
        <p:pic>
          <p:nvPicPr>
            <p:cNvPr id="20" name="Picture 19"/>
            <p:cNvPicPr>
              <a:picLocks noChangeAspect="1"/>
            </p:cNvPicPr>
            <p:nvPr/>
          </p:nvPicPr>
          <p:blipFill>
            <a:blip r:embed="rId4"/>
            <a:stretch>
              <a:fillRect/>
            </a:stretch>
          </p:blipFill>
          <p:spPr>
            <a:xfrm>
              <a:off x="7584974" y="4425173"/>
              <a:ext cx="3792190" cy="1860701"/>
            </a:xfrm>
            <a:prstGeom prst="rect">
              <a:avLst/>
            </a:prstGeom>
          </p:spPr>
        </p:pic>
        <p:pic>
          <p:nvPicPr>
            <p:cNvPr id="21" name="Picture 20"/>
            <p:cNvPicPr>
              <a:picLocks noChangeAspect="1"/>
            </p:cNvPicPr>
            <p:nvPr/>
          </p:nvPicPr>
          <p:blipFill>
            <a:blip r:embed="rId5"/>
            <a:stretch>
              <a:fillRect/>
            </a:stretch>
          </p:blipFill>
          <p:spPr>
            <a:xfrm>
              <a:off x="7584974" y="6055228"/>
              <a:ext cx="3792190" cy="309941"/>
            </a:xfrm>
            <a:prstGeom prst="rect">
              <a:avLst/>
            </a:prstGeom>
          </p:spPr>
        </p:pic>
        <p:cxnSp>
          <p:nvCxnSpPr>
            <p:cNvPr id="23" name="Straight Arrow Connector 22"/>
            <p:cNvCxnSpPr/>
            <p:nvPr/>
          </p:nvCxnSpPr>
          <p:spPr>
            <a:xfrm flipV="1">
              <a:off x="10560676" y="3662777"/>
              <a:ext cx="0" cy="683101"/>
            </a:xfrm>
            <a:prstGeom prst="straightConnector1">
              <a:avLst/>
            </a:prstGeom>
            <a:ln w="12700">
              <a:solidFill>
                <a:srgbClr val="001F6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989834" y="1487519"/>
              <a:ext cx="3029548" cy="567494"/>
            </a:xfrm>
            <a:prstGeom prst="rect">
              <a:avLst/>
            </a:prstGeom>
          </p:spPr>
        </p:pic>
        <p:cxnSp>
          <p:nvCxnSpPr>
            <p:cNvPr id="25" name="Straight Arrow Connector 24"/>
            <p:cNvCxnSpPr/>
            <p:nvPr/>
          </p:nvCxnSpPr>
          <p:spPr>
            <a:xfrm>
              <a:off x="8417166" y="1922636"/>
              <a:ext cx="0" cy="203960"/>
            </a:xfrm>
            <a:prstGeom prst="straightConnector1">
              <a:avLst/>
            </a:prstGeom>
            <a:ln w="12700">
              <a:solidFill>
                <a:srgbClr val="001F6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6349208" y="3565177"/>
              <a:ext cx="3420215" cy="780701"/>
            </a:xfrm>
            <a:prstGeom prst="rect">
              <a:avLst/>
            </a:prstGeom>
          </p:spPr>
        </p:pic>
        <p:cxnSp>
          <p:nvCxnSpPr>
            <p:cNvPr id="37" name="Straight Arrow Connector 36"/>
            <p:cNvCxnSpPr/>
            <p:nvPr/>
          </p:nvCxnSpPr>
          <p:spPr>
            <a:xfrm flipV="1">
              <a:off x="8569566" y="3662777"/>
              <a:ext cx="0" cy="321972"/>
            </a:xfrm>
            <a:prstGeom prst="straightConnector1">
              <a:avLst/>
            </a:prstGeom>
            <a:ln w="12700">
              <a:solidFill>
                <a:srgbClr val="001F6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3C8E1596-0064-8571-FF56-054B859BBE96}"/>
              </a:ext>
            </a:extLst>
          </p:cNvPr>
          <p:cNvSpPr txBox="1"/>
          <p:nvPr/>
        </p:nvSpPr>
        <p:spPr>
          <a:xfrm>
            <a:off x="776603" y="25140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无模型</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动态电压控制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内容占位符 3">
            <a:extLst>
              <a:ext uri="{FF2B5EF4-FFF2-40B4-BE49-F238E27FC236}">
                <a16:creationId xmlns:a16="http://schemas.microsoft.com/office/drawing/2014/main" id="{BE12C592-F7E5-DCA9-2CBD-B39C81F9A0D9}"/>
              </a:ext>
            </a:extLst>
          </p:cNvPr>
          <p:cNvSpPr txBox="1">
            <a:spLocks/>
          </p:cNvSpPr>
          <p:nvPr/>
        </p:nvSpPr>
        <p:spPr>
          <a:xfrm>
            <a:off x="-81984" y="167582"/>
            <a:ext cx="859030"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2.1</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 name="矩形: 圆角 5"/>
          <p:cNvSpPr/>
          <p:nvPr/>
        </p:nvSpPr>
        <p:spPr>
          <a:xfrm>
            <a:off x="488466" y="1329286"/>
            <a:ext cx="1626893" cy="456912"/>
          </a:xfrm>
          <a:prstGeom prst="roundRect">
            <a:avLst>
              <a:gd name="adj" fmla="val 50000"/>
            </a:avLst>
          </a:prstGeom>
          <a:solidFill>
            <a:srgbClr val="001F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sym typeface="+mn-ea"/>
              </a:rPr>
              <a:t>仿真验证</a:t>
            </a:r>
            <a:endParaRPr lang="zh-CN" altLang="en-US" sz="2400" b="1" dirty="0">
              <a:latin typeface="微软雅黑" panose="020B0503020204020204" pitchFamily="34" charset="-122"/>
              <a:ea typeface="微软雅黑" panose="020B0503020204020204" pitchFamily="34" charset="-122"/>
            </a:endParaRPr>
          </a:p>
        </p:txBody>
      </p:sp>
      <p:sp>
        <p:nvSpPr>
          <p:cNvPr id="11" name="îṩḷiḍè"/>
          <p:cNvSpPr txBox="1"/>
          <p:nvPr/>
        </p:nvSpPr>
        <p:spPr>
          <a:xfrm>
            <a:off x="2302954" y="1220254"/>
            <a:ext cx="9314887" cy="1138848"/>
          </a:xfrm>
          <a:prstGeom prst="rect">
            <a:avLst/>
          </a:prstGeom>
          <a:noFill/>
          <a:ln>
            <a:noFill/>
          </a:ln>
        </p:spPr>
        <p:txBody>
          <a:bodyPr wrap="square" lIns="91440" tIns="45720" rIns="91440" bIns="45720" anchor="t" anchorCtr="0">
            <a:noAutofit/>
          </a:bodyPr>
          <a:lstStyle/>
          <a:p>
            <a:pPr marL="285750" indent="-285750" defTabSz="913765">
              <a:lnSpc>
                <a:spcPct val="150000"/>
              </a:lnSpc>
              <a:buSzPct val="100000"/>
              <a:buFont typeface="Wingdings" panose="05000000000000000000" pitchFamily="2" charset="2"/>
              <a:buChar char="Ø"/>
              <a:defRPr/>
            </a:pPr>
            <a:r>
              <a:rPr kumimoji="0" lang="en-US" sz="2200" b="0" dirty="0" err="1">
                <a:solidFill>
                  <a:srgbClr val="002060"/>
                </a:solidFill>
                <a:latin typeface="微软雅黑" panose="020B0503020204020204" pitchFamily="34" charset="-122"/>
                <a:ea typeface="微软雅黑" panose="020B0503020204020204" pitchFamily="34" charset="-122"/>
                <a:cs typeface="+mn-ea"/>
                <a:sym typeface="+mn-lt"/>
              </a:rPr>
              <a:t>对比PI控制方法</a:t>
            </a:r>
            <a:r>
              <a:rPr kumimoji="0" lang="zh-CN" altLang="en-US" sz="2200" b="0" dirty="0">
                <a:solidFill>
                  <a:srgbClr val="002060"/>
                </a:solidFill>
                <a:latin typeface="微软雅黑" panose="020B0503020204020204" pitchFamily="34" charset="-122"/>
                <a:ea typeface="微软雅黑" panose="020B0503020204020204" pitchFamily="34" charset="-122"/>
                <a:cs typeface="+mn-ea"/>
                <a:sym typeface="+mn-lt"/>
              </a:rPr>
              <a:t>（蓝色）</a:t>
            </a:r>
            <a:r>
              <a:rPr kumimoji="0" lang="en-US" sz="2200" b="0" dirty="0" err="1">
                <a:solidFill>
                  <a:srgbClr val="002060"/>
                </a:solidFill>
                <a:latin typeface="微软雅黑" panose="020B0503020204020204" pitchFamily="34" charset="-122"/>
                <a:ea typeface="微软雅黑" panose="020B0503020204020204" pitchFamily="34" charset="-122"/>
                <a:cs typeface="+mn-ea"/>
                <a:sym typeface="+mn-lt"/>
              </a:rPr>
              <a:t>和自适应PI控制方法</a:t>
            </a:r>
            <a:r>
              <a:rPr kumimoji="0" lang="zh-CN" altLang="en-US" sz="2200" b="0" dirty="0">
                <a:solidFill>
                  <a:srgbClr val="002060"/>
                </a:solidFill>
                <a:latin typeface="微软雅黑" panose="020B0503020204020204" pitchFamily="34" charset="-122"/>
                <a:ea typeface="微软雅黑" panose="020B0503020204020204" pitchFamily="34" charset="-122"/>
                <a:cs typeface="+mn-ea"/>
                <a:sym typeface="+mn-lt"/>
              </a:rPr>
              <a:t>（黄色），本方法（红色）</a:t>
            </a:r>
            <a:endParaRPr kumimoji="0" lang="en-US" altLang="zh-CN" sz="2200" b="0" dirty="0">
              <a:solidFill>
                <a:srgbClr val="002060"/>
              </a:solidFill>
              <a:latin typeface="微软雅黑" panose="020B0503020204020204" pitchFamily="34" charset="-122"/>
              <a:ea typeface="微软雅黑" panose="020B0503020204020204" pitchFamily="34" charset="-122"/>
              <a:cs typeface="+mn-ea"/>
              <a:sym typeface="+mn-lt"/>
            </a:endParaRPr>
          </a:p>
          <a:p>
            <a:pPr marL="285750" indent="-285750" defTabSz="913765">
              <a:lnSpc>
                <a:spcPct val="150000"/>
              </a:lnSpc>
              <a:buSzPct val="100000"/>
              <a:buFont typeface="Wingdings" panose="05000000000000000000" pitchFamily="2" charset="2"/>
              <a:buChar char="Ø"/>
              <a:defRPr/>
            </a:pPr>
            <a:r>
              <a:rPr lang="zh-CN" altLang="en-US" sz="2200" dirty="0">
                <a:solidFill>
                  <a:srgbClr val="002060"/>
                </a:solidFill>
                <a:latin typeface="微软雅黑" panose="020B0503020204020204" pitchFamily="34" charset="-122"/>
                <a:ea typeface="微软雅黑" panose="020B0503020204020204" pitchFamily="34" charset="-122"/>
                <a:cs typeface="+mn-ea"/>
                <a:sym typeface="+mn-lt"/>
              </a:rPr>
              <a:t>本方法在系统参数变化的情况下，能够显著降低过冲百分比与响应时间。</a:t>
            </a:r>
            <a:endParaRPr kumimoji="0" lang="en-US" sz="2200" b="0" dirty="0">
              <a:solidFill>
                <a:srgbClr val="002060"/>
              </a:solidFill>
              <a:latin typeface="微软雅黑" panose="020B0503020204020204" pitchFamily="34" charset="-122"/>
              <a:ea typeface="微软雅黑" panose="020B0503020204020204" pitchFamily="34" charset="-122"/>
              <a:cs typeface="+mn-ea"/>
              <a:sym typeface="+mn-lt"/>
            </a:endParaRPr>
          </a:p>
        </p:txBody>
      </p:sp>
      <p:grpSp>
        <p:nvGrpSpPr>
          <p:cNvPr id="15" name="Group 14"/>
          <p:cNvGrpSpPr/>
          <p:nvPr/>
        </p:nvGrpSpPr>
        <p:grpSpPr>
          <a:xfrm>
            <a:off x="897193" y="2603849"/>
            <a:ext cx="10137992" cy="3429071"/>
            <a:chOff x="1491716" y="3256637"/>
            <a:chExt cx="9190323" cy="3108532"/>
          </a:xfrm>
        </p:grpSpPr>
        <p:pic>
          <p:nvPicPr>
            <p:cNvPr id="12" name="图片 1"/>
            <p:cNvPicPr>
              <a:picLocks noChangeAspect="1"/>
            </p:cNvPicPr>
            <p:nvPr/>
          </p:nvPicPr>
          <p:blipFill rotWithShape="1">
            <a:blip r:embed="rId3"/>
            <a:srcRect t="50002"/>
            <a:stretch>
              <a:fillRect/>
            </a:stretch>
          </p:blipFill>
          <p:spPr>
            <a:xfrm>
              <a:off x="4546074" y="3478808"/>
              <a:ext cx="6135965" cy="2886361"/>
            </a:xfrm>
            <a:prstGeom prst="rect">
              <a:avLst/>
            </a:prstGeom>
          </p:spPr>
        </p:pic>
        <p:pic>
          <p:nvPicPr>
            <p:cNvPr id="13" name="图片 217"/>
            <p:cNvPicPr>
              <a:picLocks noChangeAspect="1"/>
            </p:cNvPicPr>
            <p:nvPr/>
          </p:nvPicPr>
          <p:blipFill rotWithShape="1">
            <a:blip r:embed="rId3"/>
            <a:srcRect l="50222" t="-1094" b="48993"/>
            <a:stretch>
              <a:fillRect/>
            </a:stretch>
          </p:blipFill>
          <p:spPr>
            <a:xfrm>
              <a:off x="1491716" y="3256637"/>
              <a:ext cx="3054358" cy="3007753"/>
            </a:xfrm>
            <a:prstGeom prst="rect">
              <a:avLst/>
            </a:prstGeom>
          </p:spPr>
        </p:pic>
      </p:grpSp>
      <p:sp>
        <p:nvSpPr>
          <p:cNvPr id="14" name="TextBox 207"/>
          <p:cNvSpPr txBox="1"/>
          <p:nvPr/>
        </p:nvSpPr>
        <p:spPr>
          <a:xfrm>
            <a:off x="1107583" y="2404668"/>
            <a:ext cx="9874464"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b="1">
                <a:solidFill>
                  <a:srgbClr val="001F60"/>
                </a:solidFill>
                <a:latin typeface="楷体" panose="02010609060101010101" pitchFamily="49" charset="-122"/>
                <a:ea typeface="楷体" panose="02010609060101010101" pitchFamily="49" charset="-122"/>
              </a:defRPr>
            </a:lvl1pPr>
          </a:lstStyle>
          <a:p>
            <a:r>
              <a:rPr lang="zh-CN" altLang="en-US" dirty="0"/>
              <a:t>仿真测试响应曲线 </a:t>
            </a:r>
            <a:r>
              <a:rPr lang="en-US" altLang="zh-CN" dirty="0"/>
              <a:t>– 10mH</a:t>
            </a:r>
            <a:r>
              <a:rPr lang="zh-CN" altLang="en-US" dirty="0"/>
              <a:t>为整定组，参数变化后体现优势</a:t>
            </a:r>
            <a:endParaRPr lang="x-none" dirty="0"/>
          </a:p>
        </p:txBody>
      </p:sp>
      <p:sp>
        <p:nvSpPr>
          <p:cNvPr id="16" name="矩形 21"/>
          <p:cNvSpPr/>
          <p:nvPr/>
        </p:nvSpPr>
        <p:spPr>
          <a:xfrm>
            <a:off x="1210614" y="6034002"/>
            <a:ext cx="3055890" cy="697374"/>
          </a:xfrm>
          <a:prstGeom prst="rect">
            <a:avLst/>
          </a:prstGeom>
          <a:ln>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整定组效果类似</a:t>
            </a:r>
          </a:p>
        </p:txBody>
      </p:sp>
      <p:sp>
        <p:nvSpPr>
          <p:cNvPr id="17" name="矩形 21"/>
          <p:cNvSpPr/>
          <p:nvPr/>
        </p:nvSpPr>
        <p:spPr>
          <a:xfrm>
            <a:off x="4500332" y="6032920"/>
            <a:ext cx="6534853" cy="697374"/>
          </a:xfrm>
          <a:prstGeom prst="rect">
            <a:avLst/>
          </a:prstGeom>
          <a:ln>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参数变化后，尽管均能实现控制目标（无模型），但本方法</a:t>
            </a:r>
          </a:p>
          <a:p>
            <a:pPr algn="ctr"/>
            <a:r>
              <a:rPr lang="zh-CN" altLang="en-US" dirty="0">
                <a:solidFill>
                  <a:srgbClr val="002060"/>
                </a:solidFill>
                <a:latin typeface="微软雅黑" panose="020B0503020204020204" pitchFamily="34" charset="-122"/>
                <a:ea typeface="微软雅黑" panose="020B0503020204020204" pitchFamily="34" charset="-122"/>
              </a:rPr>
              <a:t>维持优良性能（自适应）</a:t>
            </a:r>
          </a:p>
        </p:txBody>
      </p:sp>
      <p:sp>
        <p:nvSpPr>
          <p:cNvPr id="6" name="文本框 5">
            <a:extLst>
              <a:ext uri="{FF2B5EF4-FFF2-40B4-BE49-F238E27FC236}">
                <a16:creationId xmlns:a16="http://schemas.microsoft.com/office/drawing/2014/main" id="{B4EE9F11-78F8-EF21-BBD5-5BCD265E0258}"/>
              </a:ext>
            </a:extLst>
          </p:cNvPr>
          <p:cNvSpPr txBox="1"/>
          <p:nvPr/>
        </p:nvSpPr>
        <p:spPr>
          <a:xfrm>
            <a:off x="776603" y="25140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无模型</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动态电压控制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内容占位符 3">
            <a:extLst>
              <a:ext uri="{FF2B5EF4-FFF2-40B4-BE49-F238E27FC236}">
                <a16:creationId xmlns:a16="http://schemas.microsoft.com/office/drawing/2014/main" id="{B7159EAE-4225-A88E-2C08-1582E311FDCF}"/>
              </a:ext>
            </a:extLst>
          </p:cNvPr>
          <p:cNvSpPr txBox="1">
            <a:spLocks/>
          </p:cNvSpPr>
          <p:nvPr/>
        </p:nvSpPr>
        <p:spPr>
          <a:xfrm>
            <a:off x="-81984" y="167582"/>
            <a:ext cx="859030"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2.1</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 name="矩形: 圆角 5"/>
          <p:cNvSpPr/>
          <p:nvPr/>
        </p:nvSpPr>
        <p:spPr>
          <a:xfrm>
            <a:off x="488466" y="1329286"/>
            <a:ext cx="1626893" cy="456912"/>
          </a:xfrm>
          <a:prstGeom prst="roundRect">
            <a:avLst>
              <a:gd name="adj" fmla="val 50000"/>
            </a:avLst>
          </a:prstGeom>
          <a:solidFill>
            <a:srgbClr val="001F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实测效果</a:t>
            </a:r>
          </a:p>
        </p:txBody>
      </p:sp>
      <p:pic>
        <p:nvPicPr>
          <p:cNvPr id="5" name="图片 59"/>
          <p:cNvPicPr>
            <a:picLocks noChangeAspect="1"/>
          </p:cNvPicPr>
          <p:nvPr/>
        </p:nvPicPr>
        <p:blipFill rotWithShape="1">
          <a:blip r:embed="rId3"/>
          <a:srcRect b="18222"/>
          <a:stretch>
            <a:fillRect/>
          </a:stretch>
        </p:blipFill>
        <p:spPr>
          <a:xfrm>
            <a:off x="7865185" y="2032974"/>
            <a:ext cx="4000159" cy="3418936"/>
          </a:xfrm>
          <a:prstGeom prst="rect">
            <a:avLst/>
          </a:prstGeom>
        </p:spPr>
      </p:pic>
      <p:sp>
        <p:nvSpPr>
          <p:cNvPr id="9" name="矩形 21"/>
          <p:cNvSpPr/>
          <p:nvPr/>
        </p:nvSpPr>
        <p:spPr>
          <a:xfrm>
            <a:off x="8018045" y="5683240"/>
            <a:ext cx="3847298" cy="389492"/>
          </a:xfrm>
          <a:prstGeom prst="rect">
            <a:avLst/>
          </a:prstGeom>
          <a:ln>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在实验室中接入屋顶光伏的小型系统</a:t>
            </a:r>
          </a:p>
        </p:txBody>
      </p:sp>
      <p:pic>
        <p:nvPicPr>
          <p:cNvPr id="10" name="Picture 9"/>
          <p:cNvPicPr>
            <a:picLocks noChangeAspect="1"/>
          </p:cNvPicPr>
          <p:nvPr/>
        </p:nvPicPr>
        <p:blipFill>
          <a:blip r:embed="rId4"/>
          <a:stretch>
            <a:fillRect/>
          </a:stretch>
        </p:blipFill>
        <p:spPr>
          <a:xfrm>
            <a:off x="87812" y="2149163"/>
            <a:ext cx="7772400" cy="4312847"/>
          </a:xfrm>
          <a:prstGeom prst="rect">
            <a:avLst/>
          </a:prstGeom>
        </p:spPr>
      </p:pic>
      <p:sp>
        <p:nvSpPr>
          <p:cNvPr id="18" name="矩形 21"/>
          <p:cNvSpPr/>
          <p:nvPr/>
        </p:nvSpPr>
        <p:spPr>
          <a:xfrm>
            <a:off x="1803042" y="2032975"/>
            <a:ext cx="1030310" cy="365125"/>
          </a:xfrm>
          <a:prstGeom prst="rect">
            <a:avLst/>
          </a:prstGeom>
          <a:ln>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整定组</a:t>
            </a:r>
          </a:p>
        </p:txBody>
      </p:sp>
      <p:sp>
        <p:nvSpPr>
          <p:cNvPr id="19" name="矩形 21"/>
          <p:cNvSpPr/>
          <p:nvPr/>
        </p:nvSpPr>
        <p:spPr>
          <a:xfrm>
            <a:off x="5580845" y="2032974"/>
            <a:ext cx="1030310" cy="365125"/>
          </a:xfrm>
          <a:prstGeom prst="rect">
            <a:avLst/>
          </a:prstGeom>
          <a:ln>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对比组</a:t>
            </a:r>
            <a:r>
              <a:rPr lang="en-US" altLang="zh-CN" dirty="0">
                <a:solidFill>
                  <a:srgbClr val="002060"/>
                </a:solidFill>
                <a:latin typeface="微软雅黑" panose="020B0503020204020204" pitchFamily="34" charset="-122"/>
                <a:ea typeface="微软雅黑" panose="020B0503020204020204" pitchFamily="34" charset="-122"/>
              </a:rPr>
              <a:t>1</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0" name="矩形 21"/>
          <p:cNvSpPr/>
          <p:nvPr/>
        </p:nvSpPr>
        <p:spPr>
          <a:xfrm>
            <a:off x="1803042" y="4229708"/>
            <a:ext cx="1030310" cy="365125"/>
          </a:xfrm>
          <a:prstGeom prst="rect">
            <a:avLst/>
          </a:prstGeom>
          <a:ln>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对比组</a:t>
            </a:r>
            <a:r>
              <a:rPr lang="en-US" altLang="zh-CN" dirty="0">
                <a:solidFill>
                  <a:srgbClr val="002060"/>
                </a:solidFill>
                <a:latin typeface="微软雅黑" panose="020B0503020204020204" pitchFamily="34" charset="-122"/>
                <a:ea typeface="微软雅黑" panose="020B0503020204020204" pitchFamily="34" charset="-122"/>
              </a:rPr>
              <a:t>2</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1" name="矩形 21"/>
          <p:cNvSpPr/>
          <p:nvPr/>
        </p:nvSpPr>
        <p:spPr>
          <a:xfrm>
            <a:off x="5580845" y="4229708"/>
            <a:ext cx="1030310" cy="365125"/>
          </a:xfrm>
          <a:prstGeom prst="rect">
            <a:avLst/>
          </a:prstGeom>
          <a:ln>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rgbClr val="002060"/>
                </a:solidFill>
                <a:latin typeface="微软雅黑" panose="020B0503020204020204" pitchFamily="34" charset="-122"/>
                <a:ea typeface="微软雅黑" panose="020B0503020204020204" pitchFamily="34" charset="-122"/>
              </a:rPr>
              <a:t>对比组</a:t>
            </a:r>
            <a:r>
              <a:rPr lang="en-US" altLang="zh-CN" dirty="0">
                <a:solidFill>
                  <a:srgbClr val="002060"/>
                </a:solidFill>
                <a:latin typeface="微软雅黑" panose="020B0503020204020204" pitchFamily="34" charset="-122"/>
                <a:ea typeface="微软雅黑" panose="020B0503020204020204" pitchFamily="34" charset="-122"/>
              </a:rPr>
              <a:t>3</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3" name="îṩḷiḍè"/>
          <p:cNvSpPr txBox="1"/>
          <p:nvPr/>
        </p:nvSpPr>
        <p:spPr>
          <a:xfrm>
            <a:off x="2302954" y="1220254"/>
            <a:ext cx="9314887" cy="1138848"/>
          </a:xfrm>
          <a:prstGeom prst="rect">
            <a:avLst/>
          </a:prstGeom>
          <a:noFill/>
          <a:ln>
            <a:noFill/>
          </a:ln>
        </p:spPr>
        <p:txBody>
          <a:bodyPr wrap="square" lIns="91440" tIns="45720" rIns="91440" bIns="45720" anchor="t" anchorCtr="0">
            <a:noAutofit/>
          </a:bodyPr>
          <a:lstStyle/>
          <a:p>
            <a:pPr marL="285750" indent="-285750" defTabSz="913765">
              <a:lnSpc>
                <a:spcPct val="150000"/>
              </a:lnSpc>
              <a:buSzPct val="100000"/>
              <a:buFont typeface="Wingdings" panose="05000000000000000000" pitchFamily="2" charset="2"/>
              <a:buChar char="Ø"/>
              <a:defRPr/>
            </a:pPr>
            <a:r>
              <a:rPr lang="zh-CN" altLang="en-US" sz="2200" dirty="0">
                <a:solidFill>
                  <a:srgbClr val="002060"/>
                </a:solidFill>
                <a:latin typeface="微软雅黑" panose="020B0503020204020204" pitchFamily="34" charset="-122"/>
                <a:ea typeface="微软雅黑" panose="020B0503020204020204" pitchFamily="34" charset="-122"/>
                <a:cs typeface="+mn-ea"/>
                <a:sym typeface="+mn-lt"/>
              </a:rPr>
              <a:t>实测中设置</a:t>
            </a:r>
            <a:r>
              <a:rPr lang="en-US" altLang="zh-CN" sz="2200" dirty="0">
                <a:solidFill>
                  <a:srgbClr val="002060"/>
                </a:solidFill>
                <a:latin typeface="微软雅黑" panose="020B0503020204020204" pitchFamily="34" charset="-122"/>
                <a:ea typeface="微软雅黑" panose="020B0503020204020204" pitchFamily="34" charset="-122"/>
                <a:cs typeface="+mn-ea"/>
                <a:sym typeface="+mn-lt"/>
              </a:rPr>
              <a:t>3</a:t>
            </a:r>
            <a:r>
              <a:rPr lang="zh-CN" altLang="en-US" sz="2200" dirty="0">
                <a:solidFill>
                  <a:srgbClr val="002060"/>
                </a:solidFill>
                <a:latin typeface="微软雅黑" panose="020B0503020204020204" pitchFamily="34" charset="-122"/>
                <a:ea typeface="微软雅黑" panose="020B0503020204020204" pitchFamily="34" charset="-122"/>
                <a:cs typeface="+mn-ea"/>
                <a:sym typeface="+mn-lt"/>
              </a:rPr>
              <a:t>组系统参数偏移的实验，对比可见本方法性能稳定。</a:t>
            </a:r>
            <a:endParaRPr kumimoji="0" lang="en-US" sz="2200" b="0"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2" name="文本框 1">
            <a:extLst>
              <a:ext uri="{FF2B5EF4-FFF2-40B4-BE49-F238E27FC236}">
                <a16:creationId xmlns:a16="http://schemas.microsoft.com/office/drawing/2014/main" id="{E7258FED-7464-3591-DEC7-C33D8F597053}"/>
              </a:ext>
            </a:extLst>
          </p:cNvPr>
          <p:cNvSpPr txBox="1"/>
          <p:nvPr/>
        </p:nvSpPr>
        <p:spPr>
          <a:xfrm>
            <a:off x="776603" y="25140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无模型</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动态电压控制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内容占位符 3">
            <a:extLst>
              <a:ext uri="{FF2B5EF4-FFF2-40B4-BE49-F238E27FC236}">
                <a16:creationId xmlns:a16="http://schemas.microsoft.com/office/drawing/2014/main" id="{0F20A87A-83BF-D841-2725-222067C5CF50}"/>
              </a:ext>
            </a:extLst>
          </p:cNvPr>
          <p:cNvSpPr txBox="1">
            <a:spLocks/>
          </p:cNvSpPr>
          <p:nvPr/>
        </p:nvSpPr>
        <p:spPr>
          <a:xfrm>
            <a:off x="-81984" y="167582"/>
            <a:ext cx="859030"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2.1</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5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81984" y="167582"/>
            <a:ext cx="859030" cy="600697"/>
          </a:xfrm>
        </p:spPr>
        <p:txBody>
          <a:bodyPr>
            <a:normAutofit/>
          </a:bodyPr>
          <a:lstStyle/>
          <a:p>
            <a:r>
              <a:rPr lang="en-US" altLang="zh-CN" dirty="0">
                <a:latin typeface="Arial" panose="020B0604020202020204" pitchFamily="34" charset="0"/>
                <a:cs typeface="Arial" panose="020B0604020202020204" pitchFamily="34" charset="0"/>
              </a:rPr>
              <a:t>2.2</a:t>
            </a:r>
            <a:endParaRPr lang="zh-CN" altLang="en-US" dirty="0">
              <a:latin typeface="Arial" panose="020B0604020202020204" pitchFamily="34" charset="0"/>
              <a:cs typeface="Arial" panose="020B0604020202020204" pitchFamily="34" charset="0"/>
            </a:endParaRP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10" name="Picture 2"/>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88139" y="3051438"/>
            <a:ext cx="6343015" cy="1772920"/>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3"/>
          <p:cNvSpPr txBox="1">
            <a:spLocks noChangeArrowheads="1"/>
          </p:cNvSpPr>
          <p:nvPr/>
        </p:nvSpPr>
        <p:spPr bwMode="auto">
          <a:xfrm>
            <a:off x="1026356" y="1505961"/>
            <a:ext cx="10415384" cy="1077218"/>
          </a:xfrm>
          <a:prstGeom prst="rect">
            <a:avLst/>
          </a:prstGeom>
          <a:noFill/>
          <a:ln>
            <a:noFill/>
          </a:ln>
        </p:spPr>
        <p:txBody>
          <a:bodyPr wrap="square">
            <a:spAutoFit/>
          </a:bodyPr>
          <a:lstStyle>
            <a:lvl1pPr indent="457200" defTabSz="457200">
              <a:defRPr>
                <a:solidFill>
                  <a:schemeClr val="tx1"/>
                </a:solidFill>
                <a:latin typeface="Arial" panose="020B0604020202020204" pitchFamily="34" charset="0"/>
                <a:ea typeface="宋体" panose="02010600030101010101" pitchFamily="2" charset="-122"/>
              </a:defRPr>
            </a:lvl1pPr>
            <a:lvl2pPr marL="742950" indent="-28575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6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ea"/>
              </a:rPr>
              <a:t>跟网型控制在弱电网</a:t>
            </a:r>
            <a:r>
              <a:rPr lang="en-US" altLang="zh-CN" dirty="0">
                <a:latin typeface="Times New Roman" panose="02020603050405020304" pitchFamily="18" charset="0"/>
                <a:ea typeface="微软雅黑" panose="020B0503020204020204" pitchFamily="34" charset="-122"/>
                <a:cs typeface="Times New Roman" panose="02020603050405020304" pitchFamily="18" charset="0"/>
                <a:sym typeface="+mn-ea"/>
              </a:rPr>
              <a:t>PLL</a:t>
            </a: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ea"/>
              </a:rPr>
              <a:t>易失稳</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spcAft>
                <a:spcPts val="6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ea"/>
              </a:rPr>
              <a:t>现有构网型策略对变流器背后的</a:t>
            </a:r>
            <a:r>
              <a:rPr lang="zh-CN" altLang="en-US"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直流源侧动态过于简化</a:t>
            </a: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ea"/>
              </a:rPr>
              <a:t>，对直流侧</a:t>
            </a:r>
            <a:r>
              <a:rPr lang="zh-CN" altLang="en-US"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功率平衡关系考虑不足</a:t>
            </a:r>
          </a:p>
          <a:p>
            <a:pPr>
              <a:spcAft>
                <a:spcPts val="600"/>
              </a:spcAft>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分布式光伏内部直流电容储能容量小，在提供</a:t>
            </a:r>
            <a:r>
              <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主动</a:t>
            </a:r>
            <a:r>
              <a:rPr lang="zh-CN" altLang="zh-CN" dirty="0">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支撑特性时存在</a:t>
            </a:r>
            <a:r>
              <a:rPr lang="zh-CN"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直流电压失稳风险</a:t>
            </a:r>
            <a:endParaRPr lang="zh-CN" altLang="en-US"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矩形: 圆角 44"/>
          <p:cNvSpPr/>
          <p:nvPr/>
        </p:nvSpPr>
        <p:spPr>
          <a:xfrm>
            <a:off x="321159" y="5234255"/>
            <a:ext cx="673735" cy="993775"/>
          </a:xfrm>
          <a:prstGeom prst="round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1600" b="1" dirty="0"/>
              <a:t>直流电压控制</a:t>
            </a:r>
          </a:p>
        </p:txBody>
      </p:sp>
      <p:pic>
        <p:nvPicPr>
          <p:cNvPr id="13"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1249" y="5091380"/>
            <a:ext cx="1976120" cy="1279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7434" y="5179645"/>
            <a:ext cx="3093720" cy="1250315"/>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圆角 44"/>
          <p:cNvSpPr/>
          <p:nvPr/>
        </p:nvSpPr>
        <p:spPr>
          <a:xfrm>
            <a:off x="2769084" y="5239335"/>
            <a:ext cx="673735" cy="993775"/>
          </a:xfrm>
          <a:prstGeom prst="round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1600" b="1" dirty="0"/>
              <a:t>交流构网控制</a:t>
            </a:r>
          </a:p>
        </p:txBody>
      </p:sp>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85945" y="3526485"/>
            <a:ext cx="2083435" cy="1281430"/>
          </a:xfrm>
          <a:prstGeom prst="rect">
            <a:avLst/>
          </a:prstGeom>
        </p:spPr>
      </p:pic>
      <p:grpSp>
        <p:nvGrpSpPr>
          <p:cNvPr id="17" name="组合 16"/>
          <p:cNvGrpSpPr/>
          <p:nvPr/>
        </p:nvGrpSpPr>
        <p:grpSpPr>
          <a:xfrm>
            <a:off x="9423075" y="3580460"/>
            <a:ext cx="1941195" cy="1172845"/>
            <a:chOff x="172367" y="1993597"/>
            <a:chExt cx="3991336" cy="2428063"/>
          </a:xfrm>
        </p:grpSpPr>
        <p:pic>
          <p:nvPicPr>
            <p:cNvPr id="18" name="图形 16"/>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2367" y="1993597"/>
              <a:ext cx="3991336" cy="2428063"/>
            </a:xfrm>
            <a:prstGeom prst="rect">
              <a:avLst/>
            </a:prstGeom>
          </p:spPr>
        </p:pic>
        <p:sp>
          <p:nvSpPr>
            <p:cNvPr id="19" name="椭圆 18"/>
            <p:cNvSpPr/>
            <p:nvPr/>
          </p:nvSpPr>
          <p:spPr>
            <a:xfrm>
              <a:off x="1827026" y="3016725"/>
              <a:ext cx="104172" cy="10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395244" y="2124318"/>
              <a:ext cx="3698240" cy="0"/>
            </a:xfrm>
            <a:prstGeom prst="line">
              <a:avLst/>
            </a:prstGeom>
            <a:ln w="190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294638" y="2059500"/>
              <a:ext cx="104172" cy="10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2924941" flipH="1" flipV="1">
              <a:off x="2391974" y="1715335"/>
              <a:ext cx="337716" cy="1655877"/>
            </a:xfrm>
            <a:custGeom>
              <a:avLst/>
              <a:gdLst>
                <a:gd name="connsiteX0" fmla="*/ 0 w 557423"/>
                <a:gd name="connsiteY0" fmla="*/ 1005840 h 1005840"/>
                <a:gd name="connsiteX1" fmla="*/ 538480 w 557423"/>
                <a:gd name="connsiteY1" fmla="*/ 431800 h 1005840"/>
                <a:gd name="connsiteX2" fmla="*/ 421640 w 557423"/>
                <a:gd name="connsiteY2" fmla="*/ 0 h 1005840"/>
              </a:gdLst>
              <a:ahLst/>
              <a:cxnLst>
                <a:cxn ang="0">
                  <a:pos x="connsiteX0" y="connsiteY0"/>
                </a:cxn>
                <a:cxn ang="0">
                  <a:pos x="connsiteX1" y="connsiteY1"/>
                </a:cxn>
                <a:cxn ang="0">
                  <a:pos x="connsiteX2" y="connsiteY2"/>
                </a:cxn>
              </a:cxnLst>
              <a:rect l="l" t="t" r="r" b="b"/>
              <a:pathLst>
                <a:path w="557423" h="1005840">
                  <a:moveTo>
                    <a:pt x="0" y="1005840"/>
                  </a:moveTo>
                  <a:cubicBezTo>
                    <a:pt x="234103" y="802640"/>
                    <a:pt x="468207" y="599440"/>
                    <a:pt x="538480" y="431800"/>
                  </a:cubicBezTo>
                  <a:cubicBezTo>
                    <a:pt x="608753" y="264160"/>
                    <a:pt x="463973" y="77893"/>
                    <a:pt x="42164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6986580" y="5175580"/>
            <a:ext cx="1887855" cy="1335405"/>
          </a:xfrm>
          <a:prstGeom prst="rect">
            <a:avLst/>
          </a:prstGeom>
        </p:spPr>
      </p:pic>
      <p:grpSp>
        <p:nvGrpSpPr>
          <p:cNvPr id="24" name="组合 23"/>
          <p:cNvGrpSpPr/>
          <p:nvPr/>
        </p:nvGrpSpPr>
        <p:grpSpPr>
          <a:xfrm>
            <a:off x="9433870" y="5230825"/>
            <a:ext cx="2051050" cy="1224915"/>
            <a:chOff x="271" y="6098"/>
            <a:chExt cx="6286" cy="3824"/>
          </a:xfrm>
        </p:grpSpPr>
        <p:pic>
          <p:nvPicPr>
            <p:cNvPr id="25" name="图形 1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1" y="6098"/>
              <a:ext cx="6286" cy="3824"/>
            </a:xfrm>
            <a:prstGeom prst="rect">
              <a:avLst/>
            </a:prstGeom>
          </p:spPr>
        </p:pic>
        <p:cxnSp>
          <p:nvCxnSpPr>
            <p:cNvPr id="26" name="直接连接符 25"/>
            <p:cNvCxnSpPr/>
            <p:nvPr/>
          </p:nvCxnSpPr>
          <p:spPr>
            <a:xfrm>
              <a:off x="622" y="7206"/>
              <a:ext cx="5824" cy="0"/>
            </a:xfrm>
            <a:prstGeom prst="line">
              <a:avLst/>
            </a:prstGeom>
            <a:ln w="190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5948" y="7124"/>
              <a:ext cx="164" cy="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622" y="6304"/>
              <a:ext cx="5824" cy="0"/>
            </a:xfrm>
            <a:prstGeom prst="line">
              <a:avLst/>
            </a:prstGeom>
            <a:ln w="190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5784" y="6665"/>
              <a:ext cx="164" cy="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26"/>
            <p:cNvSpPr/>
            <p:nvPr/>
          </p:nvSpPr>
          <p:spPr>
            <a:xfrm rot="18342266">
              <a:off x="5865" y="6642"/>
              <a:ext cx="330" cy="439"/>
            </a:xfrm>
            <a:custGeom>
              <a:avLst/>
              <a:gdLst>
                <a:gd name="connsiteX0" fmla="*/ 0 w 557423"/>
                <a:gd name="connsiteY0" fmla="*/ 1005840 h 1005840"/>
                <a:gd name="connsiteX1" fmla="*/ 538480 w 557423"/>
                <a:gd name="connsiteY1" fmla="*/ 431800 h 1005840"/>
                <a:gd name="connsiteX2" fmla="*/ 421640 w 557423"/>
                <a:gd name="connsiteY2" fmla="*/ 0 h 1005840"/>
              </a:gdLst>
              <a:ahLst/>
              <a:cxnLst>
                <a:cxn ang="0">
                  <a:pos x="connsiteX0" y="connsiteY0"/>
                </a:cxn>
                <a:cxn ang="0">
                  <a:pos x="connsiteX1" y="connsiteY1"/>
                </a:cxn>
                <a:cxn ang="0">
                  <a:pos x="connsiteX2" y="connsiteY2"/>
                </a:cxn>
              </a:cxnLst>
              <a:rect l="l" t="t" r="r" b="b"/>
              <a:pathLst>
                <a:path w="557423" h="1005840">
                  <a:moveTo>
                    <a:pt x="0" y="1005840"/>
                  </a:moveTo>
                  <a:cubicBezTo>
                    <a:pt x="234103" y="802640"/>
                    <a:pt x="468207" y="599440"/>
                    <a:pt x="538480" y="431800"/>
                  </a:cubicBezTo>
                  <a:cubicBezTo>
                    <a:pt x="608753" y="264160"/>
                    <a:pt x="463973" y="77893"/>
                    <a:pt x="42164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27"/>
            <p:cNvSpPr/>
            <p:nvPr/>
          </p:nvSpPr>
          <p:spPr>
            <a:xfrm rot="6864549">
              <a:off x="5633" y="6745"/>
              <a:ext cx="330" cy="439"/>
            </a:xfrm>
            <a:custGeom>
              <a:avLst/>
              <a:gdLst>
                <a:gd name="connsiteX0" fmla="*/ 0 w 557423"/>
                <a:gd name="connsiteY0" fmla="*/ 1005840 h 1005840"/>
                <a:gd name="connsiteX1" fmla="*/ 538480 w 557423"/>
                <a:gd name="connsiteY1" fmla="*/ 431800 h 1005840"/>
                <a:gd name="connsiteX2" fmla="*/ 421640 w 557423"/>
                <a:gd name="connsiteY2" fmla="*/ 0 h 1005840"/>
              </a:gdLst>
              <a:ahLst/>
              <a:cxnLst>
                <a:cxn ang="0">
                  <a:pos x="connsiteX0" y="connsiteY0"/>
                </a:cxn>
                <a:cxn ang="0">
                  <a:pos x="connsiteX1" y="connsiteY1"/>
                </a:cxn>
                <a:cxn ang="0">
                  <a:pos x="connsiteX2" y="connsiteY2"/>
                </a:cxn>
              </a:cxnLst>
              <a:rect l="l" t="t" r="r" b="b"/>
              <a:pathLst>
                <a:path w="557423" h="1005840">
                  <a:moveTo>
                    <a:pt x="0" y="1005840"/>
                  </a:moveTo>
                  <a:cubicBezTo>
                    <a:pt x="234103" y="802640"/>
                    <a:pt x="468207" y="599440"/>
                    <a:pt x="538480" y="431800"/>
                  </a:cubicBezTo>
                  <a:cubicBezTo>
                    <a:pt x="608753" y="264160"/>
                    <a:pt x="463973" y="77893"/>
                    <a:pt x="42164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圆角 44"/>
          <p:cNvSpPr/>
          <p:nvPr/>
        </p:nvSpPr>
        <p:spPr>
          <a:xfrm>
            <a:off x="6961815" y="3050870"/>
            <a:ext cx="4479925" cy="3136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b="1" dirty="0"/>
              <a:t>直流侧功率不平衡导致光伏失稳脱网</a:t>
            </a:r>
          </a:p>
        </p:txBody>
      </p:sp>
      <p:sp>
        <p:nvSpPr>
          <p:cNvPr id="39" name="矩形: 圆角 44"/>
          <p:cNvSpPr/>
          <p:nvPr/>
        </p:nvSpPr>
        <p:spPr>
          <a:xfrm>
            <a:off x="6952290" y="4803470"/>
            <a:ext cx="4489450" cy="299085"/>
          </a:xfrm>
          <a:prstGeom prst="round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1600" b="1" dirty="0"/>
              <a:t>减载模式下直流电压稳定，光伏提供主动支撑</a:t>
            </a:r>
          </a:p>
        </p:txBody>
      </p:sp>
      <p:sp>
        <p:nvSpPr>
          <p:cNvPr id="40" name="文本框 39"/>
          <p:cNvSpPr txBox="1"/>
          <p:nvPr/>
        </p:nvSpPr>
        <p:spPr>
          <a:xfrm>
            <a:off x="7429326" y="3325769"/>
            <a:ext cx="1242040" cy="307777"/>
          </a:xfrm>
          <a:prstGeom prst="rect">
            <a:avLst/>
          </a:prstGeom>
          <a:noFill/>
        </p:spPr>
        <p:txBody>
          <a:bodyPr wrap="square" rtlCol="0">
            <a:spAutoFit/>
          </a:bodyPr>
          <a:lstStyle/>
          <a:p>
            <a:pPr indent="0" algn="l" defTabSz="457200">
              <a:spcAft>
                <a:spcPts val="600"/>
              </a:spcAft>
              <a:buClrTx/>
              <a:buSzTx/>
              <a:buFont typeface="Arial" panose="020B0604020202020204" pitchFamily="34" charset="0"/>
              <a:buNone/>
            </a:pPr>
            <a:r>
              <a:rPr lang="zh-CN"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直流电压（V）</a:t>
            </a:r>
          </a:p>
        </p:txBody>
      </p:sp>
      <p:sp>
        <p:nvSpPr>
          <p:cNvPr id="41" name="文本框 40"/>
          <p:cNvSpPr txBox="1"/>
          <p:nvPr/>
        </p:nvSpPr>
        <p:spPr>
          <a:xfrm>
            <a:off x="7451095" y="4014775"/>
            <a:ext cx="1454785" cy="307777"/>
          </a:xfrm>
          <a:prstGeom prst="rect">
            <a:avLst/>
          </a:prstGeom>
        </p:spPr>
        <p:txBody>
          <a:bodyPr wrap="square" rtlCol="0">
            <a:spAutoFit/>
          </a:bodyPr>
          <a:lstStyle/>
          <a:p>
            <a:pPr indent="0" algn="l" defTabSz="457200">
              <a:spcAft>
                <a:spcPts val="600"/>
              </a:spcAft>
              <a:buClrTx/>
              <a:buSzTx/>
              <a:buFont typeface="Arial" panose="020B0604020202020204" pitchFamily="34" charset="0"/>
              <a:buNone/>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交流功率（</a:t>
            </a:r>
            <a:r>
              <a:rPr lang="en-US"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rPr>
              <a:t>MW)</a:t>
            </a:r>
          </a:p>
        </p:txBody>
      </p:sp>
      <p:sp>
        <p:nvSpPr>
          <p:cNvPr id="44" name="文本框 43"/>
          <p:cNvSpPr txBox="1"/>
          <p:nvPr/>
        </p:nvSpPr>
        <p:spPr>
          <a:xfrm>
            <a:off x="7451095" y="5072685"/>
            <a:ext cx="1321449" cy="307777"/>
          </a:xfrm>
          <a:prstGeom prst="rect">
            <a:avLst/>
          </a:prstGeom>
        </p:spPr>
        <p:txBody>
          <a:bodyPr wrap="square" rtlCol="0">
            <a:spAutoFit/>
          </a:bodyPr>
          <a:lstStyle/>
          <a:p>
            <a:pPr indent="0" algn="l" defTabSz="457200">
              <a:spcAft>
                <a:spcPts val="600"/>
              </a:spcAft>
              <a:buClrTx/>
              <a:buSzTx/>
              <a:buFont typeface="Arial" panose="020B0604020202020204" pitchFamily="34" charset="0"/>
              <a:buNone/>
            </a:pPr>
            <a:r>
              <a:rPr lang="zh-CN"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直流电压（V）</a:t>
            </a:r>
          </a:p>
        </p:txBody>
      </p:sp>
      <p:sp>
        <p:nvSpPr>
          <p:cNvPr id="45" name="文本框 44"/>
          <p:cNvSpPr txBox="1"/>
          <p:nvPr/>
        </p:nvSpPr>
        <p:spPr>
          <a:xfrm>
            <a:off x="7451095" y="5797220"/>
            <a:ext cx="1454785" cy="307777"/>
          </a:xfrm>
          <a:prstGeom prst="rect">
            <a:avLst/>
          </a:prstGeom>
        </p:spPr>
        <p:txBody>
          <a:bodyPr wrap="square" rtlCol="0">
            <a:spAutoFit/>
          </a:bodyPr>
          <a:lstStyle/>
          <a:p>
            <a:pPr indent="0" algn="l" defTabSz="457200">
              <a:spcAft>
                <a:spcPts val="600"/>
              </a:spcAft>
              <a:buClrTx/>
              <a:buSzTx/>
              <a:buFont typeface="Arial" panose="020B0604020202020204" pitchFamily="34" charset="0"/>
              <a:buNone/>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交流功率（</a:t>
            </a:r>
            <a:r>
              <a:rPr lang="en-US"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rPr>
              <a:t>MW)</a:t>
            </a:r>
          </a:p>
        </p:txBody>
      </p:sp>
      <p:sp>
        <p:nvSpPr>
          <p:cNvPr id="48" name="文本框 47"/>
          <p:cNvSpPr txBox="1"/>
          <p:nvPr/>
        </p:nvSpPr>
        <p:spPr>
          <a:xfrm>
            <a:off x="9237020" y="3370229"/>
            <a:ext cx="1138555" cy="307777"/>
          </a:xfrm>
          <a:prstGeom prst="rect">
            <a:avLst/>
          </a:prstGeom>
        </p:spPr>
        <p:txBody>
          <a:bodyPr wrap="square" rtlCol="0">
            <a:spAutoFit/>
          </a:bodyPr>
          <a:lstStyle/>
          <a:p>
            <a:pPr indent="0" algn="l" defTabSz="457200">
              <a:spcAft>
                <a:spcPts val="600"/>
              </a:spcAft>
              <a:buClrTx/>
              <a:buSzTx/>
              <a:buFont typeface="Arial" panose="020B0604020202020204" pitchFamily="34" charset="0"/>
              <a:buNone/>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光伏出力</a:t>
            </a:r>
          </a:p>
        </p:txBody>
      </p:sp>
      <p:sp>
        <p:nvSpPr>
          <p:cNvPr id="49" name="文本框 48"/>
          <p:cNvSpPr txBox="1"/>
          <p:nvPr/>
        </p:nvSpPr>
        <p:spPr>
          <a:xfrm>
            <a:off x="10992485" y="4525010"/>
            <a:ext cx="915670" cy="307777"/>
          </a:xfrm>
          <a:prstGeom prst="rect">
            <a:avLst/>
          </a:prstGeom>
        </p:spPr>
        <p:txBody>
          <a:bodyPr wrap="square" rtlCol="0">
            <a:spAutoFit/>
          </a:bodyPr>
          <a:lstStyle/>
          <a:p>
            <a:pPr indent="0" algn="l" defTabSz="457200">
              <a:spcAft>
                <a:spcPts val="600"/>
              </a:spcAft>
              <a:buClrTx/>
              <a:buSzTx/>
              <a:buFont typeface="Arial" panose="020B0604020202020204" pitchFamily="34" charset="0"/>
              <a:buNone/>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直流电压</a:t>
            </a:r>
          </a:p>
        </p:txBody>
      </p:sp>
      <p:sp>
        <p:nvSpPr>
          <p:cNvPr id="50" name="文本框 49"/>
          <p:cNvSpPr txBox="1"/>
          <p:nvPr/>
        </p:nvSpPr>
        <p:spPr>
          <a:xfrm>
            <a:off x="9238959" y="5079060"/>
            <a:ext cx="1138555" cy="307777"/>
          </a:xfrm>
          <a:prstGeom prst="rect">
            <a:avLst/>
          </a:prstGeom>
        </p:spPr>
        <p:txBody>
          <a:bodyPr wrap="square" rtlCol="0">
            <a:spAutoFit/>
          </a:bodyPr>
          <a:lstStyle/>
          <a:p>
            <a:pPr indent="0" algn="l" defTabSz="457200">
              <a:spcAft>
                <a:spcPts val="600"/>
              </a:spcAft>
              <a:buClrTx/>
              <a:buSzTx/>
              <a:buFont typeface="Arial" panose="020B0604020202020204" pitchFamily="34" charset="0"/>
              <a:buNone/>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光伏出力</a:t>
            </a:r>
          </a:p>
        </p:txBody>
      </p:sp>
      <p:sp>
        <p:nvSpPr>
          <p:cNvPr id="51" name="文本框 50"/>
          <p:cNvSpPr txBox="1"/>
          <p:nvPr/>
        </p:nvSpPr>
        <p:spPr>
          <a:xfrm>
            <a:off x="10828672" y="6389650"/>
            <a:ext cx="915670" cy="307777"/>
          </a:xfrm>
          <a:prstGeom prst="rect">
            <a:avLst/>
          </a:prstGeom>
        </p:spPr>
        <p:txBody>
          <a:bodyPr wrap="square" rtlCol="0">
            <a:spAutoFit/>
          </a:bodyPr>
          <a:lstStyle/>
          <a:p>
            <a:pPr indent="0" algn="l" defTabSz="457200">
              <a:spcAft>
                <a:spcPts val="600"/>
              </a:spcAft>
              <a:buClrTx/>
              <a:buSzTx/>
              <a:buFont typeface="Arial" panose="020B0604020202020204" pitchFamily="34" charset="0"/>
              <a:buNone/>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直流电压</a:t>
            </a:r>
          </a:p>
        </p:txBody>
      </p:sp>
      <p:sp>
        <p:nvSpPr>
          <p:cNvPr id="7" name="文本框 6"/>
          <p:cNvSpPr txBox="1"/>
          <p:nvPr>
            <p:custDataLst>
              <p:tags r:id="rId2"/>
            </p:custDataLst>
          </p:nvPr>
        </p:nvSpPr>
        <p:spPr>
          <a:xfrm>
            <a:off x="488466" y="1095905"/>
            <a:ext cx="10780000" cy="460375"/>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400" dirty="0">
                <a:solidFill>
                  <a:srgbClr val="002060"/>
                </a:solidFill>
                <a:latin typeface="微软雅黑" panose="020B0503020204020204" pitchFamily="34" charset="-122"/>
                <a:ea typeface="微软雅黑" panose="020B0503020204020204" pitchFamily="34" charset="-122"/>
              </a:rPr>
              <a:t>问题：</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custDataLst>
              <p:tags r:id="rId3"/>
            </p:custDataLst>
          </p:nvPr>
        </p:nvSpPr>
        <p:spPr>
          <a:xfrm>
            <a:off x="488466" y="2592474"/>
            <a:ext cx="7664996" cy="460375"/>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400" dirty="0">
                <a:solidFill>
                  <a:srgbClr val="002060"/>
                </a:solidFill>
                <a:latin typeface="微软雅黑" panose="020B0503020204020204" pitchFamily="34" charset="-122"/>
                <a:ea typeface="微软雅黑" panose="020B0503020204020204" pitchFamily="34" charset="-122"/>
              </a:rPr>
              <a:t>挑战：</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custDataLst>
              <p:tags r:id="rId4"/>
            </p:custDataLst>
          </p:nvPr>
        </p:nvSpPr>
        <p:spPr>
          <a:xfrm>
            <a:off x="6380978" y="2978552"/>
            <a:ext cx="438415" cy="391050"/>
          </a:xfrm>
          <a:prstGeom prst="rect">
            <a:avLst/>
          </a:prstGeom>
          <a:solidFill>
            <a:srgbClr val="C00000"/>
          </a:solidFill>
          <a:ln w="127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Arial" panose="020B0604020202020204" pitchFamily="34" charset="0"/>
              </a:rPr>
              <a:t>?</a:t>
            </a:r>
            <a:endParaRPr kumimoji="0" lang="zh-CN" altLang="en-US"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E5BBC4C2-17D3-C5EE-1250-E675B1A4C3C8}"/>
              </a:ext>
            </a:extLst>
          </p:cNvPr>
          <p:cNvSpPr txBox="1"/>
          <p:nvPr/>
        </p:nvSpPr>
        <p:spPr>
          <a:xfrm>
            <a:off x="776603" y="25290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构网控制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矩形: 圆角 41"/>
          <p:cNvSpPr/>
          <p:nvPr/>
        </p:nvSpPr>
        <p:spPr>
          <a:xfrm>
            <a:off x="941139" y="2770723"/>
            <a:ext cx="5094004" cy="995642"/>
          </a:xfrm>
          <a:prstGeom prst="roundRect">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graphicFrame>
        <p:nvGraphicFramePr>
          <p:cNvPr id="56" name="对象 55"/>
          <p:cNvGraphicFramePr>
            <a:graphicFrameLocks noChangeAspect="1"/>
          </p:cNvGraphicFramePr>
          <p:nvPr>
            <p:extLst>
              <p:ext uri="{D42A27DB-BD31-4B8C-83A1-F6EECF244321}">
                <p14:modId xmlns:p14="http://schemas.microsoft.com/office/powerpoint/2010/main" val="223484906"/>
              </p:ext>
            </p:extLst>
          </p:nvPr>
        </p:nvGraphicFramePr>
        <p:xfrm>
          <a:off x="1039945" y="2824815"/>
          <a:ext cx="4959102" cy="905454"/>
        </p:xfrm>
        <a:graphic>
          <a:graphicData uri="http://schemas.openxmlformats.org/presentationml/2006/ole">
            <mc:AlternateContent xmlns:mc="http://schemas.openxmlformats.org/markup-compatibility/2006">
              <mc:Choice xmlns:v="urn:schemas-microsoft-com:vml" Requires="v">
                <p:oleObj name="AxMath" r:id="rId5" imgW="1143000" imgH="1143000" progId="Equation.AxMath">
                  <p:embed/>
                </p:oleObj>
              </mc:Choice>
              <mc:Fallback>
                <p:oleObj name="AxMath" r:id="rId5" imgW="1143000" imgH="1143000" progId="Equation.AxMath">
                  <p:embed/>
                  <p:pic>
                    <p:nvPicPr>
                      <p:cNvPr id="0" name="对象 9"/>
                      <p:cNvPicPr/>
                      <p:nvPr/>
                    </p:nvPicPr>
                    <p:blipFill>
                      <a:blip r:embed="rId6"/>
                      <a:stretch>
                        <a:fillRect/>
                      </a:stretch>
                    </p:blipFill>
                    <p:spPr>
                      <a:xfrm>
                        <a:off x="1039945" y="2824815"/>
                        <a:ext cx="4959102" cy="905454"/>
                      </a:xfrm>
                      <a:prstGeom prst="rect">
                        <a:avLst/>
                      </a:prstGeom>
                    </p:spPr>
                  </p:pic>
                </p:oleObj>
              </mc:Fallback>
            </mc:AlternateContent>
          </a:graphicData>
        </a:graphic>
      </p:graphicFrame>
      <p:sp>
        <p:nvSpPr>
          <p:cNvPr id="59" name="文本框 58"/>
          <p:cNvSpPr txBox="1"/>
          <p:nvPr/>
        </p:nvSpPr>
        <p:spPr>
          <a:xfrm>
            <a:off x="516063" y="2059307"/>
            <a:ext cx="1866046" cy="369332"/>
          </a:xfrm>
          <a:prstGeom prst="rect">
            <a:avLst/>
          </a:prstGeom>
          <a:noFill/>
        </p:spPr>
        <p:txBody>
          <a:bodyPr wrap="square" rtlCol="0">
            <a:spAutoFit/>
          </a:bodyPr>
          <a:lstStyle/>
          <a:p>
            <a:pPr>
              <a:lnSpc>
                <a:spcPct val="90000"/>
              </a:lnSpc>
              <a:spcBef>
                <a:spcPct val="0"/>
              </a:spcBef>
              <a:defRPr/>
            </a:pP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虚拟同步机</a:t>
            </a:r>
          </a:p>
        </p:txBody>
      </p:sp>
      <p:pic>
        <p:nvPicPr>
          <p:cNvPr id="63" name="图片 6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7743" y="2122184"/>
            <a:ext cx="5310098" cy="2048873"/>
          </a:xfrm>
          <a:prstGeom prst="rect">
            <a:avLst/>
          </a:prstGeom>
        </p:spPr>
      </p:pic>
      <p:sp>
        <p:nvSpPr>
          <p:cNvPr id="9" name="矩形: 圆角 32"/>
          <p:cNvSpPr/>
          <p:nvPr>
            <p:custDataLst>
              <p:tags r:id="rId1"/>
            </p:custDataLst>
          </p:nvPr>
        </p:nvSpPr>
        <p:spPr>
          <a:xfrm>
            <a:off x="720090" y="1117600"/>
            <a:ext cx="2860675" cy="646430"/>
          </a:xfrm>
          <a:prstGeom prst="roundRect">
            <a:avLst/>
          </a:prstGeom>
          <a:gradFill>
            <a:gsLst>
              <a:gs pos="0">
                <a:srgbClr val="ED7D31">
                  <a:lumMod val="20000"/>
                  <a:lumOff val="80000"/>
                </a:srgbClr>
              </a:gs>
              <a:gs pos="60000">
                <a:srgbClr val="A5A5A5">
                  <a:lumMod val="20000"/>
                  <a:lumOff val="80000"/>
                </a:srgbClr>
              </a:gs>
            </a:gsLst>
            <a:lin ang="2700000" scaled="0"/>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变流器构网型控制策略</a:t>
            </a:r>
          </a:p>
        </p:txBody>
      </p:sp>
      <p:sp>
        <p:nvSpPr>
          <p:cNvPr id="10" name="椭圆 9"/>
          <p:cNvSpPr/>
          <p:nvPr>
            <p:custDataLst>
              <p:tags r:id="rId2"/>
            </p:custDataLst>
          </p:nvPr>
        </p:nvSpPr>
        <p:spPr>
          <a:xfrm>
            <a:off x="251460" y="1117600"/>
            <a:ext cx="626745" cy="600710"/>
          </a:xfrm>
          <a:prstGeom prst="ellipse">
            <a:avLst/>
          </a:prstGeom>
          <a:solidFill>
            <a:srgbClr val="ED7D31">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dirty="0">
                <a:solidFill>
                  <a:srgbClr val="002060"/>
                </a:solidFill>
                <a:latin typeface="微软雅黑" panose="020B0503020204020204" pitchFamily="34" charset="-122"/>
                <a:ea typeface="微软雅黑" panose="020B0503020204020204" pitchFamily="34" charset="-122"/>
              </a:rPr>
              <a:t>1</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矩形: 圆角 4">
            <a:extLst>
              <a:ext uri="{FF2B5EF4-FFF2-40B4-BE49-F238E27FC236}">
                <a16:creationId xmlns:a16="http://schemas.microsoft.com/office/drawing/2014/main" id="{7DC4DE44-A442-3162-B9C2-5C757F93CD39}"/>
              </a:ext>
            </a:extLst>
          </p:cNvPr>
          <p:cNvSpPr/>
          <p:nvPr/>
        </p:nvSpPr>
        <p:spPr>
          <a:xfrm>
            <a:off x="3980538" y="4535138"/>
            <a:ext cx="3019714" cy="1050409"/>
          </a:xfrm>
          <a:prstGeom prst="roundRect">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graphicFrame>
        <p:nvGraphicFramePr>
          <p:cNvPr id="6" name="对象 5">
            <a:extLst>
              <a:ext uri="{FF2B5EF4-FFF2-40B4-BE49-F238E27FC236}">
                <a16:creationId xmlns:a16="http://schemas.microsoft.com/office/drawing/2014/main" id="{4707D2EF-76B0-EDB5-942D-A652AAC70F75}"/>
              </a:ext>
            </a:extLst>
          </p:cNvPr>
          <p:cNvGraphicFramePr>
            <a:graphicFrameLocks noChangeAspect="1"/>
          </p:cNvGraphicFramePr>
          <p:nvPr>
            <p:extLst>
              <p:ext uri="{D42A27DB-BD31-4B8C-83A1-F6EECF244321}">
                <p14:modId xmlns:p14="http://schemas.microsoft.com/office/powerpoint/2010/main" val="3008993044"/>
              </p:ext>
            </p:extLst>
          </p:nvPr>
        </p:nvGraphicFramePr>
        <p:xfrm>
          <a:off x="4014310" y="5731460"/>
          <a:ext cx="2654869" cy="847076"/>
        </p:xfrm>
        <a:graphic>
          <a:graphicData uri="http://schemas.openxmlformats.org/presentationml/2006/ole">
            <mc:AlternateContent xmlns:mc="http://schemas.openxmlformats.org/markup-compatibility/2006">
              <mc:Choice xmlns:v="urn:schemas-microsoft-com:vml" Requires="v">
                <p:oleObj name="AxMath" r:id="rId8" imgW="1143000" imgH="1143000" progId="Equation.AxMath">
                  <p:embed/>
                </p:oleObj>
              </mc:Choice>
              <mc:Fallback>
                <p:oleObj name="AxMath" r:id="rId8" imgW="1143000" imgH="1143000" progId="Equation.AxMath">
                  <p:embed/>
                  <p:pic>
                    <p:nvPicPr>
                      <p:cNvPr id="23" name="对象 22"/>
                      <p:cNvPicPr/>
                      <p:nvPr/>
                    </p:nvPicPr>
                    <p:blipFill>
                      <a:blip r:embed="rId9"/>
                      <a:stretch>
                        <a:fillRect/>
                      </a:stretch>
                    </p:blipFill>
                    <p:spPr>
                      <a:xfrm>
                        <a:off x="4014310" y="5731460"/>
                        <a:ext cx="2654869" cy="847076"/>
                      </a:xfrm>
                      <a:prstGeom prst="rect">
                        <a:avLst/>
                      </a:prstGeom>
                    </p:spPr>
                  </p:pic>
                </p:oleObj>
              </mc:Fallback>
            </mc:AlternateContent>
          </a:graphicData>
        </a:graphic>
      </p:graphicFrame>
      <p:sp>
        <p:nvSpPr>
          <p:cNvPr id="11" name="矩形: 圆角 10">
            <a:extLst>
              <a:ext uri="{FF2B5EF4-FFF2-40B4-BE49-F238E27FC236}">
                <a16:creationId xmlns:a16="http://schemas.microsoft.com/office/drawing/2014/main" id="{1E6B7725-7D43-B616-76BC-4FEF213EFF89}"/>
              </a:ext>
            </a:extLst>
          </p:cNvPr>
          <p:cNvSpPr/>
          <p:nvPr/>
        </p:nvSpPr>
        <p:spPr>
          <a:xfrm>
            <a:off x="8005745" y="4549547"/>
            <a:ext cx="1665976" cy="492080"/>
          </a:xfrm>
          <a:prstGeom prst="round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b="1" dirty="0"/>
              <a:t>转子惯量</a:t>
            </a:r>
          </a:p>
        </p:txBody>
      </p:sp>
      <p:sp>
        <p:nvSpPr>
          <p:cNvPr id="12" name="矩形: 圆角 11">
            <a:extLst>
              <a:ext uri="{FF2B5EF4-FFF2-40B4-BE49-F238E27FC236}">
                <a16:creationId xmlns:a16="http://schemas.microsoft.com/office/drawing/2014/main" id="{28900E0D-4256-A25F-E38C-46C4AA676900}"/>
              </a:ext>
            </a:extLst>
          </p:cNvPr>
          <p:cNvSpPr/>
          <p:nvPr/>
        </p:nvSpPr>
        <p:spPr>
          <a:xfrm>
            <a:off x="8005745" y="5534696"/>
            <a:ext cx="1665976" cy="481620"/>
          </a:xfrm>
          <a:prstGeom prst="round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b="1" dirty="0"/>
              <a:t>直流母线电容</a:t>
            </a:r>
          </a:p>
        </p:txBody>
      </p:sp>
      <p:sp>
        <p:nvSpPr>
          <p:cNvPr id="14" name="文本框 13">
            <a:extLst>
              <a:ext uri="{FF2B5EF4-FFF2-40B4-BE49-F238E27FC236}">
                <a16:creationId xmlns:a16="http://schemas.microsoft.com/office/drawing/2014/main" id="{981680A2-D35E-EAB4-310B-CE8762DFD59C}"/>
              </a:ext>
            </a:extLst>
          </p:cNvPr>
          <p:cNvSpPr txBox="1"/>
          <p:nvPr/>
        </p:nvSpPr>
        <p:spPr>
          <a:xfrm>
            <a:off x="574159" y="4064370"/>
            <a:ext cx="1210588" cy="369332"/>
          </a:xfrm>
          <a:prstGeom prst="rect">
            <a:avLst/>
          </a:prstGeom>
          <a:noFill/>
        </p:spPr>
        <p:txBody>
          <a:bodyPr wrap="none" rtlCol="0">
            <a:spAutoFit/>
          </a:bodyPr>
          <a:lstStyle/>
          <a:p>
            <a:pPr>
              <a:lnSpc>
                <a:spcPct val="90000"/>
              </a:lnSpc>
              <a:spcBef>
                <a:spcPct val="0"/>
              </a:spcBef>
              <a:defRPr/>
            </a:pP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匹配控制</a:t>
            </a:r>
          </a:p>
        </p:txBody>
      </p:sp>
      <p:pic>
        <p:nvPicPr>
          <p:cNvPr id="15" name="图片 14">
            <a:extLst>
              <a:ext uri="{FF2B5EF4-FFF2-40B4-BE49-F238E27FC236}">
                <a16:creationId xmlns:a16="http://schemas.microsoft.com/office/drawing/2014/main" id="{2464A324-4F5D-E918-231A-BA2AE2693FC4}"/>
              </a:ext>
            </a:extLst>
          </p:cNvPr>
          <p:cNvPicPr>
            <a:picLocks noChangeAspect="1"/>
          </p:cNvPicPr>
          <p:nvPr/>
        </p:nvPicPr>
        <p:blipFill>
          <a:blip r:embed="rId10"/>
          <a:stretch>
            <a:fillRect/>
          </a:stretch>
        </p:blipFill>
        <p:spPr>
          <a:xfrm>
            <a:off x="9958065" y="5314198"/>
            <a:ext cx="434497" cy="1089833"/>
          </a:xfrm>
          <a:prstGeom prst="rect">
            <a:avLst/>
          </a:prstGeom>
        </p:spPr>
      </p:pic>
      <p:grpSp>
        <p:nvGrpSpPr>
          <p:cNvPr id="16" name="组合 15">
            <a:extLst>
              <a:ext uri="{FF2B5EF4-FFF2-40B4-BE49-F238E27FC236}">
                <a16:creationId xmlns:a16="http://schemas.microsoft.com/office/drawing/2014/main" id="{EC91B6A9-820B-47C9-AF76-E5F1C887D974}"/>
              </a:ext>
            </a:extLst>
          </p:cNvPr>
          <p:cNvGrpSpPr/>
          <p:nvPr/>
        </p:nvGrpSpPr>
        <p:grpSpPr>
          <a:xfrm>
            <a:off x="9776525" y="4421787"/>
            <a:ext cx="843308" cy="619840"/>
            <a:chOff x="9334195" y="1560423"/>
            <a:chExt cx="1994957" cy="1466314"/>
          </a:xfrm>
        </p:grpSpPr>
        <p:grpSp>
          <p:nvGrpSpPr>
            <p:cNvPr id="17" name="组合 16">
              <a:extLst>
                <a:ext uri="{FF2B5EF4-FFF2-40B4-BE49-F238E27FC236}">
                  <a16:creationId xmlns:a16="http://schemas.microsoft.com/office/drawing/2014/main" id="{B5B360BE-4606-1E7C-EA4E-81B0707D335E}"/>
                </a:ext>
              </a:extLst>
            </p:cNvPr>
            <p:cNvGrpSpPr/>
            <p:nvPr/>
          </p:nvGrpSpPr>
          <p:grpSpPr>
            <a:xfrm>
              <a:off x="9334195" y="1560423"/>
              <a:ext cx="1710578" cy="1466314"/>
              <a:chOff x="7237546" y="4530449"/>
              <a:chExt cx="1710578" cy="1389867"/>
            </a:xfrm>
          </p:grpSpPr>
          <p:sp>
            <p:nvSpPr>
              <p:cNvPr id="20" name="流程图: 直接访问存储器 19">
                <a:extLst>
                  <a:ext uri="{FF2B5EF4-FFF2-40B4-BE49-F238E27FC236}">
                    <a16:creationId xmlns:a16="http://schemas.microsoft.com/office/drawing/2014/main" id="{3A6CD38F-3624-B4E3-A3C7-B6FACFECFF6A}"/>
                  </a:ext>
                </a:extLst>
              </p:cNvPr>
              <p:cNvSpPr/>
              <p:nvPr/>
            </p:nvSpPr>
            <p:spPr>
              <a:xfrm>
                <a:off x="7237546" y="5092425"/>
                <a:ext cx="648263" cy="28067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流程图: 直接访问存储器 20">
                <a:extLst>
                  <a:ext uri="{FF2B5EF4-FFF2-40B4-BE49-F238E27FC236}">
                    <a16:creationId xmlns:a16="http://schemas.microsoft.com/office/drawing/2014/main" id="{5AAFC6C2-BBC6-9953-6E3D-A067A86AA1D7}"/>
                  </a:ext>
                </a:extLst>
              </p:cNvPr>
              <p:cNvSpPr/>
              <p:nvPr/>
            </p:nvSpPr>
            <p:spPr>
              <a:xfrm>
                <a:off x="7592623" y="4530449"/>
                <a:ext cx="1102241" cy="138986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直接访问存储器 21">
                <a:extLst>
                  <a:ext uri="{FF2B5EF4-FFF2-40B4-BE49-F238E27FC236}">
                    <a16:creationId xmlns:a16="http://schemas.microsoft.com/office/drawing/2014/main" id="{C5338D8E-AAD2-E8AD-5B15-6AECD0A681B0}"/>
                  </a:ext>
                </a:extLst>
              </p:cNvPr>
              <p:cNvSpPr/>
              <p:nvPr/>
            </p:nvSpPr>
            <p:spPr>
              <a:xfrm>
                <a:off x="8441603" y="5098262"/>
                <a:ext cx="506521" cy="280674"/>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箭头: 上弧形 17">
              <a:extLst>
                <a:ext uri="{FF2B5EF4-FFF2-40B4-BE49-F238E27FC236}">
                  <a16:creationId xmlns:a16="http://schemas.microsoft.com/office/drawing/2014/main" id="{512F27A8-9874-C653-966C-2DFD696A493F}"/>
                </a:ext>
              </a:extLst>
            </p:cNvPr>
            <p:cNvSpPr/>
            <p:nvPr/>
          </p:nvSpPr>
          <p:spPr>
            <a:xfrm rot="14545136">
              <a:off x="10578177" y="2279752"/>
              <a:ext cx="506521" cy="365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箭头: 上弧形 18">
              <a:extLst>
                <a:ext uri="{FF2B5EF4-FFF2-40B4-BE49-F238E27FC236}">
                  <a16:creationId xmlns:a16="http://schemas.microsoft.com/office/drawing/2014/main" id="{C3FEEA5F-4DC1-1E0C-6094-C708B7FCFCD1}"/>
                </a:ext>
              </a:extLst>
            </p:cNvPr>
            <p:cNvSpPr/>
            <p:nvPr/>
          </p:nvSpPr>
          <p:spPr>
            <a:xfrm rot="2845136">
              <a:off x="10893329" y="1934861"/>
              <a:ext cx="506521" cy="365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文本框 22">
            <a:extLst>
              <a:ext uri="{FF2B5EF4-FFF2-40B4-BE49-F238E27FC236}">
                <a16:creationId xmlns:a16="http://schemas.microsoft.com/office/drawing/2014/main" id="{C915394F-BB4F-E704-B9C5-91E345F46397}"/>
              </a:ext>
            </a:extLst>
          </p:cNvPr>
          <p:cNvSpPr txBox="1"/>
          <p:nvPr/>
        </p:nvSpPr>
        <p:spPr>
          <a:xfrm>
            <a:off x="776603" y="25290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构网控制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内容占位符 3">
            <a:extLst>
              <a:ext uri="{FF2B5EF4-FFF2-40B4-BE49-F238E27FC236}">
                <a16:creationId xmlns:a16="http://schemas.microsoft.com/office/drawing/2014/main" id="{8E42D573-9D46-ABB9-7ED6-79141DFBF25F}"/>
              </a:ext>
            </a:extLst>
          </p:cNvPr>
          <p:cNvSpPr txBox="1">
            <a:spLocks/>
          </p:cNvSpPr>
          <p:nvPr/>
        </p:nvSpPr>
        <p:spPr>
          <a:xfrm>
            <a:off x="-81984" y="167582"/>
            <a:ext cx="859030"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Arial" panose="020B0604020202020204" pitchFamily="34" charset="0"/>
                <a:cs typeface="Arial" panose="020B0604020202020204" pitchFamily="34" charset="0"/>
              </a:rPr>
              <a:t>2.2</a:t>
            </a:r>
            <a:endParaRPr lang="zh-CN" altLang="en-US" dirty="0">
              <a:latin typeface="Arial" panose="020B0604020202020204" pitchFamily="34" charset="0"/>
              <a:cs typeface="Arial" panose="020B0604020202020204" pitchFamily="34" charset="0"/>
            </a:endParaRPr>
          </a:p>
        </p:txBody>
      </p:sp>
      <p:graphicFrame>
        <p:nvGraphicFramePr>
          <p:cNvPr id="4" name="对象 3">
            <a:extLst>
              <a:ext uri="{FF2B5EF4-FFF2-40B4-BE49-F238E27FC236}">
                <a16:creationId xmlns:a16="http://schemas.microsoft.com/office/drawing/2014/main" id="{40C2FC57-1C52-FB69-C8EF-9FE47DB9C1C8}"/>
              </a:ext>
            </a:extLst>
          </p:cNvPr>
          <p:cNvGraphicFramePr>
            <a:graphicFrameLocks noChangeAspect="1"/>
          </p:cNvGraphicFramePr>
          <p:nvPr>
            <p:extLst>
              <p:ext uri="{D42A27DB-BD31-4B8C-83A1-F6EECF244321}">
                <p14:modId xmlns:p14="http://schemas.microsoft.com/office/powerpoint/2010/main" val="831138072"/>
              </p:ext>
            </p:extLst>
          </p:nvPr>
        </p:nvGraphicFramePr>
        <p:xfrm>
          <a:off x="606660" y="4551366"/>
          <a:ext cx="3087534" cy="893550"/>
        </p:xfrm>
        <a:graphic>
          <a:graphicData uri="http://schemas.openxmlformats.org/presentationml/2006/ole">
            <mc:AlternateContent xmlns:mc="http://schemas.openxmlformats.org/markup-compatibility/2006">
              <mc:Choice xmlns:v="urn:schemas-microsoft-com:vml" Requires="v">
                <p:oleObj name="Equation" r:id="rId11" imgW="1231560" imgH="355320" progId="Equation.DSMT4">
                  <p:embed/>
                </p:oleObj>
              </mc:Choice>
              <mc:Fallback>
                <p:oleObj name="Equation" r:id="rId11" imgW="1231560" imgH="355320" progId="Equation.DSMT4">
                  <p:embed/>
                  <p:pic>
                    <p:nvPicPr>
                      <p:cNvPr id="0" name="Object 1"/>
                      <p:cNvPicPr>
                        <a:picLocks noChangeAspect="1" noChangeArrowheads="1"/>
                      </p:cNvPicPr>
                      <p:nvPr/>
                    </p:nvPicPr>
                    <p:blipFill>
                      <a:blip r:embed="rId12"/>
                      <a:srcRect/>
                      <a:stretch>
                        <a:fillRect/>
                      </a:stretch>
                    </p:blipFill>
                    <p:spPr bwMode="auto">
                      <a:xfrm>
                        <a:off x="606660" y="4551366"/>
                        <a:ext cx="3087534" cy="893550"/>
                      </a:xfrm>
                      <a:prstGeom prst="rect">
                        <a:avLst/>
                      </a:prstGeom>
                      <a:noFill/>
                    </p:spPr>
                  </p:pic>
                </p:oleObj>
              </mc:Fallback>
            </mc:AlternateContent>
          </a:graphicData>
        </a:graphic>
      </p:graphicFrame>
      <p:graphicFrame>
        <p:nvGraphicFramePr>
          <p:cNvPr id="25" name="对象 24">
            <a:extLst>
              <a:ext uri="{FF2B5EF4-FFF2-40B4-BE49-F238E27FC236}">
                <a16:creationId xmlns:a16="http://schemas.microsoft.com/office/drawing/2014/main" id="{A619764E-EEFA-B3BB-F57E-DA2D3664BA40}"/>
              </a:ext>
            </a:extLst>
          </p:cNvPr>
          <p:cNvGraphicFramePr>
            <a:graphicFrameLocks noChangeAspect="1"/>
          </p:cNvGraphicFramePr>
          <p:nvPr>
            <p:extLst>
              <p:ext uri="{D42A27DB-BD31-4B8C-83A1-F6EECF244321}">
                <p14:modId xmlns:p14="http://schemas.microsoft.com/office/powerpoint/2010/main" val="2051721152"/>
              </p:ext>
            </p:extLst>
          </p:nvPr>
        </p:nvGraphicFramePr>
        <p:xfrm>
          <a:off x="4108497" y="4681051"/>
          <a:ext cx="2786062" cy="812800"/>
        </p:xfrm>
        <a:graphic>
          <a:graphicData uri="http://schemas.openxmlformats.org/presentationml/2006/ole">
            <mc:AlternateContent xmlns:mc="http://schemas.openxmlformats.org/markup-compatibility/2006">
              <mc:Choice xmlns:v="urn:schemas-microsoft-com:vml" Requires="v">
                <p:oleObj name="Equation" r:id="rId13" imgW="1307880" imgH="380880" progId="Equation.DSMT4">
                  <p:embed/>
                </p:oleObj>
              </mc:Choice>
              <mc:Fallback>
                <p:oleObj name="Equation" r:id="rId13" imgW="1307880" imgH="380880" progId="Equation.DSMT4">
                  <p:embed/>
                  <p:pic>
                    <p:nvPicPr>
                      <p:cNvPr id="0" name="Object 3"/>
                      <p:cNvPicPr>
                        <a:picLocks noChangeAspect="1" noChangeArrowheads="1"/>
                      </p:cNvPicPr>
                      <p:nvPr/>
                    </p:nvPicPr>
                    <p:blipFill>
                      <a:blip r:embed="rId14"/>
                      <a:srcRect/>
                      <a:stretch>
                        <a:fillRect/>
                      </a:stretch>
                    </p:blipFill>
                    <p:spPr bwMode="auto">
                      <a:xfrm>
                        <a:off x="4108497" y="4681051"/>
                        <a:ext cx="2786062" cy="812800"/>
                      </a:xfrm>
                      <a:prstGeom prst="rect">
                        <a:avLst/>
                      </a:prstGeom>
                      <a:noFill/>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矩形: 圆角 54"/>
          <p:cNvSpPr/>
          <p:nvPr/>
        </p:nvSpPr>
        <p:spPr>
          <a:xfrm>
            <a:off x="649277" y="2109853"/>
            <a:ext cx="1449874" cy="404145"/>
          </a:xfrm>
          <a:prstGeom prst="roundRect">
            <a:avLst/>
          </a:prstGeom>
          <a:solidFill>
            <a:srgbClr val="E7E6E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b="1" dirty="0">
                <a:solidFill>
                  <a:srgbClr val="002060"/>
                </a:solidFill>
                <a:latin typeface="微软雅黑" panose="020B0503020204020204" pitchFamily="34" charset="-122"/>
                <a:ea typeface="微软雅黑" panose="020B0503020204020204" pitchFamily="34" charset="-122"/>
              </a:rPr>
              <a:t>匹配同步机</a:t>
            </a:r>
          </a:p>
        </p:txBody>
      </p:sp>
      <p:sp>
        <p:nvSpPr>
          <p:cNvPr id="75" name="文本框 74"/>
          <p:cNvSpPr txBox="1"/>
          <p:nvPr/>
        </p:nvSpPr>
        <p:spPr>
          <a:xfrm>
            <a:off x="1828658" y="2655359"/>
            <a:ext cx="1082348"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虚拟同步机</a:t>
            </a: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2582" y="2559579"/>
            <a:ext cx="5886641" cy="3727591"/>
          </a:xfrm>
          <a:prstGeom prst="rect">
            <a:avLst/>
          </a:prstGeom>
        </p:spPr>
      </p:pic>
      <p:sp>
        <p:nvSpPr>
          <p:cNvPr id="8" name="Rectangle 2"/>
          <p:cNvSpPr>
            <a:spLocks noChangeArrowheads="1"/>
          </p:cNvSpPr>
          <p:nvPr/>
        </p:nvSpPr>
        <p:spPr bwMode="auto">
          <a:xfrm>
            <a:off x="1355283" y="32113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矩形: 圆角 39"/>
          <p:cNvSpPr/>
          <p:nvPr/>
        </p:nvSpPr>
        <p:spPr>
          <a:xfrm>
            <a:off x="4061281" y="2963536"/>
            <a:ext cx="897533" cy="655719"/>
          </a:xfrm>
          <a:prstGeom prst="roundRect">
            <a:avLst/>
          </a:prstGeom>
          <a:solidFill>
            <a:srgbClr val="92D050">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44" name="矩形: 圆角 43"/>
          <p:cNvSpPr/>
          <p:nvPr/>
        </p:nvSpPr>
        <p:spPr>
          <a:xfrm>
            <a:off x="628801" y="2960173"/>
            <a:ext cx="3302526" cy="655719"/>
          </a:xfrm>
          <a:prstGeom prst="roundRect">
            <a:avLst/>
          </a:prstGeom>
          <a:solidFill>
            <a:srgbClr val="F8CEC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graphicFrame>
        <p:nvGraphicFramePr>
          <p:cNvPr id="49" name="对象 48"/>
          <p:cNvGraphicFramePr>
            <a:graphicFrameLocks noChangeAspect="1"/>
          </p:cNvGraphicFramePr>
          <p:nvPr/>
        </p:nvGraphicFramePr>
        <p:xfrm>
          <a:off x="676033" y="2941591"/>
          <a:ext cx="4282782" cy="698075"/>
        </p:xfrm>
        <a:graphic>
          <a:graphicData uri="http://schemas.openxmlformats.org/presentationml/2006/ole">
            <mc:AlternateContent xmlns:mc="http://schemas.openxmlformats.org/markup-compatibility/2006">
              <mc:Choice xmlns:v="urn:schemas-microsoft-com:vml" Requires="v">
                <p:oleObj name="Equation" r:id="rId6" imgW="2159000" imgH="355600" progId="Equation.DSMT4">
                  <p:embed/>
                </p:oleObj>
              </mc:Choice>
              <mc:Fallback>
                <p:oleObj name="Equation" r:id="rId6" imgW="2159000" imgH="355600" progId="Equation.DSMT4">
                  <p:embed/>
                  <p:pic>
                    <p:nvPicPr>
                      <p:cNvPr id="0" name="对象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033" y="2941591"/>
                        <a:ext cx="4282782" cy="698075"/>
                      </a:xfrm>
                      <a:prstGeom prst="rect">
                        <a:avLst/>
                      </a:prstGeom>
                      <a:noFill/>
                    </p:spPr>
                  </p:pic>
                </p:oleObj>
              </mc:Fallback>
            </mc:AlternateContent>
          </a:graphicData>
        </a:graphic>
      </p:graphicFrame>
      <p:sp>
        <p:nvSpPr>
          <p:cNvPr id="50" name="文本框 49"/>
          <p:cNvSpPr txBox="1"/>
          <p:nvPr/>
        </p:nvSpPr>
        <p:spPr>
          <a:xfrm>
            <a:off x="4048688" y="2655359"/>
            <a:ext cx="902811"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直流匹配</a:t>
            </a:r>
          </a:p>
        </p:txBody>
      </p:sp>
      <p:sp>
        <p:nvSpPr>
          <p:cNvPr id="51" name="文本框 50"/>
          <p:cNvSpPr txBox="1"/>
          <p:nvPr/>
        </p:nvSpPr>
        <p:spPr>
          <a:xfrm>
            <a:off x="2139729" y="2273347"/>
            <a:ext cx="2518638"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辅以虚拟特性背后的物理支撑</a:t>
            </a:r>
          </a:p>
        </p:txBody>
      </p:sp>
      <p:graphicFrame>
        <p:nvGraphicFramePr>
          <p:cNvPr id="10" name="表格 9"/>
          <p:cNvGraphicFramePr>
            <a:graphicFrameLocks noGrp="1"/>
          </p:cNvGraphicFramePr>
          <p:nvPr>
            <p:extLst>
              <p:ext uri="{D42A27DB-BD31-4B8C-83A1-F6EECF244321}">
                <p14:modId xmlns:p14="http://schemas.microsoft.com/office/powerpoint/2010/main" val="3778550940"/>
              </p:ext>
            </p:extLst>
          </p:nvPr>
        </p:nvGraphicFramePr>
        <p:xfrm>
          <a:off x="712298" y="4286650"/>
          <a:ext cx="4282781" cy="1980320"/>
        </p:xfrm>
        <a:graphic>
          <a:graphicData uri="http://schemas.openxmlformats.org/drawingml/2006/table">
            <a:tbl>
              <a:tblPr>
                <a:tableStyleId>{5C22544A-7EE6-4342-B048-85BDC9FD1C3A}</a:tableStyleId>
              </a:tblPr>
              <a:tblGrid>
                <a:gridCol w="1113473">
                  <a:extLst>
                    <a:ext uri="{9D8B030D-6E8A-4147-A177-3AD203B41FA5}">
                      <a16:colId xmlns:a16="http://schemas.microsoft.com/office/drawing/2014/main" val="20000"/>
                    </a:ext>
                  </a:extLst>
                </a:gridCol>
                <a:gridCol w="1113473">
                  <a:extLst>
                    <a:ext uri="{9D8B030D-6E8A-4147-A177-3AD203B41FA5}">
                      <a16:colId xmlns:a16="http://schemas.microsoft.com/office/drawing/2014/main" val="20001"/>
                    </a:ext>
                  </a:extLst>
                </a:gridCol>
                <a:gridCol w="1113473">
                  <a:extLst>
                    <a:ext uri="{9D8B030D-6E8A-4147-A177-3AD203B41FA5}">
                      <a16:colId xmlns:a16="http://schemas.microsoft.com/office/drawing/2014/main" val="20002"/>
                    </a:ext>
                  </a:extLst>
                </a:gridCol>
                <a:gridCol w="942362">
                  <a:extLst>
                    <a:ext uri="{9D8B030D-6E8A-4147-A177-3AD203B41FA5}">
                      <a16:colId xmlns:a16="http://schemas.microsoft.com/office/drawing/2014/main" val="20003"/>
                    </a:ext>
                  </a:extLst>
                </a:gridCol>
              </a:tblGrid>
              <a:tr h="461485">
                <a:tc rowSpan="2">
                  <a:txBody>
                    <a:bodyPr/>
                    <a:lstStyle/>
                    <a:p>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构网型策略</a:t>
                      </a:r>
                    </a:p>
                  </a:txBody>
                  <a:tcPr marL="68580" marR="68580" marT="0" marB="0" anchor="ctr"/>
                </a:tc>
                <a:tc gridSpan="2">
                  <a:txBody>
                    <a:bodyPr/>
                    <a:lstStyle/>
                    <a:p>
                      <a:pPr algn="ctr"/>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可调控的主动支撑能力</a:t>
                      </a:r>
                    </a:p>
                  </a:txBody>
                  <a:tcPr marL="68580" marR="68580" marT="0" marB="0" anchor="ctr"/>
                </a:tc>
                <a:tc hMerge="1">
                  <a:txBody>
                    <a:bodyPr/>
                    <a:lstStyle/>
                    <a:p>
                      <a:endParaRPr lang="zh-CN"/>
                    </a:p>
                  </a:txBody>
                  <a:tcPr/>
                </a:tc>
                <a:tc rowSpan="2">
                  <a:txBody>
                    <a:bodyPr/>
                    <a:lstStyle/>
                    <a:p>
                      <a:pPr algn="ctr"/>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直流母线电压控制</a:t>
                      </a:r>
                    </a:p>
                  </a:txBody>
                  <a:tcPr marL="68580" marR="68580" marT="0" marB="0" anchor="ctr"/>
                </a:tc>
                <a:extLst>
                  <a:ext uri="{0D108BD9-81ED-4DB2-BD59-A6C34878D82A}">
                    <a16:rowId xmlns:a16="http://schemas.microsoft.com/office/drawing/2014/main" val="10000"/>
                  </a:ext>
                </a:extLst>
              </a:tr>
              <a:tr h="365125">
                <a:tc vMerge="1">
                  <a:txBody>
                    <a:bodyPr/>
                    <a:lstStyle/>
                    <a:p>
                      <a:endParaRPr lang="zh-CN"/>
                    </a:p>
                  </a:txBody>
                  <a:tcPr/>
                </a:tc>
                <a:tc>
                  <a:txBody>
                    <a:bodyPr/>
                    <a:lstStyle/>
                    <a:p>
                      <a:pPr algn="ctr"/>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惯量支撑</a:t>
                      </a:r>
                    </a:p>
                  </a:txBody>
                  <a:tcPr marL="68580" marR="68580" marT="0" marB="0" anchor="ctr"/>
                </a:tc>
                <a:tc>
                  <a:txBody>
                    <a:bodyPr/>
                    <a:lstStyle/>
                    <a:p>
                      <a:pPr algn="ctr"/>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下垂控制</a:t>
                      </a:r>
                    </a:p>
                  </a:txBody>
                  <a:tcPr marL="68580" marR="68580" marT="0" marB="0" anchor="ctr"/>
                </a:tc>
                <a:tc vMerge="1">
                  <a:txBody>
                    <a:bodyPr/>
                    <a:lstStyle/>
                    <a:p>
                      <a:endParaRPr lang="zh-CN"/>
                    </a:p>
                  </a:txBody>
                  <a:tcPr/>
                </a:tc>
                <a:extLst>
                  <a:ext uri="{0D108BD9-81ED-4DB2-BD59-A6C34878D82A}">
                    <a16:rowId xmlns:a16="http://schemas.microsoft.com/office/drawing/2014/main" val="10001"/>
                  </a:ext>
                </a:extLst>
              </a:tr>
              <a:tr h="230742">
                <a:tc>
                  <a:txBody>
                    <a:bodyPr/>
                    <a:lstStyle/>
                    <a:p>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下垂控制</a:t>
                      </a:r>
                    </a:p>
                  </a:txBody>
                  <a:tcPr marL="68580" marR="68580" marT="0" marB="0" anchor="ctr"/>
                </a:tc>
                <a:tc>
                  <a:txBody>
                    <a:bodyPr/>
                    <a:lstStyle/>
                    <a:p>
                      <a:pPr algn="ctr"/>
                      <a:r>
                        <a:rPr lang="en-US" sz="1400">
                          <a:effectLst/>
                          <a:sym typeface="Wingdings 2" panose="05020102010507070707" pitchFamily="18" charset="2"/>
                        </a:rPr>
                        <a:t></a:t>
                      </a:r>
                      <a:endParaRPr lang="zh-CN"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effectLst/>
                          <a:sym typeface="Wingdings 2" panose="05020102010507070707" pitchFamily="18" charset="2"/>
                        </a:rPr>
                        <a:t></a:t>
                      </a:r>
                      <a:endParaRPr lang="zh-CN"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effectLst/>
                          <a:sym typeface="Wingdings 2" panose="05020102010507070707" pitchFamily="18" charset="2"/>
                        </a:rPr>
                        <a:t></a:t>
                      </a:r>
                      <a:endParaRPr lang="zh-CN"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30742">
                <a:tc>
                  <a:txBody>
                    <a:bodyPr/>
                    <a:lstStyle/>
                    <a:p>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虚拟同步机</a:t>
                      </a:r>
                    </a:p>
                  </a:txBody>
                  <a:tcPr marL="68580" marR="68580" marT="0" marB="0" anchor="ctr"/>
                </a:tc>
                <a:tc>
                  <a:txBody>
                    <a:bodyPr/>
                    <a:lstStyle/>
                    <a:p>
                      <a:pPr algn="ctr"/>
                      <a:r>
                        <a:rPr lang="en-US" sz="1400">
                          <a:effectLst/>
                          <a:sym typeface="Wingdings 2" panose="05020102010507070707" pitchFamily="18" charset="2"/>
                        </a:rPr>
                        <a:t></a:t>
                      </a:r>
                      <a:endParaRPr lang="zh-CN"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effectLst/>
                          <a:sym typeface="Wingdings 2" panose="05020102010507070707" pitchFamily="18" charset="2"/>
                        </a:rPr>
                        <a:t></a:t>
                      </a:r>
                      <a:endParaRPr lang="zh-CN"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effectLst/>
                          <a:sym typeface="Wingdings 2" panose="05020102010507070707" pitchFamily="18" charset="2"/>
                        </a:rPr>
                        <a:t></a:t>
                      </a:r>
                      <a:endParaRPr lang="zh-CN"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0742">
                <a:tc>
                  <a:txBody>
                    <a:bodyPr/>
                    <a:lstStyle/>
                    <a:p>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匹配控制</a:t>
                      </a:r>
                    </a:p>
                  </a:txBody>
                  <a:tcPr marL="68580" marR="68580" marT="0" marB="0" anchor="ctr"/>
                </a:tc>
                <a:tc>
                  <a:txBody>
                    <a:bodyPr/>
                    <a:lstStyle/>
                    <a:p>
                      <a:pPr algn="ctr"/>
                      <a:r>
                        <a:rPr lang="en-US" sz="1400">
                          <a:effectLst/>
                          <a:sym typeface="Wingdings 2" panose="05020102010507070707" pitchFamily="18" charset="2"/>
                        </a:rPr>
                        <a:t></a:t>
                      </a:r>
                      <a:endParaRPr lang="zh-CN"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effectLst/>
                          <a:sym typeface="Wingdings 2" panose="05020102010507070707" pitchFamily="18" charset="2"/>
                        </a:rPr>
                        <a:t></a:t>
                      </a:r>
                      <a:endParaRPr lang="zh-CN"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effectLst/>
                          <a:sym typeface="Wingdings 2" panose="05020102010507070707" pitchFamily="18" charset="2"/>
                        </a:rPr>
                        <a:t></a:t>
                      </a:r>
                      <a:endParaRPr lang="zh-CN"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30742">
                <a:tc>
                  <a:txBody>
                    <a:bodyPr/>
                    <a:lstStyle/>
                    <a:p>
                      <a:r>
                        <a:rPr lang="zh-CN" altLang="en-US" sz="1400" kern="1200" dirty="0">
                          <a:solidFill>
                            <a:srgbClr val="002060"/>
                          </a:solidFill>
                          <a:latin typeface="Arial" panose="020B0604020202020204" pitchFamily="34" charset="0"/>
                          <a:ea typeface="微软雅黑" panose="020B0503020204020204" pitchFamily="34" charset="-122"/>
                          <a:cs typeface="Arial" panose="020B0604020202020204" pitchFamily="34" charset="0"/>
                        </a:rPr>
                        <a:t>虚拟振荡器</a:t>
                      </a:r>
                    </a:p>
                  </a:txBody>
                  <a:tcPr marL="68580" marR="68580" marT="0" marB="0" anchor="ctr"/>
                </a:tc>
                <a:tc>
                  <a:txBody>
                    <a:bodyPr/>
                    <a:lstStyle/>
                    <a:p>
                      <a:pPr algn="ctr"/>
                      <a:r>
                        <a:rPr lang="en-US" sz="1400">
                          <a:effectLst/>
                          <a:sym typeface="Wingdings 2" panose="05020102010507070707" pitchFamily="18" charset="2"/>
                        </a:rPr>
                        <a:t></a:t>
                      </a:r>
                      <a:endParaRPr lang="zh-CN"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a:effectLst/>
                          <a:sym typeface="Wingdings 2" panose="05020102010507070707" pitchFamily="18" charset="2"/>
                        </a:rPr>
                        <a:t></a:t>
                      </a:r>
                      <a:endParaRPr lang="zh-CN"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effectLst/>
                          <a:sym typeface="Wingdings 2" panose="05020102010507070707" pitchFamily="18" charset="2"/>
                        </a:rPr>
                        <a:t></a:t>
                      </a:r>
                      <a:endParaRPr lang="zh-CN"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30742">
                <a:tc>
                  <a:txBody>
                    <a:bodyPr/>
                    <a:lstStyle/>
                    <a:p>
                      <a:r>
                        <a:rPr lang="zh-CN" altLang="en-US" sz="1400" kern="1200" dirty="0">
                          <a:solidFill>
                            <a:srgbClr val="C00000"/>
                          </a:solidFill>
                          <a:latin typeface="Arial" panose="020B0604020202020204" pitchFamily="34" charset="0"/>
                          <a:ea typeface="微软雅黑" panose="020B0503020204020204" pitchFamily="34" charset="-122"/>
                          <a:cs typeface="Arial" panose="020B0604020202020204" pitchFamily="34" charset="0"/>
                        </a:rPr>
                        <a:t>匹配同步机</a:t>
                      </a:r>
                    </a:p>
                  </a:txBody>
                  <a:tcPr marL="68580" marR="68580" marT="0" marB="0" anchor="ctr"/>
                </a:tc>
                <a:tc>
                  <a:txBody>
                    <a:bodyPr/>
                    <a:lstStyle/>
                    <a:p>
                      <a:pPr algn="ctr"/>
                      <a:r>
                        <a:rPr lang="en-US" sz="1400" dirty="0">
                          <a:solidFill>
                            <a:srgbClr val="C00000"/>
                          </a:solidFill>
                          <a:effectLst/>
                          <a:sym typeface="Wingdings 2" panose="05020102010507070707" pitchFamily="18" charset="2"/>
                        </a:rPr>
                        <a:t></a:t>
                      </a:r>
                      <a:endParaRPr lang="zh-CN"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solidFill>
                            <a:srgbClr val="C00000"/>
                          </a:solidFill>
                          <a:effectLst/>
                          <a:sym typeface="Wingdings 2" panose="05020102010507070707" pitchFamily="18" charset="2"/>
                        </a:rPr>
                        <a:t></a:t>
                      </a:r>
                      <a:endParaRPr lang="zh-CN"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US" sz="1400" dirty="0">
                          <a:solidFill>
                            <a:srgbClr val="C00000"/>
                          </a:solidFill>
                          <a:effectLst/>
                          <a:sym typeface="Wingdings 2" panose="05020102010507070707" pitchFamily="18" charset="2"/>
                        </a:rPr>
                        <a:t></a:t>
                      </a:r>
                      <a:endParaRPr lang="zh-CN"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8" name="文本框 57"/>
          <p:cNvSpPr txBox="1"/>
          <p:nvPr/>
        </p:nvSpPr>
        <p:spPr>
          <a:xfrm>
            <a:off x="785953" y="3857926"/>
            <a:ext cx="3948517"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在本体能量安全的边界内提供可调控的主动支撑</a:t>
            </a:r>
          </a:p>
        </p:txBody>
      </p:sp>
      <p:sp>
        <p:nvSpPr>
          <p:cNvPr id="76" name="文本框 75"/>
          <p:cNvSpPr txBox="1"/>
          <p:nvPr/>
        </p:nvSpPr>
        <p:spPr>
          <a:xfrm>
            <a:off x="2139729" y="2008375"/>
            <a:ext cx="3249608" cy="286232"/>
          </a:xfrm>
          <a:prstGeom prst="rect">
            <a:avLst/>
          </a:prstGeom>
          <a:noFill/>
        </p:spPr>
        <p:txBody>
          <a:bodyPr wrap="none" rtlCol="0">
            <a:spAutoFit/>
          </a:bodyPr>
          <a:lstStyle/>
          <a:p>
            <a:pPr>
              <a:lnSpc>
                <a:spcPct val="90000"/>
              </a:lnSpc>
              <a:spcBef>
                <a:spcPct val="0"/>
              </a:spcBef>
              <a:defRPr/>
            </a:pPr>
            <a:r>
              <a:rPr lang="en-US" altLang="zh-CN" sz="1400" b="1" dirty="0">
                <a:solidFill>
                  <a:srgbClr val="002060"/>
                </a:solidFill>
                <a:latin typeface="Arial" panose="020B0604020202020204" pitchFamily="34" charset="0"/>
                <a:ea typeface="微软雅黑" panose="020B0503020204020204" pitchFamily="34" charset="-122"/>
                <a:cs typeface="Arial" panose="020B0604020202020204" pitchFamily="34" charset="0"/>
              </a:rPr>
              <a:t>M</a:t>
            </a:r>
            <a:r>
              <a:rPr lang="en-US"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rPr>
              <a:t>atching </a:t>
            </a:r>
            <a:r>
              <a:rPr lang="en-US" altLang="zh-CN" sz="1400" b="1" dirty="0">
                <a:solidFill>
                  <a:srgbClr val="002060"/>
                </a:solidFill>
                <a:latin typeface="Arial" panose="020B0604020202020204" pitchFamily="34" charset="0"/>
                <a:ea typeface="微软雅黑" panose="020B0503020204020204" pitchFamily="34" charset="-122"/>
                <a:cs typeface="Arial" panose="020B0604020202020204" pitchFamily="34" charset="0"/>
              </a:rPr>
              <a:t>S</a:t>
            </a:r>
            <a:r>
              <a:rPr lang="en-US"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rPr>
              <a:t>ynchronous </a:t>
            </a:r>
            <a:r>
              <a:rPr lang="en-US" altLang="zh-CN" sz="1400" b="1" dirty="0">
                <a:solidFill>
                  <a:srgbClr val="002060"/>
                </a:solidFill>
                <a:latin typeface="Arial" panose="020B0604020202020204" pitchFamily="34" charset="0"/>
                <a:ea typeface="微软雅黑" panose="020B0503020204020204" pitchFamily="34" charset="-122"/>
                <a:cs typeface="Arial" panose="020B0604020202020204" pitchFamily="34" charset="0"/>
              </a:rPr>
              <a:t>M</a:t>
            </a:r>
            <a:r>
              <a:rPr lang="en-US"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rPr>
              <a:t>achine, </a:t>
            </a:r>
            <a:r>
              <a:rPr lang="en-US" altLang="zh-CN" sz="1400" b="1" dirty="0">
                <a:solidFill>
                  <a:srgbClr val="002060"/>
                </a:solidFill>
                <a:latin typeface="Arial" panose="020B0604020202020204" pitchFamily="34" charset="0"/>
                <a:ea typeface="微软雅黑" panose="020B0503020204020204" pitchFamily="34" charset="-122"/>
                <a:cs typeface="Arial" panose="020B0604020202020204" pitchFamily="34" charset="0"/>
              </a:rPr>
              <a:t>MSM</a:t>
            </a:r>
            <a:endPar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矩形: 圆角 32"/>
          <p:cNvSpPr/>
          <p:nvPr>
            <p:custDataLst>
              <p:tags r:id="rId1"/>
            </p:custDataLst>
          </p:nvPr>
        </p:nvSpPr>
        <p:spPr>
          <a:xfrm>
            <a:off x="719897" y="1117903"/>
            <a:ext cx="2564628" cy="646330"/>
          </a:xfrm>
          <a:prstGeom prst="roundRect">
            <a:avLst/>
          </a:prstGeom>
          <a:gradFill>
            <a:gsLst>
              <a:gs pos="0">
                <a:srgbClr val="ED7D31">
                  <a:lumMod val="20000"/>
                  <a:lumOff val="80000"/>
                </a:srgbClr>
              </a:gs>
              <a:gs pos="60000">
                <a:srgbClr val="A5A5A5">
                  <a:lumMod val="20000"/>
                  <a:lumOff val="80000"/>
                </a:srgbClr>
              </a:gs>
            </a:gsLst>
            <a:lin ang="2700000" scaled="0"/>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构网型光伏发电系统</a:t>
            </a:r>
          </a:p>
        </p:txBody>
      </p:sp>
      <p:sp>
        <p:nvSpPr>
          <p:cNvPr id="7" name="椭圆 6"/>
          <p:cNvSpPr/>
          <p:nvPr>
            <p:custDataLst>
              <p:tags r:id="rId2"/>
            </p:custDataLst>
          </p:nvPr>
        </p:nvSpPr>
        <p:spPr>
          <a:xfrm>
            <a:off x="251460" y="1117600"/>
            <a:ext cx="626745" cy="600710"/>
          </a:xfrm>
          <a:prstGeom prst="ellipse">
            <a:avLst/>
          </a:prstGeom>
          <a:solidFill>
            <a:srgbClr val="ED7D31">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dirty="0">
                <a:solidFill>
                  <a:srgbClr val="002060"/>
                </a:solidFill>
                <a:latin typeface="微软雅黑" panose="020B0503020204020204" pitchFamily="34" charset="-122"/>
                <a:ea typeface="微软雅黑" panose="020B0503020204020204" pitchFamily="34" charset="-122"/>
              </a:rPr>
              <a:t>2</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2E1B88C3-257F-FD0C-33D7-FF4BC26963A4}"/>
              </a:ext>
            </a:extLst>
          </p:cNvPr>
          <p:cNvSpPr txBox="1"/>
          <p:nvPr/>
        </p:nvSpPr>
        <p:spPr>
          <a:xfrm>
            <a:off x="776603" y="25290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构网控制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内容占位符 3">
            <a:extLst>
              <a:ext uri="{FF2B5EF4-FFF2-40B4-BE49-F238E27FC236}">
                <a16:creationId xmlns:a16="http://schemas.microsoft.com/office/drawing/2014/main" id="{46E9E6C4-C82D-237E-1F02-E7E5EC5C7F0F}"/>
              </a:ext>
            </a:extLst>
          </p:cNvPr>
          <p:cNvSpPr txBox="1">
            <a:spLocks/>
          </p:cNvSpPr>
          <p:nvPr/>
        </p:nvSpPr>
        <p:spPr>
          <a:xfrm>
            <a:off x="-81984" y="167582"/>
            <a:ext cx="859030"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Arial" panose="020B0604020202020204" pitchFamily="34" charset="0"/>
                <a:cs typeface="Arial" panose="020B0604020202020204" pitchFamily="34" charset="0"/>
              </a:rPr>
              <a:t>2.2</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p:cNvSpPr/>
          <p:nvPr/>
        </p:nvSpPr>
        <p:spPr>
          <a:xfrm>
            <a:off x="719897" y="1117903"/>
            <a:ext cx="2564628" cy="646330"/>
          </a:xfrm>
          <a:prstGeom prst="roundRect">
            <a:avLst/>
          </a:prstGeom>
          <a:gradFill>
            <a:gsLst>
              <a:gs pos="0">
                <a:srgbClr val="ED7D31">
                  <a:lumMod val="20000"/>
                  <a:lumOff val="80000"/>
                </a:srgbClr>
              </a:gs>
              <a:gs pos="60000">
                <a:srgbClr val="A5A5A5">
                  <a:lumMod val="20000"/>
                  <a:lumOff val="80000"/>
                </a:srgbClr>
              </a:gs>
            </a:gsLst>
            <a:lin ang="2700000" scaled="0"/>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主动支撑实施效果</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271145" y="1117600"/>
            <a:ext cx="607060" cy="600710"/>
          </a:xfrm>
          <a:prstGeom prst="ellipse">
            <a:avLst/>
          </a:prstGeom>
          <a:solidFill>
            <a:srgbClr val="ED7D31">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Rectangle 2"/>
          <p:cNvSpPr>
            <a:spLocks noChangeArrowheads="1"/>
          </p:cNvSpPr>
          <p:nvPr/>
        </p:nvSpPr>
        <p:spPr bwMode="auto">
          <a:xfrm>
            <a:off x="1355283" y="32113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71" y="1923861"/>
            <a:ext cx="3397451" cy="4806433"/>
          </a:xfrm>
          <a:prstGeom prst="rect">
            <a:avLst/>
          </a:prstGeom>
        </p:spPr>
      </p:pic>
      <p:sp>
        <p:nvSpPr>
          <p:cNvPr id="19" name="椭圆 18"/>
          <p:cNvSpPr/>
          <p:nvPr/>
        </p:nvSpPr>
        <p:spPr>
          <a:xfrm>
            <a:off x="643177" y="4110191"/>
            <a:ext cx="1755642" cy="2168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625655" y="4100150"/>
            <a:ext cx="636963" cy="2168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520997" y="3682758"/>
            <a:ext cx="1135069" cy="307777"/>
          </a:xfrm>
          <a:prstGeom prst="rect">
            <a:avLst/>
          </a:prstGeom>
          <a:noFill/>
        </p:spPr>
        <p:txBody>
          <a:bodyPr wrap="square" rtlCol="0">
            <a:spAutoFit/>
          </a:bodyPr>
          <a:lstStyle/>
          <a:p>
            <a:r>
              <a:rPr lang="zh-CN" altLang="en-US" sz="1400" b="1" dirty="0">
                <a:solidFill>
                  <a:srgbClr val="002060"/>
                </a:solidFill>
                <a:latin typeface="Arial" panose="020B0604020202020204" pitchFamily="34" charset="0"/>
                <a:ea typeface="微软雅黑" panose="020B0503020204020204" pitchFamily="34" charset="-122"/>
                <a:cs typeface="Arial" panose="020B0604020202020204" pitchFamily="34" charset="0"/>
              </a:rPr>
              <a:t>分布式光伏</a:t>
            </a:r>
            <a:endParaRPr lang="en-US" altLang="zh-CN" sz="1400" b="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椭圆 21"/>
          <p:cNvSpPr/>
          <p:nvPr/>
        </p:nvSpPr>
        <p:spPr>
          <a:xfrm>
            <a:off x="1849429" y="1880879"/>
            <a:ext cx="636963" cy="2168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243467" y="1827612"/>
            <a:ext cx="555061" cy="307777"/>
          </a:xfrm>
          <a:prstGeom prst="rect">
            <a:avLst/>
          </a:prstGeom>
          <a:noFill/>
        </p:spPr>
        <p:txBody>
          <a:bodyPr wrap="square" rtlCol="0">
            <a:spAutoFit/>
          </a:bodyPr>
          <a:lstStyle/>
          <a:p>
            <a:r>
              <a:rPr lang="zh-CN" altLang="en-US" sz="1400" b="1" dirty="0">
                <a:solidFill>
                  <a:srgbClr val="002060"/>
                </a:solidFill>
                <a:latin typeface="Arial" panose="020B0604020202020204" pitchFamily="34" charset="0"/>
                <a:ea typeface="微软雅黑" panose="020B0503020204020204" pitchFamily="34" charset="-122"/>
                <a:cs typeface="Arial" panose="020B0604020202020204" pitchFamily="34" charset="0"/>
              </a:rPr>
              <a:t>主网</a:t>
            </a:r>
            <a:endParaRPr lang="en-US" altLang="zh-CN" sz="1400" b="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文本框 25"/>
          <p:cNvSpPr txBox="1"/>
          <p:nvPr/>
        </p:nvSpPr>
        <p:spPr>
          <a:xfrm>
            <a:off x="4233905" y="1216551"/>
            <a:ext cx="2825263" cy="400110"/>
          </a:xfrm>
          <a:prstGeom prst="rect">
            <a:avLst/>
          </a:prstGeom>
          <a:noFill/>
        </p:spPr>
        <p:txBody>
          <a:bodyPr wrap="square" rtlCol="0">
            <a:spAutoFit/>
          </a:bodyPr>
          <a:lstStyle/>
          <a:p>
            <a:pPr marL="342900" indent="-342900">
              <a:buFont typeface="Wingdings" panose="05000000000000000000" pitchFamily="2" charset="2"/>
              <a:buChar char="l"/>
            </a:pPr>
            <a:r>
              <a:rPr lang="zh-CN" altLang="en-US" sz="2000" dirty="0">
                <a:solidFill>
                  <a:srgbClr val="002060"/>
                </a:solidFill>
                <a:latin typeface="Arial" panose="020B0604020202020204" pitchFamily="34" charset="0"/>
                <a:ea typeface="微软雅黑" panose="020B0503020204020204" pitchFamily="34" charset="-122"/>
                <a:cs typeface="Arial" panose="020B0604020202020204" pitchFamily="34" charset="0"/>
              </a:rPr>
              <a:t>加入光照强度变化</a:t>
            </a:r>
            <a:endParaRPr lang="en-US" altLang="zh-CN" sz="20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 name="组合 4"/>
          <p:cNvGrpSpPr/>
          <p:nvPr/>
        </p:nvGrpSpPr>
        <p:grpSpPr>
          <a:xfrm>
            <a:off x="4233905" y="1673008"/>
            <a:ext cx="3205323" cy="5091251"/>
            <a:chOff x="4373516" y="1738384"/>
            <a:chExt cx="3205323" cy="5091251"/>
          </a:xfrm>
        </p:grpSpPr>
        <p:pic>
          <p:nvPicPr>
            <p:cNvPr id="31" name="图片 30"/>
            <p:cNvPicPr/>
            <p:nvPr/>
          </p:nvPicPr>
          <p:blipFill>
            <a:blip r:embed="rId4" cstate="print">
              <a:extLst>
                <a:ext uri="{28A0092B-C50C-407E-A947-70E740481C1C}">
                  <a14:useLocalDpi xmlns:a14="http://schemas.microsoft.com/office/drawing/2010/main" val="0"/>
                </a:ext>
              </a:extLst>
            </a:blip>
            <a:stretch>
              <a:fillRect/>
            </a:stretch>
          </p:blipFill>
          <p:spPr>
            <a:xfrm>
              <a:off x="4379074" y="1975855"/>
              <a:ext cx="3199765" cy="941070"/>
            </a:xfrm>
            <a:prstGeom prst="rect">
              <a:avLst/>
            </a:prstGeom>
          </p:spPr>
        </p:pic>
        <p:pic>
          <p:nvPicPr>
            <p:cNvPr id="32" name="图片 31"/>
            <p:cNvPicPr/>
            <p:nvPr/>
          </p:nvPicPr>
          <p:blipFill>
            <a:blip r:embed="rId5" cstate="print">
              <a:extLst>
                <a:ext uri="{28A0092B-C50C-407E-A947-70E740481C1C}">
                  <a14:useLocalDpi xmlns:a14="http://schemas.microsoft.com/office/drawing/2010/main" val="0"/>
                </a:ext>
              </a:extLst>
            </a:blip>
            <a:stretch>
              <a:fillRect/>
            </a:stretch>
          </p:blipFill>
          <p:spPr>
            <a:xfrm>
              <a:off x="4379074" y="3058912"/>
              <a:ext cx="3199765" cy="1129030"/>
            </a:xfrm>
            <a:prstGeom prst="rect">
              <a:avLst/>
            </a:prstGeom>
          </p:spPr>
        </p:pic>
        <p:pic>
          <p:nvPicPr>
            <p:cNvPr id="34" name="图片 33"/>
            <p:cNvPicPr/>
            <p:nvPr/>
          </p:nvPicPr>
          <p:blipFill>
            <a:blip r:embed="rId6" cstate="print">
              <a:extLst>
                <a:ext uri="{28A0092B-C50C-407E-A947-70E740481C1C}">
                  <a14:useLocalDpi xmlns:a14="http://schemas.microsoft.com/office/drawing/2010/main" val="0"/>
                </a:ext>
              </a:extLst>
            </a:blip>
            <a:stretch>
              <a:fillRect/>
            </a:stretch>
          </p:blipFill>
          <p:spPr>
            <a:xfrm>
              <a:off x="4379074" y="4337244"/>
              <a:ext cx="3198495" cy="1129030"/>
            </a:xfrm>
            <a:prstGeom prst="rect">
              <a:avLst/>
            </a:prstGeom>
          </p:spPr>
        </p:pic>
        <p:pic>
          <p:nvPicPr>
            <p:cNvPr id="36" name="图片 35"/>
            <p:cNvPicPr/>
            <p:nvPr/>
          </p:nvPicPr>
          <p:blipFill>
            <a:blip r:embed="rId7" cstate="print">
              <a:extLst>
                <a:ext uri="{28A0092B-C50C-407E-A947-70E740481C1C}">
                  <a14:useLocalDpi xmlns:a14="http://schemas.microsoft.com/office/drawing/2010/main" val="0"/>
                </a:ext>
              </a:extLst>
            </a:blip>
            <a:stretch>
              <a:fillRect/>
            </a:stretch>
          </p:blipFill>
          <p:spPr>
            <a:xfrm>
              <a:off x="4373516" y="5701240"/>
              <a:ext cx="3198495" cy="1128395"/>
            </a:xfrm>
            <a:prstGeom prst="rect">
              <a:avLst/>
            </a:prstGeom>
          </p:spPr>
        </p:pic>
        <p:sp>
          <p:nvSpPr>
            <p:cNvPr id="37" name="文本框 36"/>
            <p:cNvSpPr txBox="1"/>
            <p:nvPr/>
          </p:nvSpPr>
          <p:spPr>
            <a:xfrm>
              <a:off x="5526915" y="1738384"/>
              <a:ext cx="902811"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光照强度</a:t>
              </a:r>
            </a:p>
          </p:txBody>
        </p:sp>
        <p:sp>
          <p:nvSpPr>
            <p:cNvPr id="38" name="文本框 37"/>
            <p:cNvSpPr txBox="1"/>
            <p:nvPr/>
          </p:nvSpPr>
          <p:spPr>
            <a:xfrm>
              <a:off x="5526915" y="2846958"/>
              <a:ext cx="902811"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系统频率</a:t>
              </a:r>
            </a:p>
          </p:txBody>
        </p:sp>
        <p:sp>
          <p:nvSpPr>
            <p:cNvPr id="39" name="文本框 38"/>
            <p:cNvSpPr txBox="1"/>
            <p:nvPr/>
          </p:nvSpPr>
          <p:spPr>
            <a:xfrm>
              <a:off x="5526914" y="4122944"/>
              <a:ext cx="902811"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光伏出力</a:t>
              </a:r>
            </a:p>
          </p:txBody>
        </p:sp>
        <p:sp>
          <p:nvSpPr>
            <p:cNvPr id="41" name="文本框 40"/>
            <p:cNvSpPr txBox="1"/>
            <p:nvPr/>
          </p:nvSpPr>
          <p:spPr>
            <a:xfrm>
              <a:off x="5341821" y="5466274"/>
              <a:ext cx="1261884"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直流母线电压</a:t>
              </a:r>
            </a:p>
          </p:txBody>
        </p:sp>
      </p:grpSp>
      <p:pic>
        <p:nvPicPr>
          <p:cNvPr id="24" name="图片 23"/>
          <p:cNvPicPr/>
          <p:nvPr/>
        </p:nvPicPr>
        <p:blipFill>
          <a:blip r:embed="rId8" cstate="print">
            <a:extLst>
              <a:ext uri="{28A0092B-C50C-407E-A947-70E740481C1C}">
                <a14:useLocalDpi xmlns:a14="http://schemas.microsoft.com/office/drawing/2010/main" val="0"/>
              </a:ext>
            </a:extLst>
          </a:blip>
          <a:stretch>
            <a:fillRect/>
          </a:stretch>
        </p:blipFill>
        <p:spPr>
          <a:xfrm>
            <a:off x="7827604" y="1908698"/>
            <a:ext cx="3200400" cy="1016000"/>
          </a:xfrm>
          <a:prstGeom prst="rect">
            <a:avLst/>
          </a:prstGeom>
        </p:spPr>
      </p:pic>
      <p:sp>
        <p:nvSpPr>
          <p:cNvPr id="25" name="文本框 24"/>
          <p:cNvSpPr txBox="1"/>
          <p:nvPr/>
        </p:nvSpPr>
        <p:spPr>
          <a:xfrm>
            <a:off x="7707406" y="1215846"/>
            <a:ext cx="2825263" cy="400110"/>
          </a:xfrm>
          <a:prstGeom prst="rect">
            <a:avLst/>
          </a:prstGeom>
          <a:noFill/>
        </p:spPr>
        <p:txBody>
          <a:bodyPr wrap="square" rtlCol="0">
            <a:spAutoFit/>
          </a:bodyPr>
          <a:lstStyle/>
          <a:p>
            <a:pPr marL="342900" indent="-342900">
              <a:buFont typeface="Wingdings" panose="05000000000000000000" pitchFamily="2" charset="2"/>
              <a:buChar char="l"/>
            </a:pPr>
            <a:r>
              <a:rPr lang="zh-CN" altLang="en-US" sz="2000" dirty="0">
                <a:solidFill>
                  <a:srgbClr val="002060"/>
                </a:solidFill>
                <a:latin typeface="Arial" panose="020B0604020202020204" pitchFamily="34" charset="0"/>
                <a:ea typeface="微软雅黑" panose="020B0503020204020204" pitchFamily="34" charset="-122"/>
                <a:cs typeface="Arial" panose="020B0604020202020204" pitchFamily="34" charset="0"/>
              </a:rPr>
              <a:t>增大下垂支撑需求</a:t>
            </a:r>
            <a:endParaRPr lang="en-US" altLang="zh-CN" sz="20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文本框 27"/>
          <p:cNvSpPr txBox="1"/>
          <p:nvPr/>
        </p:nvSpPr>
        <p:spPr>
          <a:xfrm>
            <a:off x="9090601" y="1631028"/>
            <a:ext cx="902811"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系统频率</a:t>
            </a:r>
          </a:p>
        </p:txBody>
      </p:sp>
      <p:pic>
        <p:nvPicPr>
          <p:cNvPr id="29" name="图片 28"/>
          <p:cNvPicPr/>
          <p:nvPr/>
        </p:nvPicPr>
        <p:blipFill>
          <a:blip r:embed="rId9" cstate="print">
            <a:extLst>
              <a:ext uri="{28A0092B-C50C-407E-A947-70E740481C1C}">
                <a14:useLocalDpi xmlns:a14="http://schemas.microsoft.com/office/drawing/2010/main" val="0"/>
              </a:ext>
            </a:extLst>
          </a:blip>
          <a:stretch>
            <a:fillRect/>
          </a:stretch>
        </p:blipFill>
        <p:spPr>
          <a:xfrm>
            <a:off x="7827604" y="3223756"/>
            <a:ext cx="3200400" cy="1016000"/>
          </a:xfrm>
          <a:prstGeom prst="rect">
            <a:avLst/>
          </a:prstGeom>
        </p:spPr>
      </p:pic>
      <p:sp>
        <p:nvSpPr>
          <p:cNvPr id="40" name="文本框 39"/>
          <p:cNvSpPr txBox="1"/>
          <p:nvPr/>
        </p:nvSpPr>
        <p:spPr>
          <a:xfrm>
            <a:off x="9090600" y="2916012"/>
            <a:ext cx="902811"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光伏出力</a:t>
            </a:r>
          </a:p>
        </p:txBody>
      </p:sp>
      <p:pic>
        <p:nvPicPr>
          <p:cNvPr id="42" name="图片 41"/>
          <p:cNvPicPr/>
          <p:nvPr/>
        </p:nvPicPr>
        <p:blipFill>
          <a:blip r:embed="rId10" cstate="print">
            <a:extLst>
              <a:ext uri="{28A0092B-C50C-407E-A947-70E740481C1C}">
                <a14:useLocalDpi xmlns:a14="http://schemas.microsoft.com/office/drawing/2010/main" val="0"/>
              </a:ext>
            </a:extLst>
          </a:blip>
          <a:stretch>
            <a:fillRect/>
          </a:stretch>
        </p:blipFill>
        <p:spPr>
          <a:xfrm>
            <a:off x="7827604" y="4498756"/>
            <a:ext cx="3200400" cy="752475"/>
          </a:xfrm>
          <a:prstGeom prst="rect">
            <a:avLst/>
          </a:prstGeom>
        </p:spPr>
      </p:pic>
      <p:sp>
        <p:nvSpPr>
          <p:cNvPr id="44" name="文本框 43"/>
          <p:cNvSpPr txBox="1"/>
          <p:nvPr/>
        </p:nvSpPr>
        <p:spPr>
          <a:xfrm>
            <a:off x="8911063" y="4215396"/>
            <a:ext cx="1261884" cy="286232"/>
          </a:xfrm>
          <a:prstGeom prst="rect">
            <a:avLst/>
          </a:prstGeom>
          <a:noFill/>
        </p:spPr>
        <p:txBody>
          <a:bodyPr wrap="none" rtlCol="0">
            <a:spAutoFit/>
          </a:bodyPr>
          <a:lstStyle/>
          <a:p>
            <a:pPr>
              <a:lnSpc>
                <a:spcPct val="90000"/>
              </a:lnSpc>
              <a:spcBef>
                <a:spcPct val="0"/>
              </a:spcBef>
              <a:defRP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直流母线电压</a:t>
            </a:r>
          </a:p>
        </p:txBody>
      </p:sp>
      <p:sp>
        <p:nvSpPr>
          <p:cNvPr id="45" name="文本框 44"/>
          <p:cNvSpPr txBox="1"/>
          <p:nvPr/>
        </p:nvSpPr>
        <p:spPr>
          <a:xfrm>
            <a:off x="7747246" y="5331355"/>
            <a:ext cx="3589518"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rPr>
              <a:t>虚拟策略下，交直流侧的扰动均会引起直流母线电压的失稳导致光伏脱网</a:t>
            </a:r>
            <a:endParaRPr lang="en-US" altLang="zh-CN" sz="14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7747246" y="5992520"/>
            <a:ext cx="3530935"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rgbClr val="C00000"/>
                </a:solidFill>
                <a:latin typeface="Arial" panose="020B0604020202020204" pitchFamily="34" charset="0"/>
                <a:ea typeface="微软雅黑" panose="020B0503020204020204" pitchFamily="34" charset="-122"/>
                <a:cs typeface="Arial" panose="020B0604020202020204" pitchFamily="34" charset="0"/>
              </a:rPr>
              <a:t>提出方法考虑支撑能力和光伏直流特性匹配，可以稳定根据需求提供主动支撑</a:t>
            </a:r>
            <a:endParaRPr lang="en-US" altLang="zh-CN" sz="14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a:extLst>
              <a:ext uri="{FF2B5EF4-FFF2-40B4-BE49-F238E27FC236}">
                <a16:creationId xmlns:a16="http://schemas.microsoft.com/office/drawing/2014/main" id="{C47DFDD9-8BE3-2771-896F-8224490205F8}"/>
              </a:ext>
            </a:extLst>
          </p:cNvPr>
          <p:cNvSpPr txBox="1"/>
          <p:nvPr/>
        </p:nvSpPr>
        <p:spPr>
          <a:xfrm>
            <a:off x="776603" y="25290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构网控制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内容占位符 3">
            <a:extLst>
              <a:ext uri="{FF2B5EF4-FFF2-40B4-BE49-F238E27FC236}">
                <a16:creationId xmlns:a16="http://schemas.microsoft.com/office/drawing/2014/main" id="{38EA019B-5C7D-CCCE-55A7-303CFD54B49C}"/>
              </a:ext>
            </a:extLst>
          </p:cNvPr>
          <p:cNvSpPr txBox="1">
            <a:spLocks/>
          </p:cNvSpPr>
          <p:nvPr/>
        </p:nvSpPr>
        <p:spPr>
          <a:xfrm>
            <a:off x="-81984" y="167582"/>
            <a:ext cx="859030"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Arial" panose="020B0604020202020204" pitchFamily="34" charset="0"/>
                <a:cs typeface="Arial" panose="020B0604020202020204" pitchFamily="34" charset="0"/>
              </a:rPr>
              <a:t>2.2</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箭头: 五边形 66"/>
          <p:cNvSpPr/>
          <p:nvPr/>
        </p:nvSpPr>
        <p:spPr>
          <a:xfrm>
            <a:off x="2417965" y="977486"/>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1" name="箭头: 五边形 66"/>
          <p:cNvSpPr/>
          <p:nvPr/>
        </p:nvSpPr>
        <p:spPr>
          <a:xfrm>
            <a:off x="2532031" y="3487404"/>
            <a:ext cx="8265013" cy="707886"/>
          </a:xfrm>
          <a:prstGeom prst="homePlate">
            <a:avLst/>
          </a:prstGeom>
          <a:solidFill>
            <a:srgbClr val="B4C7E7"/>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矩形: 圆角 67"/>
          <p:cNvSpPr/>
          <p:nvPr/>
        </p:nvSpPr>
        <p:spPr>
          <a:xfrm rot="2700000">
            <a:off x="2196200" y="991683"/>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文本框 72"/>
          <p:cNvSpPr txBox="1"/>
          <p:nvPr/>
        </p:nvSpPr>
        <p:spPr>
          <a:xfrm>
            <a:off x="2323976" y="993815"/>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2200869" y="2186537"/>
            <a:ext cx="8688958" cy="707886"/>
            <a:chOff x="6325611" y="2096301"/>
            <a:chExt cx="8688958" cy="707886"/>
          </a:xfrm>
        </p:grpSpPr>
        <p:sp>
          <p:nvSpPr>
            <p:cNvPr id="106" name="箭头: 五边形 66"/>
            <p:cNvSpPr/>
            <p:nvPr/>
          </p:nvSpPr>
          <p:spPr>
            <a:xfrm>
              <a:off x="6635489" y="2096301"/>
              <a:ext cx="8379080"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7" name="矩形: 圆角 67"/>
            <p:cNvSpPr/>
            <p:nvPr/>
          </p:nvSpPr>
          <p:spPr>
            <a:xfrm rot="2700000">
              <a:off x="6325610" y="2148830"/>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8" name="文本框 107"/>
            <p:cNvSpPr txBox="1"/>
            <p:nvPr/>
          </p:nvSpPr>
          <p:spPr>
            <a:xfrm>
              <a:off x="6453387" y="2148671"/>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9" name="矩形 108"/>
            <p:cNvSpPr/>
            <p:nvPr/>
          </p:nvSpPr>
          <p:spPr>
            <a:xfrm>
              <a:off x="7700745" y="2224571"/>
              <a:ext cx="503999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自适应并网控制技术</a:t>
              </a:r>
            </a:p>
          </p:txBody>
        </p:sp>
      </p:grpSp>
      <p:sp>
        <p:nvSpPr>
          <p:cNvPr id="112" name="矩形: 圆角 67"/>
          <p:cNvSpPr/>
          <p:nvPr/>
        </p:nvSpPr>
        <p:spPr>
          <a:xfrm rot="2700000">
            <a:off x="2200870" y="3554715"/>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3" name="文本框 112"/>
          <p:cNvSpPr txBox="1"/>
          <p:nvPr/>
        </p:nvSpPr>
        <p:spPr>
          <a:xfrm>
            <a:off x="2328647" y="3554556"/>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 name="矩形 113"/>
          <p:cNvSpPr/>
          <p:nvPr/>
        </p:nvSpPr>
        <p:spPr>
          <a:xfrm>
            <a:off x="3718878" y="3579021"/>
            <a:ext cx="4731067"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光储集群主动支撑控制技术</a:t>
            </a: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6"/>
          <p:cNvGrpSpPr/>
          <p:nvPr/>
        </p:nvGrpSpPr>
        <p:grpSpPr>
          <a:xfrm>
            <a:off x="2200870" y="4725076"/>
            <a:ext cx="8688957" cy="707886"/>
            <a:chOff x="6325612" y="3029498"/>
            <a:chExt cx="8688957" cy="707886"/>
          </a:xfrm>
        </p:grpSpPr>
        <p:sp>
          <p:nvSpPr>
            <p:cNvPr id="28" name="箭头: 五边形 66"/>
            <p:cNvSpPr/>
            <p:nvPr/>
          </p:nvSpPr>
          <p:spPr>
            <a:xfrm>
              <a:off x="6635490" y="3029498"/>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圆角 67"/>
            <p:cNvSpPr/>
            <p:nvPr/>
          </p:nvSpPr>
          <p:spPr>
            <a:xfrm rot="2700000">
              <a:off x="6325611" y="3082027"/>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33"/>
            <p:cNvSpPr txBox="1"/>
            <p:nvPr/>
          </p:nvSpPr>
          <p:spPr>
            <a:xfrm>
              <a:off x="6453388" y="3081868"/>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4"/>
            <p:cNvSpPr/>
            <p:nvPr/>
          </p:nvSpPr>
          <p:spPr>
            <a:xfrm>
              <a:off x="7843620" y="3091093"/>
              <a:ext cx="475424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输配协同调度技术</a:t>
              </a:r>
            </a:p>
          </p:txBody>
        </p:sp>
      </p:gr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custDataLst>
              <p:tags r:id="rId1"/>
            </p:custDataLst>
          </p:nvPr>
        </p:nvSpPr>
        <p:spPr>
          <a:xfrm>
            <a:off x="3048000" y="1137285"/>
            <a:ext cx="6096000" cy="460375"/>
          </a:xfrm>
          <a:prstGeom prst="rect">
            <a:avLst/>
          </a:prstGeom>
          <a:noFill/>
        </p:spPr>
        <p:txBody>
          <a:bodyPr wrap="square" rtlCol="0" anchor="t">
            <a:spAutoFit/>
          </a:bodyPr>
          <a:lstStyle/>
          <a:p>
            <a:pPr lvl="0" algn="ctr">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研究背景</a:t>
            </a:r>
            <a:r>
              <a:rPr lang="zh-CN" altLang="en-US"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mn-ea"/>
              </a:rPr>
              <a:t>与技术需求</a:t>
            </a:r>
            <a:endPar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extLst>
      <p:ext uri="{BB962C8B-B14F-4D97-AF65-F5344CB8AC3E}">
        <p14:creationId xmlns:p14="http://schemas.microsoft.com/office/powerpoint/2010/main" val="3733360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87812" y="146976"/>
            <a:ext cx="400654" cy="600697"/>
          </a:xfrm>
        </p:spPr>
        <p:txBody>
          <a:bodyPr/>
          <a:lstStyle/>
          <a:p>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33566"/>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光储集群主动支撑控制技术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5" name="组合 4"/>
          <p:cNvGrpSpPr/>
          <p:nvPr/>
        </p:nvGrpSpPr>
        <p:grpSpPr>
          <a:xfrm>
            <a:off x="1376949" y="4174234"/>
            <a:ext cx="4421642" cy="1363598"/>
            <a:chOff x="593183" y="4758459"/>
            <a:chExt cx="4421642" cy="1363598"/>
          </a:xfrm>
        </p:grpSpPr>
        <p:sp>
          <p:nvSpPr>
            <p:cNvPr id="6" name="文本框 5"/>
            <p:cNvSpPr txBox="1"/>
            <p:nvPr/>
          </p:nvSpPr>
          <p:spPr>
            <a:xfrm>
              <a:off x="2873965" y="5046339"/>
              <a:ext cx="2140860" cy="1061829"/>
            </a:xfrm>
            <a:prstGeom prst="rect">
              <a:avLst/>
            </a:prstGeom>
            <a:noFill/>
          </p:spPr>
          <p:txBody>
            <a:bodyPr vert="horz" wrap="square" rtlCol="0" anchor="ctr">
              <a:spAutoFit/>
            </a:bodyPr>
            <a:lstStyle/>
            <a:p>
              <a:pPr marL="214630" indent="-214630" eaLnBrk="0" fontAlgn="base" hangingPunct="0">
                <a:spcBef>
                  <a:spcPts val="900"/>
                </a:spcBef>
                <a:spcAft>
                  <a:spcPct val="0"/>
                </a:spcAft>
                <a:buFont typeface="Wingdings" panose="05000000000000000000" pitchFamily="2" charset="2"/>
                <a:buChar char="l"/>
              </a:pPr>
              <a:r>
                <a:rPr lang="zh-CN" altLang="en-US" sz="160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模型参数失配</a:t>
              </a:r>
              <a:r>
                <a:rPr lang="en-US" altLang="zh-CN" sz="160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 </a:t>
              </a:r>
            </a:p>
            <a:p>
              <a:pPr marL="214630" indent="-214630" eaLnBrk="0" fontAlgn="base" hangingPunct="0">
                <a:spcBef>
                  <a:spcPts val="900"/>
                </a:spcBef>
                <a:spcAft>
                  <a:spcPct val="0"/>
                </a:spcAft>
                <a:buFont typeface="Wingdings" panose="05000000000000000000" pitchFamily="2" charset="2"/>
                <a:buChar char="l"/>
              </a:pPr>
              <a:r>
                <a:rPr lang="zh-CN" altLang="en-US" sz="160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不完全可观测</a:t>
              </a:r>
              <a:endParaRPr lang="en-US" altLang="zh-CN" sz="160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L="214630" indent="-214630" eaLnBrk="0" fontAlgn="base" hangingPunct="0">
                <a:spcBef>
                  <a:spcPts val="900"/>
                </a:spcBef>
                <a:spcAft>
                  <a:spcPct val="0"/>
                </a:spcAft>
                <a:buFont typeface="Wingdings" panose="05000000000000000000" pitchFamily="2" charset="2"/>
                <a:buChar char="l"/>
              </a:pPr>
              <a:r>
                <a:rPr lang="zh-CN" altLang="en-US" sz="160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集群外网络的影响</a:t>
              </a:r>
              <a:endParaRPr lang="en-US" altLang="zh-CN" sz="160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 name="组合 6"/>
            <p:cNvGrpSpPr/>
            <p:nvPr/>
          </p:nvGrpSpPr>
          <p:grpSpPr>
            <a:xfrm>
              <a:off x="593183" y="4760844"/>
              <a:ext cx="2211668" cy="1361213"/>
              <a:chOff x="798451" y="2144721"/>
              <a:chExt cx="3139369" cy="1902710"/>
            </a:xfrm>
          </p:grpSpPr>
          <p:pic>
            <p:nvPicPr>
              <p:cNvPr id="11" name="图片 10"/>
              <p:cNvPicPr>
                <a:picLocks noChangeAspect="1"/>
              </p:cNvPicPr>
              <p:nvPr/>
            </p:nvPicPr>
            <p:blipFill>
              <a:blip r:embed="rId3"/>
              <a:stretch>
                <a:fillRect/>
              </a:stretch>
            </p:blipFill>
            <p:spPr>
              <a:xfrm>
                <a:off x="798451" y="2144721"/>
                <a:ext cx="3139369" cy="1902710"/>
              </a:xfrm>
              <a:prstGeom prst="rect">
                <a:avLst/>
              </a:prstGeom>
            </p:spPr>
          </p:pic>
          <p:sp>
            <p:nvSpPr>
              <p:cNvPr id="12" name="矩形 11"/>
              <p:cNvSpPr/>
              <p:nvPr/>
            </p:nvSpPr>
            <p:spPr>
              <a:xfrm>
                <a:off x="1112368" y="2261179"/>
                <a:ext cx="420377" cy="23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12"/>
              <p:cNvSpPr/>
              <p:nvPr/>
            </p:nvSpPr>
            <p:spPr>
              <a:xfrm>
                <a:off x="1883419" y="2214755"/>
                <a:ext cx="836556" cy="3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矩形 13"/>
              <p:cNvSpPr/>
              <p:nvPr/>
            </p:nvSpPr>
            <p:spPr>
              <a:xfrm>
                <a:off x="3096691" y="2224193"/>
                <a:ext cx="752152" cy="30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8" name="矩形 7"/>
            <p:cNvSpPr/>
            <p:nvPr/>
          </p:nvSpPr>
          <p:spPr>
            <a:xfrm>
              <a:off x="761532" y="4825960"/>
              <a:ext cx="389850" cy="215444"/>
            </a:xfrm>
            <a:prstGeom prst="rect">
              <a:avLst/>
            </a:prstGeom>
            <a:noFill/>
          </p:spPr>
          <p:txBody>
            <a:bodyPr wrap="none">
              <a:spAutoFit/>
            </a:bodyPr>
            <a:lstStyle/>
            <a:p>
              <a:r>
                <a:rPr lang="en-US" altLang="zh-CN" sz="800" b="1" dirty="0">
                  <a:latin typeface="微软雅黑" panose="020B0503020204020204" pitchFamily="34" charset="-122"/>
                  <a:ea typeface="微软雅黑" panose="020B0503020204020204" pitchFamily="34" charset="-122"/>
                </a:rPr>
                <a:t>PCC</a:t>
              </a:r>
              <a:endParaRPr lang="zh-CN" altLang="en-US" sz="800" b="1" dirty="0"/>
            </a:p>
          </p:txBody>
        </p:sp>
        <p:sp>
          <p:nvSpPr>
            <p:cNvPr id="9" name="矩形 8"/>
            <p:cNvSpPr/>
            <p:nvPr/>
          </p:nvSpPr>
          <p:spPr>
            <a:xfrm>
              <a:off x="1321719" y="4824239"/>
              <a:ext cx="697627" cy="215444"/>
            </a:xfrm>
            <a:prstGeom prst="rect">
              <a:avLst/>
            </a:prstGeom>
            <a:noFill/>
          </p:spPr>
          <p:txBody>
            <a:bodyPr wrap="none">
              <a:spAutoFit/>
            </a:bodyPr>
            <a:lstStyle/>
            <a:p>
              <a:r>
                <a:rPr lang="zh-CN" altLang="en-US" sz="800" b="1" dirty="0">
                  <a:latin typeface="微软雅黑" panose="020B0503020204020204" pitchFamily="34" charset="-122"/>
                  <a:ea typeface="微软雅黑" panose="020B0503020204020204" pitchFamily="34" charset="-122"/>
                </a:rPr>
                <a:t>可观测节点</a:t>
              </a:r>
              <a:endParaRPr lang="zh-CN" altLang="en-US" sz="800" b="1" dirty="0"/>
            </a:p>
          </p:txBody>
        </p:sp>
        <p:sp>
          <p:nvSpPr>
            <p:cNvPr id="10" name="矩形 9"/>
            <p:cNvSpPr/>
            <p:nvPr/>
          </p:nvSpPr>
          <p:spPr>
            <a:xfrm>
              <a:off x="2149138" y="4758459"/>
              <a:ext cx="595035" cy="338554"/>
            </a:xfrm>
            <a:prstGeom prst="rect">
              <a:avLst/>
            </a:prstGeom>
            <a:noFill/>
          </p:spPr>
          <p:txBody>
            <a:bodyPr wrap="none">
              <a:spAutoFit/>
            </a:bodyPr>
            <a:lstStyle/>
            <a:p>
              <a:pPr algn="ctr"/>
              <a:r>
                <a:rPr lang="zh-CN" altLang="en-US" sz="800" b="1" dirty="0">
                  <a:latin typeface="微软雅黑" panose="020B0503020204020204" pitchFamily="34" charset="-122"/>
                  <a:ea typeface="微软雅黑" panose="020B0503020204020204" pitchFamily="34" charset="-122"/>
                </a:rPr>
                <a:t>不可观测</a:t>
              </a:r>
              <a:endParaRPr lang="en-US" altLang="zh-CN" sz="800" b="1" dirty="0">
                <a:latin typeface="微软雅黑" panose="020B0503020204020204" pitchFamily="34" charset="-122"/>
                <a:ea typeface="微软雅黑" panose="020B0503020204020204" pitchFamily="34" charset="-122"/>
              </a:endParaRPr>
            </a:p>
            <a:p>
              <a:pPr algn="ctr"/>
              <a:r>
                <a:rPr lang="zh-CN" altLang="en-US" sz="800" b="1" dirty="0">
                  <a:latin typeface="微软雅黑" panose="020B0503020204020204" pitchFamily="34" charset="-122"/>
                  <a:ea typeface="微软雅黑" panose="020B0503020204020204" pitchFamily="34" charset="-122"/>
                </a:rPr>
                <a:t>节点</a:t>
              </a:r>
              <a:endParaRPr lang="en-US" altLang="zh-CN" sz="800" b="1" dirty="0">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488466" y="1095905"/>
            <a:ext cx="10780000" cy="1461939"/>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400" dirty="0">
                <a:solidFill>
                  <a:srgbClr val="002060"/>
                </a:solidFill>
                <a:latin typeface="微软雅黑" panose="020B0503020204020204" pitchFamily="34" charset="-122"/>
                <a:ea typeface="微软雅黑" panose="020B0503020204020204" pitchFamily="34" charset="-122"/>
              </a:rPr>
              <a:t>问题：</a:t>
            </a:r>
            <a:endParaRPr lang="en-US" altLang="zh-CN" sz="2400" dirty="0">
              <a:solidFill>
                <a:srgbClr val="002060"/>
              </a:solidFill>
              <a:latin typeface="微软雅黑" panose="020B0503020204020204" pitchFamily="34" charset="-122"/>
              <a:ea typeface="微软雅黑" panose="020B0503020204020204" pitchFamily="34" charset="-122"/>
            </a:endParaRPr>
          </a:p>
          <a:p>
            <a:pPr algn="just"/>
            <a:r>
              <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分布式资源大量渗透的</a:t>
            </a: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配电网模型变化快</a:t>
            </a:r>
            <a:r>
              <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模型参数未知</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或不精确</a:t>
            </a:r>
            <a:r>
              <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，人工维护成本高，难以实时追踪分布式能源和配电网的模型变化，以模型驱动为主的传统优化控制方法面临</a:t>
            </a: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模型不够准确、</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控制偏差大</a:t>
            </a: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等</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问</a:t>
            </a:r>
            <a:r>
              <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题</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5" name="组合 24"/>
          <p:cNvGrpSpPr/>
          <p:nvPr/>
        </p:nvGrpSpPr>
        <p:grpSpPr>
          <a:xfrm>
            <a:off x="6231090" y="3285971"/>
            <a:ext cx="4957501" cy="2567865"/>
            <a:chOff x="6310965" y="3906133"/>
            <a:chExt cx="4957501" cy="2567865"/>
          </a:xfrm>
        </p:grpSpPr>
        <p:sp>
          <p:nvSpPr>
            <p:cNvPr id="17" name="箭头: 右 16"/>
            <p:cNvSpPr/>
            <p:nvPr/>
          </p:nvSpPr>
          <p:spPr bwMode="auto">
            <a:xfrm>
              <a:off x="6310965" y="4737670"/>
              <a:ext cx="562421" cy="457200"/>
            </a:xfrm>
            <a:prstGeom prst="rightArrow">
              <a:avLst/>
            </a:prstGeom>
            <a:solidFill>
              <a:schemeClr val="accent1">
                <a:lumMod val="40000"/>
                <a:lumOff val="6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en-US" sz="3200" b="1" i="0" u="none" strike="noStrike" cap="none" normalizeH="0" baseline="0">
                <a:ln>
                  <a:noFill/>
                </a:ln>
                <a:solidFill>
                  <a:schemeClr val="accent2"/>
                </a:solidFill>
                <a:effectLst/>
                <a:latin typeface="Times New Roman" panose="02020603050405020304" pitchFamily="18" charset="0"/>
                <a:ea typeface="黑体" panose="02010609060101010101" pitchFamily="2" charset="-122"/>
              </a:endParaRPr>
            </a:p>
          </p:txBody>
        </p:sp>
        <p:grpSp>
          <p:nvGrpSpPr>
            <p:cNvPr id="24" name="组合 23"/>
            <p:cNvGrpSpPr/>
            <p:nvPr/>
          </p:nvGrpSpPr>
          <p:grpSpPr>
            <a:xfrm>
              <a:off x="6982593" y="3906133"/>
              <a:ext cx="4285873" cy="2567865"/>
              <a:chOff x="5491960" y="3844517"/>
              <a:chExt cx="4285873" cy="2567865"/>
            </a:xfrm>
          </p:grpSpPr>
          <p:pic>
            <p:nvPicPr>
              <p:cNvPr id="2" name="图片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6188" y="4199885"/>
                <a:ext cx="4091645" cy="2212497"/>
              </a:xfrm>
              <a:prstGeom prst="rect">
                <a:avLst/>
              </a:prstGeom>
              <a:noFill/>
              <a:ln>
                <a:noFill/>
              </a:ln>
            </p:spPr>
          </p:pic>
          <p:sp>
            <p:nvSpPr>
              <p:cNvPr id="16" name="矩形 15"/>
              <p:cNvSpPr/>
              <p:nvPr/>
            </p:nvSpPr>
            <p:spPr>
              <a:xfrm>
                <a:off x="5491960" y="3844517"/>
                <a:ext cx="3406516" cy="338554"/>
              </a:xfrm>
              <a:prstGeom prst="rect">
                <a:avLst/>
              </a:prstGeom>
            </p:spPr>
            <p:txBody>
              <a:bodyPr wrap="square">
                <a:spAutoFit/>
              </a:bodyPr>
              <a:lstStyle/>
              <a:p>
                <a:pPr algn="ctr" eaLnBrk="0" fontAlgn="base" hangingPunct="0">
                  <a:spcBef>
                    <a:spcPct val="0"/>
                  </a:spcBef>
                  <a:spcAft>
                    <a:spcPct val="0"/>
                  </a:spcAft>
                </a:pPr>
                <a:r>
                  <a:rPr lang="zh-CN" altLang="en-US" sz="1600" b="1" dirty="0">
                    <a:solidFill>
                      <a:srgbClr val="C00000"/>
                    </a:solidFill>
                    <a:latin typeface="微软雅黑" panose="020B0503020204020204" pitchFamily="34" charset="-122"/>
                    <a:ea typeface="微软雅黑" panose="020B0503020204020204" pitchFamily="34" charset="-122"/>
                  </a:rPr>
                  <a:t>基于理论模型参数的传统方法失效</a:t>
                </a:r>
              </a:p>
            </p:txBody>
          </p:sp>
          <p:cxnSp>
            <p:nvCxnSpPr>
              <p:cNvPr id="18" name="直接箭头连接符 17"/>
              <p:cNvCxnSpPr>
                <a:stCxn id="16" idx="2"/>
              </p:cNvCxnSpPr>
              <p:nvPr/>
            </p:nvCxnSpPr>
            <p:spPr bwMode="auto">
              <a:xfrm>
                <a:off x="7195218" y="4183071"/>
                <a:ext cx="373089" cy="401741"/>
              </a:xfrm>
              <a:prstGeom prst="straightConnector1">
                <a:avLst/>
              </a:prstGeom>
              <a:noFill/>
              <a:ln w="38100" cap="flat" cmpd="sng" algn="ctr">
                <a:solidFill>
                  <a:srgbClr val="C00000"/>
                </a:solidFill>
                <a:prstDash val="solid"/>
                <a:round/>
                <a:headEnd type="none" w="med" len="med"/>
                <a:tailEnd type="triangle"/>
              </a:ln>
            </p:spPr>
          </p:cxnSp>
        </p:grpSp>
      </p:grpSp>
      <p:grpSp>
        <p:nvGrpSpPr>
          <p:cNvPr id="19" name="组合 18"/>
          <p:cNvGrpSpPr/>
          <p:nvPr/>
        </p:nvGrpSpPr>
        <p:grpSpPr>
          <a:xfrm>
            <a:off x="776603" y="3429000"/>
            <a:ext cx="4907635" cy="391050"/>
            <a:chOff x="152428" y="6318131"/>
            <a:chExt cx="4907635" cy="391050"/>
          </a:xfrm>
        </p:grpSpPr>
        <p:sp>
          <p:nvSpPr>
            <p:cNvPr id="20" name="矩形: 圆角 19"/>
            <p:cNvSpPr/>
            <p:nvPr/>
          </p:nvSpPr>
          <p:spPr bwMode="auto">
            <a:xfrm>
              <a:off x="650512" y="6318131"/>
              <a:ext cx="4409551" cy="391050"/>
            </a:xfrm>
            <a:prstGeom prst="roundRect">
              <a:avLst/>
            </a:prstGeom>
            <a:noFill/>
            <a:ln w="9525" cap="flat" cmpd="sng" algn="ctr">
              <a:solidFill>
                <a:schemeClr val="accent6">
                  <a:lumMod val="50000"/>
                </a:schemeClr>
              </a:solid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ctr" anchorCtr="0" compatLnSpc="1"/>
            <a:lstStyle/>
            <a:p>
              <a:pPr lvl="0" algn="ctr" fontAlgn="base">
                <a:spcAft>
                  <a:spcPct val="0"/>
                </a:spcAft>
                <a:buClr>
                  <a:srgbClr val="00CC99">
                    <a:lumMod val="60000"/>
                    <a:lumOff val="40000"/>
                  </a:srgbClr>
                </a:buClr>
                <a:defRPr/>
              </a:pPr>
              <a:r>
                <a:rPr lang="zh-CN" altLang="en-US" sz="1600" b="1" kern="0"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完全基于模型的优化控制结果</a:t>
              </a:r>
              <a:r>
                <a:rPr lang="en-US" altLang="zh-CN" sz="1600" b="1" kern="0"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实际系统响应</a:t>
              </a:r>
              <a:endParaRPr lang="en-US" altLang="zh-CN" sz="1600" b="1" kern="0"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矩形 20"/>
            <p:cNvSpPr/>
            <p:nvPr/>
          </p:nvSpPr>
          <p:spPr>
            <a:xfrm>
              <a:off x="152428" y="6318131"/>
              <a:ext cx="438415" cy="391050"/>
            </a:xfrm>
            <a:prstGeom prst="rect">
              <a:avLst/>
            </a:prstGeom>
            <a:solidFill>
              <a:srgbClr val="C00000"/>
            </a:solidFill>
            <a:ln w="1270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Arial" panose="020B0604020202020204" pitchFamily="34" charset="0"/>
                </a:rPr>
                <a:t>?</a:t>
              </a:r>
              <a:endParaRPr kumimoji="0" lang="zh-CN" altLang="en-US"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71574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369234" y="1073568"/>
            <a:ext cx="2993127" cy="461665"/>
          </a:xfrm>
          <a:prstGeom prst="rect">
            <a:avLst/>
          </a:prstGeom>
          <a:noFill/>
        </p:spPr>
        <p:txBody>
          <a:bodyPr wrap="none" rtlCol="0">
            <a:spAutoFit/>
          </a:bodyPr>
          <a:lstStyle/>
          <a:p>
            <a:pPr marL="342900" indent="-342900" algn="l">
              <a:buFont typeface="Wingdings" panose="05000000000000000000" pitchFamily="2" charset="2"/>
              <a:buChar char="p"/>
            </a:pPr>
            <a:r>
              <a:rPr lang="zh-CN" altLang="en-US" sz="2400" dirty="0">
                <a:solidFill>
                  <a:srgbClr val="002060"/>
                </a:solidFill>
                <a:latin typeface="微软雅黑" panose="020B0503020204020204" pitchFamily="34" charset="-122"/>
                <a:ea typeface="微软雅黑" panose="020B0503020204020204" pitchFamily="34" charset="-122"/>
              </a:rPr>
              <a:t>反馈优化控制框架</a:t>
            </a:r>
          </a:p>
        </p:txBody>
      </p:sp>
      <p:grpSp>
        <p:nvGrpSpPr>
          <p:cNvPr id="41" name="组合 40"/>
          <p:cNvGrpSpPr/>
          <p:nvPr/>
        </p:nvGrpSpPr>
        <p:grpSpPr>
          <a:xfrm>
            <a:off x="488466" y="2323963"/>
            <a:ext cx="5355215" cy="3152640"/>
            <a:chOff x="403612" y="2340668"/>
            <a:chExt cx="5355215" cy="3152640"/>
          </a:xfrm>
        </p:grpSpPr>
        <p:sp>
          <p:nvSpPr>
            <p:cNvPr id="42" name="矩形 41"/>
            <p:cNvSpPr/>
            <p:nvPr/>
          </p:nvSpPr>
          <p:spPr>
            <a:xfrm>
              <a:off x="403612" y="2768687"/>
              <a:ext cx="5355215" cy="2724621"/>
            </a:xfrm>
            <a:prstGeom prst="rect">
              <a:avLst/>
            </a:prstGeom>
            <a:noFill/>
            <a:ln w="12700" cap="flat" cmpd="sng" algn="ctr">
              <a:solidFill>
                <a:srgbClr val="82308E"/>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43" name="直接连接符 42"/>
            <p:cNvCxnSpPr/>
            <p:nvPr/>
          </p:nvCxnSpPr>
          <p:spPr>
            <a:xfrm>
              <a:off x="2651139" y="2853387"/>
              <a:ext cx="21423" cy="2607933"/>
            </a:xfrm>
            <a:prstGeom prst="line">
              <a:avLst/>
            </a:prstGeom>
            <a:noFill/>
            <a:ln w="12700" cap="flat" cmpd="sng" algn="ctr">
              <a:solidFill>
                <a:srgbClr val="71418C"/>
              </a:solidFill>
              <a:prstDash val="dash"/>
              <a:miter lim="800000"/>
            </a:ln>
            <a:effectLst/>
          </p:spPr>
        </p:cxnSp>
        <p:sp>
          <p:nvSpPr>
            <p:cNvPr id="44" name="矩形 43"/>
            <p:cNvSpPr/>
            <p:nvPr/>
          </p:nvSpPr>
          <p:spPr>
            <a:xfrm>
              <a:off x="403612" y="2340668"/>
              <a:ext cx="5355215" cy="402729"/>
            </a:xfrm>
            <a:prstGeom prst="rect">
              <a:avLst/>
            </a:prstGeom>
            <a:solidFill>
              <a:srgbClr val="580C6E"/>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传统</a:t>
              </a:r>
              <a:r>
                <a:rPr kumimoji="0" lang="zh-CN" altLang="en-US" sz="1800" b="1"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前馈</a:t>
              </a: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优化方案</a:t>
              </a:r>
            </a:p>
          </p:txBody>
        </p:sp>
        <p:grpSp>
          <p:nvGrpSpPr>
            <p:cNvPr id="45" name="组合 44"/>
            <p:cNvGrpSpPr/>
            <p:nvPr/>
          </p:nvGrpSpPr>
          <p:grpSpPr>
            <a:xfrm>
              <a:off x="624225" y="3371072"/>
              <a:ext cx="5007281" cy="956663"/>
              <a:chOff x="1576611" y="3182390"/>
              <a:chExt cx="3278565" cy="956663"/>
            </a:xfrm>
          </p:grpSpPr>
          <p:sp>
            <p:nvSpPr>
              <p:cNvPr id="50" name="矩形: 圆角 49"/>
              <p:cNvSpPr/>
              <p:nvPr/>
            </p:nvSpPr>
            <p:spPr bwMode="auto">
              <a:xfrm>
                <a:off x="1576611" y="3182390"/>
                <a:ext cx="743255" cy="727903"/>
              </a:xfrm>
              <a:prstGeom prst="roundRect">
                <a:avLst/>
              </a:prstGeom>
              <a:solidFill>
                <a:srgbClr val="FDFAD5"/>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1"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rPr>
                  <a:t>调度优化</a:t>
                </a:r>
                <a:endParaRPr kumimoji="0" lang="en-US" altLang="zh-CN" sz="1600" b="1"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矩形: 圆角 50"/>
              <p:cNvSpPr/>
              <p:nvPr/>
            </p:nvSpPr>
            <p:spPr bwMode="auto">
              <a:xfrm>
                <a:off x="4117763" y="3184933"/>
                <a:ext cx="737413" cy="725361"/>
              </a:xfrm>
              <a:prstGeom prst="roundRect">
                <a:avLst/>
              </a:prstGeom>
              <a:solidFill>
                <a:srgbClr val="B2C1DB">
                  <a:lumMod val="40000"/>
                  <a:lumOff val="60000"/>
                </a:srgb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0"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rPr>
                  <a:t>物理系统</a:t>
                </a:r>
              </a:p>
            </p:txBody>
          </p:sp>
          <p:cxnSp>
            <p:nvCxnSpPr>
              <p:cNvPr id="52" name="直接箭头连接符 51"/>
              <p:cNvCxnSpPr>
                <a:stCxn id="55" idx="3"/>
                <a:endCxn id="51" idx="1"/>
              </p:cNvCxnSpPr>
              <p:nvPr/>
            </p:nvCxnSpPr>
            <p:spPr bwMode="auto">
              <a:xfrm>
                <a:off x="3497207" y="3546342"/>
                <a:ext cx="620556" cy="1272"/>
              </a:xfrm>
              <a:prstGeom prst="straightConnector1">
                <a:avLst/>
              </a:prstGeom>
              <a:noFill/>
              <a:ln w="9525" cap="flat" cmpd="sng" algn="ctr">
                <a:solidFill>
                  <a:srgbClr val="002060"/>
                </a:solidFill>
                <a:prstDash val="solid"/>
                <a:round/>
                <a:headEnd type="none" w="med" len="med"/>
                <a:tailEnd type="triangle"/>
              </a:ln>
              <a:effectLst/>
            </p:spPr>
          </p:cxnSp>
          <p:sp>
            <p:nvSpPr>
              <p:cNvPr id="53" name="文本框 52"/>
              <p:cNvSpPr txBox="1"/>
              <p:nvPr/>
            </p:nvSpPr>
            <p:spPr>
              <a:xfrm>
                <a:off x="2125328" y="3230903"/>
                <a:ext cx="957759" cy="307777"/>
              </a:xfrm>
              <a:prstGeom prst="rect">
                <a:avLst/>
              </a:prstGeom>
              <a:noFill/>
            </p:spPr>
            <p:txBody>
              <a:bodyPr vert="horz"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400" b="0" i="0" u="none" strike="noStrike" kern="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Arial" panose="020B0604020202020204" pitchFamily="34" charset="0"/>
                  </a:rPr>
                  <a:t>参考轨迹</a:t>
                </a:r>
              </a:p>
            </p:txBody>
          </p:sp>
          <p:cxnSp>
            <p:nvCxnSpPr>
              <p:cNvPr id="54" name="直接箭头连接符 53"/>
              <p:cNvCxnSpPr>
                <a:stCxn id="50" idx="3"/>
                <a:endCxn id="55" idx="1"/>
              </p:cNvCxnSpPr>
              <p:nvPr/>
            </p:nvCxnSpPr>
            <p:spPr bwMode="auto">
              <a:xfrm>
                <a:off x="2319866" y="3546342"/>
                <a:ext cx="597914" cy="0"/>
              </a:xfrm>
              <a:prstGeom prst="straightConnector1">
                <a:avLst/>
              </a:prstGeom>
              <a:noFill/>
              <a:ln w="9525" cap="flat" cmpd="sng" algn="ctr">
                <a:solidFill>
                  <a:srgbClr val="002060"/>
                </a:solidFill>
                <a:prstDash val="solid"/>
                <a:round/>
                <a:headEnd type="none" w="med" len="med"/>
                <a:tailEnd type="triangle"/>
              </a:ln>
              <a:effectLst/>
            </p:spPr>
          </p:cxnSp>
          <p:sp>
            <p:nvSpPr>
              <p:cNvPr id="55" name="矩形: 圆角 54"/>
              <p:cNvSpPr/>
              <p:nvPr/>
            </p:nvSpPr>
            <p:spPr bwMode="auto">
              <a:xfrm>
                <a:off x="2917780" y="3182390"/>
                <a:ext cx="579427" cy="727903"/>
              </a:xfrm>
              <a:prstGeom prst="roundRect">
                <a:avLst/>
              </a:prstGeom>
              <a:solidFill>
                <a:srgbClr val="FDFAD5"/>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0"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rPr>
                  <a:t>本地</a:t>
                </a:r>
                <a:endParaRPr kumimoji="0" lang="en-US" altLang="zh-CN" sz="1600" b="0"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0"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rPr>
                  <a:t>控制器</a:t>
                </a:r>
                <a:endParaRPr kumimoji="0" lang="en-US" altLang="zh-CN" sz="1600" b="0"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文本框 55"/>
              <p:cNvSpPr txBox="1"/>
              <p:nvPr/>
            </p:nvSpPr>
            <p:spPr>
              <a:xfrm>
                <a:off x="3495271" y="3831276"/>
                <a:ext cx="640579" cy="307777"/>
              </a:xfrm>
              <a:prstGeom prst="rect">
                <a:avLst/>
              </a:prstGeom>
              <a:noFill/>
            </p:spPr>
            <p:txBody>
              <a:bodyPr vert="horz"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400" b="0" i="0" u="none" strike="noStrike" kern="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Arial" panose="020B0604020202020204" pitchFamily="34" charset="0"/>
                  </a:rPr>
                  <a:t>量测反馈</a:t>
                </a:r>
                <a:endParaRPr kumimoji="0" lang="en-US" altLang="zh-CN" sz="1400" b="0" i="0" u="none" strike="noStrike" kern="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Arial" panose="020B0604020202020204" pitchFamily="34" charset="0"/>
                </a:endParaRPr>
              </a:p>
            </p:txBody>
          </p:sp>
          <p:cxnSp>
            <p:nvCxnSpPr>
              <p:cNvPr id="57" name="连接符: 肘形 56"/>
              <p:cNvCxnSpPr>
                <a:stCxn id="51" idx="2"/>
                <a:endCxn id="55" idx="2"/>
              </p:cNvCxnSpPr>
              <p:nvPr/>
            </p:nvCxnSpPr>
            <p:spPr bwMode="auto">
              <a:xfrm rot="5400000" flipH="1">
                <a:off x="3846981" y="3270806"/>
                <a:ext cx="1" cy="1278977"/>
              </a:xfrm>
              <a:prstGeom prst="bentConnector3">
                <a:avLst>
                  <a:gd name="adj1" fmla="val -22860000000"/>
                </a:avLst>
              </a:prstGeom>
              <a:solidFill>
                <a:srgbClr val="4F81BD"/>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文本框 57"/>
              <p:cNvSpPr txBox="1"/>
              <p:nvPr/>
            </p:nvSpPr>
            <p:spPr>
              <a:xfrm>
                <a:off x="3490490" y="3246215"/>
                <a:ext cx="640579" cy="307777"/>
              </a:xfrm>
              <a:prstGeom prst="rect">
                <a:avLst/>
              </a:prstGeom>
              <a:noFill/>
            </p:spPr>
            <p:txBody>
              <a:bodyPr vert="horz"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400" b="0" i="0" u="none" strike="noStrike" kern="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Arial" panose="020B0604020202020204" pitchFamily="34" charset="0"/>
                  </a:rPr>
                  <a:t>控制指令</a:t>
                </a:r>
              </a:p>
            </p:txBody>
          </p:sp>
        </p:grpSp>
        <p:sp>
          <p:nvSpPr>
            <p:cNvPr id="46" name="文本框 45"/>
            <p:cNvSpPr txBox="1"/>
            <p:nvPr/>
          </p:nvSpPr>
          <p:spPr>
            <a:xfrm>
              <a:off x="517875" y="2890444"/>
              <a:ext cx="1868688" cy="338554"/>
            </a:xfrm>
            <a:prstGeom prst="rect">
              <a:avLst/>
            </a:prstGeom>
            <a:solidFill>
              <a:srgbClr val="ED7D31">
                <a:lumMod val="20000"/>
                <a:lumOff val="80000"/>
              </a:srgbClr>
            </a:solidFill>
            <a:ln w="12700" cap="flat" cmpd="sng" algn="ctr">
              <a:solidFill>
                <a:srgbClr val="ED7D31">
                  <a:shade val="50000"/>
                </a:srgbClr>
              </a:solidFill>
              <a:prstDash val="solid"/>
              <a:miter lim="800000"/>
            </a:ln>
            <a:effectLst/>
          </p:spPr>
          <p:txBody>
            <a:bodyPr vert="horz" wrap="square" rtlCol="0" anchor="ctr">
              <a:spAutoFit/>
            </a:bodyPr>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优化阶段</a:t>
              </a:r>
              <a:endParaRPr kumimoji="0" lang="en-US" altLang="zh-CN"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文本框 46"/>
            <p:cNvSpPr txBox="1"/>
            <p:nvPr/>
          </p:nvSpPr>
          <p:spPr>
            <a:xfrm>
              <a:off x="3277507" y="2877521"/>
              <a:ext cx="2185515" cy="350918"/>
            </a:xfrm>
            <a:prstGeom prst="rect">
              <a:avLst/>
            </a:prstGeom>
            <a:solidFill>
              <a:srgbClr val="ED7D31">
                <a:lumMod val="20000"/>
                <a:lumOff val="80000"/>
              </a:srgbClr>
            </a:solidFill>
            <a:ln w="12700" cap="flat" cmpd="sng" algn="ctr">
              <a:solidFill>
                <a:srgbClr val="ED7D31">
                  <a:shade val="50000"/>
                </a:srgbClr>
              </a:solidFill>
              <a:prstDash val="solid"/>
              <a:miter lim="800000"/>
            </a:ln>
            <a:effectLst/>
          </p:spPr>
          <p:txBody>
            <a:bodyPr vert="horz" wrap="square" rtlCol="0" anchor="ctr">
              <a:spAutoFit/>
            </a:bodyPr>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控制阶段</a:t>
              </a:r>
              <a:endParaRPr kumimoji="0" lang="en-US" altLang="zh-CN"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Rounded Rectangle 513"/>
            <p:cNvSpPr/>
            <p:nvPr/>
          </p:nvSpPr>
          <p:spPr>
            <a:xfrm>
              <a:off x="599544" y="4462607"/>
              <a:ext cx="1850391" cy="796617"/>
            </a:xfrm>
            <a:prstGeom prst="roundRect">
              <a:avLst/>
            </a:prstGeom>
            <a:solidFill>
              <a:srgbClr val="B2ABBE">
                <a:lumMod val="20000"/>
                <a:lumOff val="80000"/>
              </a:srgbClr>
            </a:solidFill>
            <a:ln w="127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rPr>
                <a:t>复杂优化决策</a:t>
              </a:r>
              <a:endParaRPr kumimoji="0" lang="en-US" altLang="zh-CN"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rPr>
                <a:t>高度依赖于模型的精确性</a:t>
              </a:r>
              <a:endParaRPr kumimoji="0" lang="en-US" altLang="zh-CN"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endParaRPr>
            </a:p>
          </p:txBody>
        </p:sp>
        <p:sp>
          <p:nvSpPr>
            <p:cNvPr id="49" name="Rounded Rectangle 513"/>
            <p:cNvSpPr/>
            <p:nvPr/>
          </p:nvSpPr>
          <p:spPr>
            <a:xfrm>
              <a:off x="3046666" y="4459325"/>
              <a:ext cx="2510958" cy="799899"/>
            </a:xfrm>
            <a:prstGeom prst="roundRect">
              <a:avLst/>
            </a:prstGeom>
            <a:solidFill>
              <a:srgbClr val="B2ABBE">
                <a:lumMod val="20000"/>
                <a:lumOff val="80000"/>
              </a:srgbClr>
            </a:solidFill>
            <a:ln w="127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rPr>
                <a:t>快速响应</a:t>
              </a:r>
              <a:endParaRPr kumimoji="0" lang="en-US" altLang="zh-CN"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defRPr/>
              </a:pPr>
              <a:r>
                <a:rPr kumimoji="0" lang="zh-CN" altLang="en-US"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rPr>
                <a:t>对模型误差有鲁棒性</a:t>
              </a:r>
              <a:endParaRPr kumimoji="0" lang="en-US" altLang="zh-CN"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endParaRPr>
            </a:p>
          </p:txBody>
        </p:sp>
      </p:grpSp>
      <p:grpSp>
        <p:nvGrpSpPr>
          <p:cNvPr id="59" name="组合 58"/>
          <p:cNvGrpSpPr/>
          <p:nvPr/>
        </p:nvGrpSpPr>
        <p:grpSpPr>
          <a:xfrm>
            <a:off x="6801505" y="2324838"/>
            <a:ext cx="4979519" cy="3151765"/>
            <a:chOff x="6828290" y="2315230"/>
            <a:chExt cx="4979519" cy="3151765"/>
          </a:xfrm>
        </p:grpSpPr>
        <p:grpSp>
          <p:nvGrpSpPr>
            <p:cNvPr id="60" name="组合 59"/>
            <p:cNvGrpSpPr/>
            <p:nvPr/>
          </p:nvGrpSpPr>
          <p:grpSpPr>
            <a:xfrm>
              <a:off x="6828290" y="2315230"/>
              <a:ext cx="4979519" cy="3151765"/>
              <a:chOff x="6288773" y="2280896"/>
              <a:chExt cx="4979519" cy="3151765"/>
            </a:xfrm>
          </p:grpSpPr>
          <p:sp>
            <p:nvSpPr>
              <p:cNvPr id="62" name="矩形 61"/>
              <p:cNvSpPr/>
              <p:nvPr/>
            </p:nvSpPr>
            <p:spPr>
              <a:xfrm>
                <a:off x="6288773" y="2716268"/>
                <a:ext cx="4977474" cy="2716393"/>
              </a:xfrm>
              <a:prstGeom prst="rect">
                <a:avLst/>
              </a:prstGeom>
              <a:noFill/>
              <a:ln w="12700" cap="flat" cmpd="sng" algn="ctr">
                <a:solidFill>
                  <a:srgbClr val="82308E"/>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63" name="矩形 62"/>
              <p:cNvSpPr/>
              <p:nvPr/>
            </p:nvSpPr>
            <p:spPr>
              <a:xfrm>
                <a:off x="6290818" y="2280896"/>
                <a:ext cx="4977474" cy="402729"/>
              </a:xfrm>
              <a:prstGeom prst="rect">
                <a:avLst/>
              </a:prstGeom>
              <a:solidFill>
                <a:srgbClr val="580C6E"/>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反馈</a:t>
                </a: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优化控制方案</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64" name="组合 63"/>
              <p:cNvGrpSpPr/>
              <p:nvPr/>
            </p:nvGrpSpPr>
            <p:grpSpPr>
              <a:xfrm>
                <a:off x="6519907" y="3276964"/>
                <a:ext cx="3988688" cy="934199"/>
                <a:chOff x="425340" y="6361392"/>
                <a:chExt cx="3600944" cy="1123896"/>
              </a:xfrm>
            </p:grpSpPr>
            <p:sp>
              <p:nvSpPr>
                <p:cNvPr id="66" name="矩形: 圆角 65"/>
                <p:cNvSpPr/>
                <p:nvPr/>
              </p:nvSpPr>
              <p:spPr bwMode="auto">
                <a:xfrm>
                  <a:off x="425340" y="6421121"/>
                  <a:ext cx="1597270" cy="900886"/>
                </a:xfrm>
                <a:prstGeom prst="roundRect">
                  <a:avLst/>
                </a:prstGeom>
                <a:solidFill>
                  <a:srgbClr val="FDFAD5"/>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lang="zh-CN" altLang="en-US" sz="1600" b="1" kern="0" dirty="0">
                      <a:solidFill>
                        <a:srgbClr val="53256D"/>
                      </a:solidFill>
                      <a:latin typeface="微软雅黑" panose="020B0503020204020204" pitchFamily="34" charset="-122"/>
                      <a:ea typeface="微软雅黑" panose="020B0503020204020204" pitchFamily="34" charset="-122"/>
                      <a:cs typeface="Arial" panose="020B0604020202020204" pitchFamily="34" charset="0"/>
                    </a:rPr>
                    <a:t>采用量测估计近似模型和</a:t>
                  </a:r>
                  <a:r>
                    <a:rPr kumimoji="0" lang="zh-CN" altLang="en-US" sz="1600" b="1"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rPr>
                    <a:t>反馈优化控制算法</a:t>
                  </a:r>
                </a:p>
              </p:txBody>
            </p:sp>
            <p:sp>
              <p:nvSpPr>
                <p:cNvPr id="67" name="矩形: 圆角 66"/>
                <p:cNvSpPr/>
                <p:nvPr/>
              </p:nvSpPr>
              <p:spPr bwMode="auto">
                <a:xfrm>
                  <a:off x="2840343" y="6443510"/>
                  <a:ext cx="1185941" cy="856108"/>
                </a:xfrm>
                <a:prstGeom prst="roundRect">
                  <a:avLst/>
                </a:prstGeom>
                <a:solidFill>
                  <a:srgbClr val="B2C1DB">
                    <a:lumMod val="40000"/>
                    <a:lumOff val="60000"/>
                  </a:srgb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0" i="0" u="none" strike="noStrike" kern="0" cap="none" spc="0" normalizeH="0" baseline="0" noProof="0" dirty="0">
                      <a:ln>
                        <a:noFill/>
                      </a:ln>
                      <a:solidFill>
                        <a:srgbClr val="53256D"/>
                      </a:solidFill>
                      <a:effectLst/>
                      <a:uLnTx/>
                      <a:uFillTx/>
                      <a:latin typeface="微软雅黑" panose="020B0503020204020204" pitchFamily="34" charset="-122"/>
                      <a:ea typeface="微软雅黑" panose="020B0503020204020204" pitchFamily="34" charset="-122"/>
                      <a:cs typeface="Arial" panose="020B0604020202020204" pitchFamily="34" charset="0"/>
                    </a:rPr>
                    <a:t>物理系统</a:t>
                  </a:r>
                </a:p>
              </p:txBody>
            </p:sp>
            <p:cxnSp>
              <p:nvCxnSpPr>
                <p:cNvPr id="68" name="直接箭头连接符 67"/>
                <p:cNvCxnSpPr/>
                <p:nvPr/>
              </p:nvCxnSpPr>
              <p:spPr bwMode="auto">
                <a:xfrm>
                  <a:off x="2022612" y="6686918"/>
                  <a:ext cx="817731" cy="0"/>
                </a:xfrm>
                <a:prstGeom prst="straightConnector1">
                  <a:avLst/>
                </a:prstGeom>
                <a:noFill/>
                <a:ln w="9525" cap="flat" cmpd="sng" algn="ctr">
                  <a:solidFill>
                    <a:srgbClr val="002060"/>
                  </a:solidFill>
                  <a:prstDash val="solid"/>
                  <a:round/>
                  <a:headEnd type="none" w="med" len="med"/>
                  <a:tailEnd type="triangle"/>
                </a:ln>
                <a:effectLst/>
              </p:spPr>
            </p:cxnSp>
            <p:cxnSp>
              <p:nvCxnSpPr>
                <p:cNvPr id="69" name="直接箭头连接符 68"/>
                <p:cNvCxnSpPr/>
                <p:nvPr/>
              </p:nvCxnSpPr>
              <p:spPr bwMode="auto">
                <a:xfrm flipH="1">
                  <a:off x="2022612" y="7053611"/>
                  <a:ext cx="817731" cy="0"/>
                </a:xfrm>
                <a:prstGeom prst="straightConnector1">
                  <a:avLst/>
                </a:prstGeom>
                <a:noFill/>
                <a:ln w="9525" cap="flat" cmpd="sng" algn="ctr">
                  <a:solidFill>
                    <a:srgbClr val="002060"/>
                  </a:solidFill>
                  <a:prstDash val="solid"/>
                  <a:round/>
                  <a:headEnd type="none" w="med" len="med"/>
                  <a:tailEnd type="triangle"/>
                </a:ln>
                <a:effectLst/>
              </p:spPr>
            </p:cxnSp>
            <p:sp>
              <p:nvSpPr>
                <p:cNvPr id="70" name="文本框 69"/>
                <p:cNvSpPr txBox="1"/>
                <p:nvPr/>
              </p:nvSpPr>
              <p:spPr>
                <a:xfrm>
                  <a:off x="1989487" y="6361392"/>
                  <a:ext cx="862995" cy="370273"/>
                </a:xfrm>
                <a:prstGeom prst="rect">
                  <a:avLst/>
                </a:prstGeom>
                <a:noFill/>
              </p:spPr>
              <p:txBody>
                <a:bodyPr vert="horz"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400" b="0" i="0" u="none" strike="noStrike" kern="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Arial" panose="020B0604020202020204" pitchFamily="34" charset="0"/>
                    </a:rPr>
                    <a:t>控制指令</a:t>
                  </a:r>
                </a:p>
              </p:txBody>
            </p:sp>
            <p:sp>
              <p:nvSpPr>
                <p:cNvPr id="71" name="文本框 70"/>
                <p:cNvSpPr txBox="1"/>
                <p:nvPr/>
              </p:nvSpPr>
              <p:spPr>
                <a:xfrm>
                  <a:off x="2003392" y="7115014"/>
                  <a:ext cx="857675" cy="370274"/>
                </a:xfrm>
                <a:prstGeom prst="rect">
                  <a:avLst/>
                </a:prstGeom>
                <a:noFill/>
              </p:spPr>
              <p:txBody>
                <a:bodyPr vert="horz"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1400" b="0" i="0" u="none" strike="noStrike" kern="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Arial" panose="020B0604020202020204" pitchFamily="34" charset="0"/>
                    </a:rPr>
                    <a:t>量测反馈</a:t>
                  </a:r>
                  <a:endParaRPr kumimoji="0" lang="en-US" altLang="zh-CN" sz="1400" b="0" i="0" u="none" strike="noStrike" kern="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Arial" panose="020B0604020202020204" pitchFamily="34" charset="0"/>
                  </a:endParaRPr>
                </a:p>
              </p:txBody>
            </p:sp>
          </p:grpSp>
          <p:sp>
            <p:nvSpPr>
              <p:cNvPr id="65" name="文本框 64"/>
              <p:cNvSpPr txBox="1"/>
              <p:nvPr/>
            </p:nvSpPr>
            <p:spPr>
              <a:xfrm>
                <a:off x="7021967" y="2820555"/>
                <a:ext cx="3593805" cy="347237"/>
              </a:xfrm>
              <a:prstGeom prst="rect">
                <a:avLst/>
              </a:prstGeom>
              <a:solidFill>
                <a:srgbClr val="ED7D31">
                  <a:lumMod val="20000"/>
                  <a:lumOff val="80000"/>
                </a:srgbClr>
              </a:solidFill>
              <a:ln w="12700" cap="flat" cmpd="sng" algn="ctr">
                <a:solidFill>
                  <a:srgbClr val="ED7D31">
                    <a:shade val="50000"/>
                  </a:srgbClr>
                </a:solidFill>
                <a:prstDash val="solid"/>
                <a:miter lim="800000"/>
              </a:ln>
              <a:effectLst/>
            </p:spPr>
            <p:txBody>
              <a:bodyPr vert="horz" wrap="square" rtlCol="0" anchor="ctr">
                <a:spAutoFit/>
              </a:bodyPr>
              <a:lstStyle/>
              <a:p>
                <a:pPr marL="0" marR="0" lvl="0" indent="0" algn="ctr" defTabSz="914400" eaLnBrk="1" fontAlgn="base" latinLnBrk="0" hangingPunct="1">
                  <a:lnSpc>
                    <a:spcPct val="100000"/>
                  </a:lnSpc>
                  <a:spcBef>
                    <a:spcPts val="0"/>
                  </a:spcBef>
                  <a:spcAft>
                    <a:spcPct val="0"/>
                  </a:spcAft>
                  <a:buClr>
                    <a:srgbClr val="ED7D31"/>
                  </a:buClr>
                  <a:buSzTx/>
                  <a:buFontTx/>
                  <a:buNone/>
                  <a:defRPr/>
                </a:pP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rPr>
                  <a:t>结合优化与反馈控制各自所长</a:t>
                </a:r>
                <a:endParaRPr kumimoji="0" lang="en-US" altLang="zh-CN"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61" name="Rounded Rectangle 513"/>
            <p:cNvSpPr/>
            <p:nvPr/>
          </p:nvSpPr>
          <p:spPr>
            <a:xfrm>
              <a:off x="8117993" y="4380358"/>
              <a:ext cx="2510958" cy="799899"/>
            </a:xfrm>
            <a:prstGeom prst="roundRect">
              <a:avLst/>
            </a:prstGeom>
            <a:solidFill>
              <a:srgbClr val="B2ABBE">
                <a:lumMod val="20000"/>
                <a:lumOff val="80000"/>
              </a:srgbClr>
            </a:solidFill>
            <a:ln w="127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rPr>
                <a:t>基于系统量测反馈</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rPr>
                <a:t>快速得出最新近似模型</a:t>
              </a:r>
              <a:endParaRPr kumimoji="0" lang="en-US" altLang="zh-CN"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80C6E"/>
                  </a:solidFill>
                  <a:effectLst/>
                  <a:uLnTx/>
                  <a:uFillTx/>
                  <a:latin typeface="Times New Roman" panose="02020603050405020304"/>
                  <a:ea typeface="微软雅黑" panose="020B0503020204020204" pitchFamily="34" charset="-122"/>
                  <a:cs typeface="Arial" panose="020B0604020202020204" pitchFamily="34" charset="0"/>
                </a:rPr>
                <a:t>响应系统实时变化</a:t>
              </a:r>
            </a:p>
          </p:txBody>
        </p:sp>
      </p:grpSp>
      <p:sp>
        <p:nvSpPr>
          <p:cNvPr id="72" name="文本框 71"/>
          <p:cNvSpPr txBox="1"/>
          <p:nvPr/>
        </p:nvSpPr>
        <p:spPr>
          <a:xfrm>
            <a:off x="2515091" y="5769866"/>
            <a:ext cx="7109639" cy="400110"/>
          </a:xfrm>
          <a:prstGeom prst="rect">
            <a:avLst/>
          </a:prstGeom>
          <a:noFill/>
        </p:spPr>
        <p:txBody>
          <a:bodyPr wrap="non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引入反馈优化控制框架，适应于大量模型参数缺失的配电网</a:t>
            </a:r>
          </a:p>
        </p:txBody>
      </p:sp>
      <p:sp>
        <p:nvSpPr>
          <p:cNvPr id="73" name="箭头: 右 72"/>
          <p:cNvSpPr/>
          <p:nvPr/>
        </p:nvSpPr>
        <p:spPr bwMode="auto">
          <a:xfrm>
            <a:off x="6069911" y="3764399"/>
            <a:ext cx="594211" cy="545078"/>
          </a:xfrm>
          <a:prstGeom prst="rightArrow">
            <a:avLst>
              <a:gd name="adj1" fmla="val 38089"/>
              <a:gd name="adj2" fmla="val 50000"/>
            </a:avLst>
          </a:prstGeom>
          <a:solidFill>
            <a:srgbClr val="580C6E"/>
          </a:solidFill>
          <a:ln w="38100" cap="flat" cmpd="sng" algn="ctr">
            <a:solidFill>
              <a:srgbClr val="580C6E"/>
            </a:solidFill>
            <a:prstDash val="solid"/>
            <a:round/>
            <a:headEnd type="none" w="med" len="med"/>
            <a:tailEnd type="none" w="med" len="med"/>
          </a:ln>
          <a:effectLst/>
        </p:spPr>
        <p:txBody>
          <a:bodyPr vert="horz" wrap="square" lIns="91440" tIns="45720" rIns="91440" bIns="45720" numCol="1" rtlCol="0" anchor="t" anchorCtr="0" compatLnSpc="1"/>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宋体" panose="02010600030101010101" pitchFamily="2" charset="-122"/>
            </a:endParaRPr>
          </a:p>
        </p:txBody>
      </p:sp>
      <p:grpSp>
        <p:nvGrpSpPr>
          <p:cNvPr id="80" name="组合 79"/>
          <p:cNvGrpSpPr/>
          <p:nvPr/>
        </p:nvGrpSpPr>
        <p:grpSpPr>
          <a:xfrm>
            <a:off x="1425763" y="1498738"/>
            <a:ext cx="8104145" cy="731867"/>
            <a:chOff x="1268597" y="1446549"/>
            <a:chExt cx="8104145" cy="731867"/>
          </a:xfrm>
        </p:grpSpPr>
        <p:sp>
          <p:nvSpPr>
            <p:cNvPr id="77" name="文本框 76"/>
            <p:cNvSpPr txBox="1"/>
            <p:nvPr/>
          </p:nvSpPr>
          <p:spPr>
            <a:xfrm>
              <a:off x="1268597" y="1627816"/>
              <a:ext cx="4801314" cy="369332"/>
            </a:xfrm>
            <a:prstGeom prst="rect">
              <a:avLst/>
            </a:prstGeom>
            <a:noFill/>
          </p:spPr>
          <p:txBody>
            <a:bodyPr wrap="none" rtlCol="0">
              <a:spAutoFit/>
            </a:bodyPr>
            <a:lstStyle/>
            <a:p>
              <a:pPr>
                <a:defRPr/>
              </a:pPr>
              <a:r>
                <a:rPr lang="zh-CN" altLang="en-US" dirty="0">
                  <a:solidFill>
                    <a:prstClr val="black"/>
                  </a:solidFill>
                  <a:latin typeface="微软雅黑" panose="020B0503020204020204" pitchFamily="34" charset="-122"/>
                  <a:ea typeface="微软雅黑" panose="020B0503020204020204" pitchFamily="34" charset="-122"/>
                </a:rPr>
                <a:t>配电网的运行决策建模为一个时变优化问题：</a:t>
              </a:r>
            </a:p>
          </p:txBody>
        </p:sp>
        <mc:AlternateContent xmlns:mc="http://schemas.openxmlformats.org/markup-compatibility/2006" xmlns:a14="http://schemas.microsoft.com/office/drawing/2010/main">
          <mc:Choice Requires="a14">
            <p:sp>
              <p:nvSpPr>
                <p:cNvPr id="78" name="文本框 77"/>
                <p:cNvSpPr txBox="1"/>
                <p:nvPr/>
              </p:nvSpPr>
              <p:spPr>
                <a:xfrm>
                  <a:off x="6011278" y="1647319"/>
                  <a:ext cx="1291517" cy="338554"/>
                </a:xfrm>
                <a:prstGeom prst="rect">
                  <a:avLst/>
                </a:prstGeom>
                <a:noFill/>
              </p:spPr>
              <p:txBody>
                <a:bodyPr wrap="square" rtlCol="0">
                  <a:spAutoFit/>
                </a:bodyPr>
                <a:lstStyle/>
                <a:p>
                  <a:pPr>
                    <a:defRPr/>
                  </a:pPr>
                  <a14:m>
                    <m:oMath xmlns:m="http://schemas.openxmlformats.org/officeDocument/2006/math">
                      <m:r>
                        <a:rPr lang="en-US" altLang="zh-CN" sz="1600" i="1" smtClean="0">
                          <a:solidFill>
                            <a:prstClr val="black"/>
                          </a:solidFill>
                          <a:latin typeface="Cambria Math" panose="02040503050406030204" pitchFamily="18" charset="0"/>
                        </a:rPr>
                        <m:t>𝑀</m:t>
                      </m:r>
                      <m:r>
                        <a:rPr lang="en-US" altLang="zh-CN" sz="1600" i="1">
                          <a:solidFill>
                            <a:prstClr val="black"/>
                          </a:solidFill>
                          <a:latin typeface="Cambria Math" panose="02040503050406030204" pitchFamily="18" charset="0"/>
                        </a:rPr>
                        <m:t>𝑖𝑛</m:t>
                      </m:r>
                      <m:r>
                        <a:rPr lang="en-US" altLang="zh-CN" sz="1600" i="1" smtClean="0">
                          <a:solidFill>
                            <a:prstClr val="black"/>
                          </a:solidFill>
                          <a:latin typeface="Cambria Math" panose="02040503050406030204" pitchFamily="18" charset="0"/>
                        </a:rPr>
                        <m:t>  </m:t>
                      </m:r>
                      <m:sSup>
                        <m:sSupPr>
                          <m:ctrlPr>
                            <a:rPr lang="en-US" altLang="zh-CN" sz="1600" i="1" smtClean="0">
                              <a:solidFill>
                                <a:prstClr val="black"/>
                              </a:solidFill>
                              <a:latin typeface="Cambria Math" panose="02040503050406030204" pitchFamily="18" charset="0"/>
                            </a:rPr>
                          </m:ctrlPr>
                        </m:sSupPr>
                        <m:e>
                          <m:r>
                            <a:rPr lang="en-US" altLang="zh-CN" sz="1600" i="1" smtClean="0">
                              <a:solidFill>
                                <a:prstClr val="black"/>
                              </a:solidFill>
                              <a:latin typeface="Cambria Math" panose="02040503050406030204" pitchFamily="18" charset="0"/>
                            </a:rPr>
                            <m:t>𝑓</m:t>
                          </m:r>
                        </m:e>
                        <m:sup>
                          <m:r>
                            <a:rPr lang="en-US" altLang="zh-CN" sz="1600" i="1" smtClean="0">
                              <a:solidFill>
                                <a:prstClr val="black"/>
                              </a:solidFill>
                              <a:latin typeface="Cambria Math" panose="02040503050406030204" pitchFamily="18" charset="0"/>
                            </a:rPr>
                            <m:t>𝑡</m:t>
                          </m:r>
                        </m:sup>
                      </m:sSup>
                      <m:d>
                        <m:dPr>
                          <m:ctrlPr>
                            <a:rPr lang="en-US" altLang="zh-CN" sz="1600" i="1" smtClean="0">
                              <a:solidFill>
                                <a:prstClr val="black"/>
                              </a:solidFill>
                              <a:latin typeface="Cambria Math" panose="02040503050406030204" pitchFamily="18" charset="0"/>
                            </a:rPr>
                          </m:ctrlPr>
                        </m:dPr>
                        <m:e>
                          <m:sSup>
                            <m:sSupPr>
                              <m:ctrlPr>
                                <a:rPr lang="en-US" altLang="zh-CN" sz="1600" i="1" smtClean="0">
                                  <a:solidFill>
                                    <a:prstClr val="black"/>
                                  </a:solidFill>
                                  <a:latin typeface="Cambria Math" panose="02040503050406030204" pitchFamily="18" charset="0"/>
                                </a:rPr>
                              </m:ctrlPr>
                            </m:sSupPr>
                            <m:e>
                              <m:r>
                                <a:rPr lang="en-US" altLang="zh-CN" sz="1600" i="1" smtClean="0">
                                  <a:solidFill>
                                    <a:prstClr val="black"/>
                                  </a:solidFill>
                                  <a:latin typeface="Cambria Math" panose="02040503050406030204" pitchFamily="18" charset="0"/>
                                </a:rPr>
                                <m:t>𝑢</m:t>
                              </m:r>
                            </m:e>
                            <m:sup>
                              <m:r>
                                <a:rPr lang="en-US" altLang="zh-CN" sz="1600" i="1" smtClean="0">
                                  <a:solidFill>
                                    <a:prstClr val="black"/>
                                  </a:solidFill>
                                  <a:latin typeface="Cambria Math" panose="02040503050406030204" pitchFamily="18" charset="0"/>
                                </a:rPr>
                                <m:t>𝑡</m:t>
                              </m:r>
                            </m:sup>
                          </m:sSup>
                        </m:e>
                      </m:d>
                      <m:r>
                        <a:rPr lang="en-US" altLang="zh-CN" sz="1600" i="1" smtClean="0">
                          <a:solidFill>
                            <a:prstClr val="black"/>
                          </a:solidFill>
                          <a:latin typeface="Cambria Math" panose="02040503050406030204" pitchFamily="18" charset="0"/>
                        </a:rPr>
                        <m:t>    </m:t>
                      </m:r>
                    </m:oMath>
                  </a14:m>
                  <a:r>
                    <a:rPr lang="zh-CN" altLang="en-US" sz="1600" dirty="0">
                      <a:solidFill>
                        <a:prstClr val="black"/>
                      </a:solidFill>
                      <a:latin typeface="Calibri" panose="020F0502020204030204"/>
                      <a:ea typeface="宋体" panose="02010600030101010101" pitchFamily="2" charset="-122"/>
                    </a:rPr>
                    <a:t> </a:t>
                  </a:r>
                </a:p>
              </p:txBody>
            </p:sp>
          </mc:Choice>
          <mc:Fallback xmlns="">
            <p:sp>
              <p:nvSpPr>
                <p:cNvPr id="78" name="文本框 77"/>
                <p:cNvSpPr txBox="1">
                  <a:spLocks noRot="1" noChangeAspect="1" noMove="1" noResize="1" noEditPoints="1" noAdjustHandles="1" noChangeArrowheads="1" noChangeShapeType="1" noTextEdit="1"/>
                </p:cNvSpPr>
                <p:nvPr/>
              </p:nvSpPr>
              <p:spPr>
                <a:xfrm>
                  <a:off x="6011278" y="1647319"/>
                  <a:ext cx="1291517" cy="338554"/>
                </a:xfrm>
                <a:prstGeom prst="rect">
                  <a:avLst/>
                </a:prstGeom>
                <a:blipFill rotWithShape="1">
                  <a:blip r:embed="rId3"/>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p:cNvSpPr txBox="1"/>
                <p:nvPr/>
              </p:nvSpPr>
              <p:spPr>
                <a:xfrm>
                  <a:off x="7197403" y="1446549"/>
                  <a:ext cx="2175339" cy="731867"/>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r>
                          <a:rPr lang="en-US" altLang="zh-CN" sz="1600" i="1" smtClean="0">
                            <a:solidFill>
                              <a:prstClr val="black"/>
                            </a:solidFill>
                            <a:latin typeface="Cambria Math" panose="02040503050406030204" pitchFamily="18" charset="0"/>
                          </a:rPr>
                          <m:t>𝑠</m:t>
                        </m:r>
                        <m:r>
                          <a:rPr lang="en-US" altLang="zh-CN" sz="1600" i="1" smtClean="0">
                            <a:solidFill>
                              <a:prstClr val="black"/>
                            </a:solidFill>
                            <a:latin typeface="Cambria Math" panose="02040503050406030204" pitchFamily="18" charset="0"/>
                          </a:rPr>
                          <m:t>.</m:t>
                        </m:r>
                        <m:r>
                          <a:rPr lang="en-US" altLang="zh-CN" sz="1600" i="1" smtClean="0">
                            <a:solidFill>
                              <a:prstClr val="black"/>
                            </a:solidFill>
                            <a:latin typeface="Cambria Math" panose="02040503050406030204" pitchFamily="18" charset="0"/>
                          </a:rPr>
                          <m:t>𝑡</m:t>
                        </m:r>
                        <m:r>
                          <a:rPr lang="en-US" altLang="zh-CN" sz="1600" i="1" smtClean="0">
                            <a:solidFill>
                              <a:prstClr val="black"/>
                            </a:solidFill>
                            <a:latin typeface="Cambria Math" panose="02040503050406030204" pitchFamily="18" charset="0"/>
                          </a:rPr>
                          <m:t>.   </m:t>
                        </m:r>
                        <m:d>
                          <m:dPr>
                            <m:begChr m:val="{"/>
                            <m:endChr m:val=""/>
                            <m:ctrlPr>
                              <a:rPr lang="en-US" altLang="zh-CN" sz="1600" i="1" smtClean="0">
                                <a:solidFill>
                                  <a:prstClr val="black"/>
                                </a:solidFill>
                                <a:latin typeface="Cambria Math" panose="02040503050406030204" pitchFamily="18" charset="0"/>
                              </a:rPr>
                            </m:ctrlPr>
                          </m:dPr>
                          <m:e>
                            <m:eqArr>
                              <m:eqArrPr>
                                <m:ctrlPr>
                                  <a:rPr lang="en-US" altLang="zh-CN" sz="1600" i="1" smtClean="0">
                                    <a:solidFill>
                                      <a:prstClr val="black"/>
                                    </a:solidFill>
                                    <a:latin typeface="Cambria Math" panose="02040503050406030204" pitchFamily="18" charset="0"/>
                                  </a:rPr>
                                </m:ctrlPr>
                              </m:eqArrPr>
                              <m:e>
                                <m:sSup>
                                  <m:sSupPr>
                                    <m:ctrlPr>
                                      <a:rPr lang="en-US" altLang="zh-CN" sz="1600" i="1" smtClean="0">
                                        <a:solidFill>
                                          <a:prstClr val="black"/>
                                        </a:solidFill>
                                        <a:latin typeface="Cambria Math" panose="02040503050406030204" pitchFamily="18" charset="0"/>
                                      </a:rPr>
                                    </m:ctrlPr>
                                  </m:sSupPr>
                                  <m:e>
                                    <m:r>
                                      <a:rPr lang="en-US" altLang="zh-CN" sz="1600" i="1" smtClean="0">
                                        <a:solidFill>
                                          <a:prstClr val="black"/>
                                        </a:solidFill>
                                        <a:latin typeface="Cambria Math" panose="02040503050406030204" pitchFamily="18" charset="0"/>
                                      </a:rPr>
                                      <m:t>𝑥</m:t>
                                    </m:r>
                                  </m:e>
                                  <m:sup>
                                    <m:r>
                                      <a:rPr lang="en-US" altLang="zh-CN" sz="1600" i="1" smtClean="0">
                                        <a:solidFill>
                                          <a:prstClr val="black"/>
                                        </a:solidFill>
                                        <a:latin typeface="Cambria Math" panose="02040503050406030204" pitchFamily="18" charset="0"/>
                                      </a:rPr>
                                      <m:t>𝑡</m:t>
                                    </m:r>
                                  </m:sup>
                                </m:sSup>
                                <m:r>
                                  <a:rPr lang="en-US" altLang="zh-CN" sz="1600" i="1" smtClean="0">
                                    <a:solidFill>
                                      <a:prstClr val="black"/>
                                    </a:solidFill>
                                    <a:latin typeface="Cambria Math" panose="02040503050406030204" pitchFamily="18" charset="0"/>
                                  </a:rPr>
                                  <m:t>=</m:t>
                                </m:r>
                                <m:sSup>
                                  <m:sSupPr>
                                    <m:ctrlPr>
                                      <a:rPr lang="en-US" altLang="zh-CN" sz="1600" i="1" smtClean="0">
                                        <a:solidFill>
                                          <a:prstClr val="black"/>
                                        </a:solidFill>
                                        <a:latin typeface="Cambria Math" panose="02040503050406030204" pitchFamily="18" charset="0"/>
                                      </a:rPr>
                                    </m:ctrlPr>
                                  </m:sSupPr>
                                  <m:e>
                                    <m:r>
                                      <a:rPr lang="en-US" altLang="zh-CN" sz="1600" i="1" smtClean="0">
                                        <a:solidFill>
                                          <a:prstClr val="black"/>
                                        </a:solidFill>
                                        <a:latin typeface="Cambria Math" panose="02040503050406030204" pitchFamily="18" charset="0"/>
                                      </a:rPr>
                                      <m:t>h</m:t>
                                    </m:r>
                                  </m:e>
                                  <m:sup>
                                    <m:r>
                                      <a:rPr lang="en-US" altLang="zh-CN" sz="1600" i="1" smtClean="0">
                                        <a:solidFill>
                                          <a:prstClr val="black"/>
                                        </a:solidFill>
                                        <a:latin typeface="Cambria Math" panose="02040503050406030204" pitchFamily="18" charset="0"/>
                                      </a:rPr>
                                      <m:t>𝑡</m:t>
                                    </m:r>
                                  </m:sup>
                                </m:sSup>
                                <m:d>
                                  <m:dPr>
                                    <m:ctrlPr>
                                      <a:rPr lang="en-US" altLang="zh-CN" sz="1600" i="1" smtClean="0">
                                        <a:solidFill>
                                          <a:prstClr val="black"/>
                                        </a:solidFill>
                                        <a:latin typeface="Cambria Math" panose="02040503050406030204" pitchFamily="18" charset="0"/>
                                      </a:rPr>
                                    </m:ctrlPr>
                                  </m:dPr>
                                  <m:e>
                                    <m:sSup>
                                      <m:sSupPr>
                                        <m:ctrlPr>
                                          <a:rPr lang="en-US" altLang="zh-CN" sz="1600" i="1" smtClean="0">
                                            <a:solidFill>
                                              <a:prstClr val="black"/>
                                            </a:solidFill>
                                            <a:latin typeface="Cambria Math" panose="02040503050406030204" pitchFamily="18" charset="0"/>
                                          </a:rPr>
                                        </m:ctrlPr>
                                      </m:sSupPr>
                                      <m:e>
                                        <m:r>
                                          <a:rPr lang="en-US" altLang="zh-CN" sz="1600" i="1" smtClean="0">
                                            <a:solidFill>
                                              <a:prstClr val="black"/>
                                            </a:solidFill>
                                            <a:latin typeface="Cambria Math" panose="02040503050406030204" pitchFamily="18" charset="0"/>
                                          </a:rPr>
                                          <m:t>𝑢</m:t>
                                        </m:r>
                                      </m:e>
                                      <m:sup>
                                        <m:r>
                                          <a:rPr lang="en-US" altLang="zh-CN" sz="1600" i="1">
                                            <a:solidFill>
                                              <a:prstClr val="black"/>
                                            </a:solidFill>
                                            <a:latin typeface="Cambria Math" panose="02040503050406030204" pitchFamily="18" charset="0"/>
                                          </a:rPr>
                                          <m:t>𝑡</m:t>
                                        </m:r>
                                      </m:sup>
                                    </m:sSup>
                                  </m:e>
                                </m:d>
                              </m:e>
                              <m:e>
                                <m:sSup>
                                  <m:sSupPr>
                                    <m:ctrlPr>
                                      <a:rPr lang="en-US" altLang="zh-CN" sz="1600" i="1" smtClean="0">
                                        <a:solidFill>
                                          <a:prstClr val="black"/>
                                        </a:solidFill>
                                        <a:latin typeface="Cambria Math" panose="02040503050406030204" pitchFamily="18" charset="0"/>
                                      </a:rPr>
                                    </m:ctrlPr>
                                  </m:sSupPr>
                                  <m:e>
                                    <m:r>
                                      <a:rPr lang="en-US" altLang="zh-CN" sz="1600" i="1">
                                        <a:solidFill>
                                          <a:prstClr val="black"/>
                                        </a:solidFill>
                                        <a:latin typeface="Cambria Math" panose="02040503050406030204" pitchFamily="18" charset="0"/>
                                      </a:rPr>
                                      <m:t>𝑢</m:t>
                                    </m:r>
                                  </m:e>
                                  <m:sup>
                                    <m:r>
                                      <a:rPr lang="en-US" altLang="zh-CN" sz="1600" i="1">
                                        <a:solidFill>
                                          <a:prstClr val="black"/>
                                        </a:solidFill>
                                        <a:latin typeface="Cambria Math" panose="02040503050406030204" pitchFamily="18" charset="0"/>
                                      </a:rPr>
                                      <m:t>𝑡</m:t>
                                    </m:r>
                                  </m:sup>
                                </m:sSup>
                                <m:r>
                                  <a:rPr lang="en-US" altLang="zh-CN" sz="1600" i="1">
                                    <a:solidFill>
                                      <a:prstClr val="black"/>
                                    </a:solidFill>
                                    <a:latin typeface="Cambria Math" panose="02040503050406030204" pitchFamily="18" charset="0"/>
                                    <a:ea typeface="Cambria Math" panose="02040503050406030204" pitchFamily="18" charset="0"/>
                                  </a:rPr>
                                  <m:t>∈</m:t>
                                </m:r>
                                <m:sSub>
                                  <m:sSubPr>
                                    <m:ctrlPr>
                                      <a:rPr lang="en-US" altLang="zh-CN" sz="1600" i="1" smtClean="0">
                                        <a:solidFill>
                                          <a:prstClr val="black"/>
                                        </a:solidFill>
                                        <a:latin typeface="Cambria Math" panose="02040503050406030204" pitchFamily="18" charset="0"/>
                                        <a:ea typeface="Cambria Math" panose="02040503050406030204" pitchFamily="18" charset="0"/>
                                      </a:rPr>
                                    </m:ctrlPr>
                                  </m:sSubPr>
                                  <m:e>
                                    <m:r>
                                      <m:rPr>
                                        <m:sty m:val="p"/>
                                      </m:rPr>
                                      <a:rPr lang="en-US" altLang="zh-CN" sz="1600" smtClean="0">
                                        <a:solidFill>
                                          <a:prstClr val="black"/>
                                        </a:solidFill>
                                        <a:latin typeface="Cambria Math" panose="02040503050406030204" pitchFamily="18" charset="0"/>
                                        <a:ea typeface="Cambria Math" panose="02040503050406030204" pitchFamily="18" charset="0"/>
                                      </a:rPr>
                                      <m:t>Ω</m:t>
                                    </m:r>
                                  </m:e>
                                  <m:sub>
                                    <m:r>
                                      <a:rPr lang="en-US" altLang="zh-CN" sz="1600" i="1" smtClean="0">
                                        <a:solidFill>
                                          <a:prstClr val="black"/>
                                        </a:solidFill>
                                        <a:latin typeface="Cambria Math" panose="02040503050406030204" pitchFamily="18" charset="0"/>
                                        <a:ea typeface="Cambria Math" panose="02040503050406030204" pitchFamily="18" charset="0"/>
                                      </a:rPr>
                                      <m:t>𝑢</m:t>
                                    </m:r>
                                  </m:sub>
                                </m:sSub>
                                <m:r>
                                  <a:rPr lang="en-US" altLang="zh-CN" sz="1600" i="1" smtClean="0">
                                    <a:solidFill>
                                      <a:prstClr val="black"/>
                                    </a:solidFill>
                                    <a:latin typeface="Cambria Math" panose="02040503050406030204" pitchFamily="18" charset="0"/>
                                    <a:ea typeface="Cambria Math" panose="02040503050406030204" pitchFamily="18" charset="0"/>
                                  </a:rPr>
                                  <m:t>,</m:t>
                                </m:r>
                                <m:sSup>
                                  <m:sSupPr>
                                    <m:ctrlPr>
                                      <a:rPr lang="en-US" altLang="zh-CN" sz="1600" i="1">
                                        <a:solidFill>
                                          <a:prstClr val="black"/>
                                        </a:solidFill>
                                        <a:latin typeface="Cambria Math" panose="02040503050406030204" pitchFamily="18" charset="0"/>
                                      </a:rPr>
                                    </m:ctrlPr>
                                  </m:sSupPr>
                                  <m:e>
                                    <m:r>
                                      <a:rPr lang="en-US" altLang="zh-CN" sz="1600" i="1" smtClean="0">
                                        <a:solidFill>
                                          <a:prstClr val="black"/>
                                        </a:solidFill>
                                        <a:latin typeface="Cambria Math" panose="02040503050406030204" pitchFamily="18" charset="0"/>
                                      </a:rPr>
                                      <m:t> </m:t>
                                    </m:r>
                                    <m:r>
                                      <a:rPr lang="en-US" altLang="zh-CN" sz="1600" i="1" smtClean="0">
                                        <a:solidFill>
                                          <a:prstClr val="black"/>
                                        </a:solidFill>
                                        <a:latin typeface="Cambria Math" panose="02040503050406030204" pitchFamily="18" charset="0"/>
                                      </a:rPr>
                                      <m:t>𝑥</m:t>
                                    </m:r>
                                  </m:e>
                                  <m:sup>
                                    <m:r>
                                      <a:rPr lang="en-US" altLang="zh-CN" sz="1600" i="1">
                                        <a:solidFill>
                                          <a:prstClr val="black"/>
                                        </a:solidFill>
                                        <a:latin typeface="Cambria Math" panose="02040503050406030204" pitchFamily="18" charset="0"/>
                                      </a:rPr>
                                      <m:t>𝑡</m:t>
                                    </m:r>
                                  </m:sup>
                                </m:sSup>
                                <m:r>
                                  <a:rPr lang="en-US" altLang="zh-CN" sz="1600" i="1">
                                    <a:solidFill>
                                      <a:prstClr val="black"/>
                                    </a:solidFill>
                                    <a:latin typeface="Cambria Math" panose="02040503050406030204" pitchFamily="18" charset="0"/>
                                    <a:ea typeface="Cambria Math" panose="02040503050406030204" pitchFamily="18" charset="0"/>
                                  </a:rPr>
                                  <m:t>∈</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r>
                                      <m:rPr>
                                        <m:sty m:val="p"/>
                                      </m:rPr>
                                      <a:rPr lang="en-US" altLang="zh-CN" sz="1600">
                                        <a:solidFill>
                                          <a:prstClr val="black"/>
                                        </a:solidFill>
                                        <a:latin typeface="Cambria Math" panose="02040503050406030204" pitchFamily="18" charset="0"/>
                                        <a:ea typeface="Cambria Math" panose="02040503050406030204" pitchFamily="18" charset="0"/>
                                      </a:rPr>
                                      <m:t>Ω</m:t>
                                    </m:r>
                                  </m:e>
                                  <m:sub>
                                    <m:r>
                                      <a:rPr lang="en-US" altLang="zh-CN" sz="1600" i="1" smtClean="0">
                                        <a:solidFill>
                                          <a:prstClr val="black"/>
                                        </a:solidFill>
                                        <a:latin typeface="Cambria Math" panose="02040503050406030204" pitchFamily="18" charset="0"/>
                                        <a:ea typeface="Cambria Math" panose="02040503050406030204" pitchFamily="18" charset="0"/>
                                      </a:rPr>
                                      <m:t>𝑥</m:t>
                                    </m:r>
                                  </m:sub>
                                </m:sSub>
                              </m:e>
                            </m:eqArr>
                          </m:e>
                        </m:d>
                      </m:oMath>
                    </m:oMathPara>
                  </a14:m>
                  <a:endParaRPr lang="zh-CN" altLang="en-US" sz="1600" dirty="0">
                    <a:solidFill>
                      <a:prstClr val="black"/>
                    </a:solidFill>
                    <a:latin typeface="Calibri" panose="020F0502020204030204"/>
                    <a:ea typeface="宋体" panose="02010600030101010101" pitchFamily="2" charset="-122"/>
                  </a:endParaRPr>
                </a:p>
              </p:txBody>
            </p:sp>
          </mc:Choice>
          <mc:Fallback xmlns="">
            <p:sp>
              <p:nvSpPr>
                <p:cNvPr id="79" name="文本框 78"/>
                <p:cNvSpPr txBox="1">
                  <a:spLocks noRot="1" noChangeAspect="1" noMove="1" noResize="1" noEditPoints="1" noAdjustHandles="1" noChangeArrowheads="1" noChangeShapeType="1" noTextEdit="1"/>
                </p:cNvSpPr>
                <p:nvPr/>
              </p:nvSpPr>
              <p:spPr>
                <a:xfrm>
                  <a:off x="7197403" y="1446549"/>
                  <a:ext cx="2175339" cy="731867"/>
                </a:xfrm>
                <a:prstGeom prst="rect">
                  <a:avLst/>
                </a:prstGeom>
                <a:blipFill rotWithShape="1">
                  <a:blip r:embed="rId4"/>
                </a:blipFill>
              </p:spPr>
              <p:txBody>
                <a:bodyPr/>
                <a:lstStyle/>
                <a:p>
                  <a:r>
                    <a:rPr lang="zh-CN" altLang="en-US">
                      <a:noFill/>
                    </a:rPr>
                    <a:t> </a:t>
                  </a:r>
                </a:p>
              </p:txBody>
            </p:sp>
          </mc:Fallback>
        </mc:AlternateContent>
      </p:grpSp>
      <p:sp>
        <p:nvSpPr>
          <p:cNvPr id="6" name="内容占位符 3">
            <a:extLst>
              <a:ext uri="{FF2B5EF4-FFF2-40B4-BE49-F238E27FC236}">
                <a16:creationId xmlns:a16="http://schemas.microsoft.com/office/drawing/2014/main" id="{1EBB203F-AF00-99D8-66B4-EA19F98A1207}"/>
              </a:ext>
            </a:extLst>
          </p:cNvPr>
          <p:cNvSpPr txBox="1">
            <a:spLocks/>
          </p:cNvSpPr>
          <p:nvPr/>
        </p:nvSpPr>
        <p:spPr>
          <a:xfrm>
            <a:off x="87812" y="146976"/>
            <a:ext cx="400654"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FF621566-0E15-396D-2C6A-B8524F3450A9}"/>
              </a:ext>
            </a:extLst>
          </p:cNvPr>
          <p:cNvSpPr txBox="1"/>
          <p:nvPr/>
        </p:nvSpPr>
        <p:spPr>
          <a:xfrm>
            <a:off x="776603" y="233566"/>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光储集群主动支撑控制技术</a:t>
            </a:r>
          </a:p>
        </p:txBody>
      </p:sp>
    </p:spTree>
    <p:extLst>
      <p:ext uri="{BB962C8B-B14F-4D97-AF65-F5344CB8AC3E}">
        <p14:creationId xmlns:p14="http://schemas.microsoft.com/office/powerpoint/2010/main" val="122574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箭头: 五边形 66"/>
          <p:cNvSpPr/>
          <p:nvPr/>
        </p:nvSpPr>
        <p:spPr>
          <a:xfrm>
            <a:off x="2532033" y="1011568"/>
            <a:ext cx="8265013" cy="707886"/>
          </a:xfrm>
          <a:prstGeom prst="homePlate">
            <a:avLst/>
          </a:prstGeom>
          <a:solidFill>
            <a:srgbClr val="B4C7E7"/>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矩形: 圆角 67"/>
          <p:cNvSpPr/>
          <p:nvPr/>
        </p:nvSpPr>
        <p:spPr>
          <a:xfrm rot="2700000">
            <a:off x="2196199" y="1070174"/>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文本框 72"/>
          <p:cNvSpPr txBox="1"/>
          <p:nvPr/>
        </p:nvSpPr>
        <p:spPr>
          <a:xfrm>
            <a:off x="2323976" y="993815"/>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2200869" y="2186537"/>
            <a:ext cx="8688958" cy="707886"/>
            <a:chOff x="6325611" y="2096301"/>
            <a:chExt cx="8688958" cy="707886"/>
          </a:xfrm>
        </p:grpSpPr>
        <p:sp>
          <p:nvSpPr>
            <p:cNvPr id="106" name="箭头: 五边形 66"/>
            <p:cNvSpPr/>
            <p:nvPr/>
          </p:nvSpPr>
          <p:spPr>
            <a:xfrm>
              <a:off x="6635489" y="2096301"/>
              <a:ext cx="8379080"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7" name="矩形: 圆角 67"/>
            <p:cNvSpPr/>
            <p:nvPr/>
          </p:nvSpPr>
          <p:spPr>
            <a:xfrm rot="2700000">
              <a:off x="6325610" y="2148830"/>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8" name="文本框 107"/>
            <p:cNvSpPr txBox="1"/>
            <p:nvPr/>
          </p:nvSpPr>
          <p:spPr>
            <a:xfrm>
              <a:off x="6453387" y="2148671"/>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9" name="矩形 108"/>
            <p:cNvSpPr/>
            <p:nvPr/>
          </p:nvSpPr>
          <p:spPr>
            <a:xfrm>
              <a:off x="7700745" y="2224571"/>
              <a:ext cx="503999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光伏</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自适应并网控制技术</a:t>
              </a:r>
            </a:p>
          </p:txBody>
        </p:sp>
      </p:grpSp>
      <p:grpSp>
        <p:nvGrpSpPr>
          <p:cNvPr id="6" name="组合 5"/>
          <p:cNvGrpSpPr/>
          <p:nvPr/>
        </p:nvGrpSpPr>
        <p:grpSpPr>
          <a:xfrm>
            <a:off x="2154634" y="3426820"/>
            <a:ext cx="8688957" cy="707886"/>
            <a:chOff x="6325609" y="4023948"/>
            <a:chExt cx="8688957" cy="707886"/>
          </a:xfrm>
        </p:grpSpPr>
        <p:sp>
          <p:nvSpPr>
            <p:cNvPr id="111" name="箭头: 五边形 66"/>
            <p:cNvSpPr/>
            <p:nvPr/>
          </p:nvSpPr>
          <p:spPr>
            <a:xfrm>
              <a:off x="6635487" y="4023948"/>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2" name="矩形: 圆角 67"/>
            <p:cNvSpPr/>
            <p:nvPr/>
          </p:nvSpPr>
          <p:spPr>
            <a:xfrm rot="2700000">
              <a:off x="6325609" y="4076477"/>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3" name="文本框 112"/>
            <p:cNvSpPr txBox="1"/>
            <p:nvPr/>
          </p:nvSpPr>
          <p:spPr>
            <a:xfrm>
              <a:off x="6453386" y="4076318"/>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 name="矩形 113"/>
            <p:cNvSpPr/>
            <p:nvPr/>
          </p:nvSpPr>
          <p:spPr>
            <a:xfrm>
              <a:off x="7843617" y="4100783"/>
              <a:ext cx="4731067"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光储集群主动支撑控制技术</a:t>
              </a: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7" name="组合 6"/>
          <p:cNvGrpSpPr/>
          <p:nvPr/>
        </p:nvGrpSpPr>
        <p:grpSpPr>
          <a:xfrm>
            <a:off x="2200870" y="4725076"/>
            <a:ext cx="8688957" cy="707886"/>
            <a:chOff x="6325612" y="3029498"/>
            <a:chExt cx="8688957" cy="707886"/>
          </a:xfrm>
        </p:grpSpPr>
        <p:sp>
          <p:nvSpPr>
            <p:cNvPr id="28" name="箭头: 五边形 66"/>
            <p:cNvSpPr/>
            <p:nvPr/>
          </p:nvSpPr>
          <p:spPr>
            <a:xfrm>
              <a:off x="6635490" y="3029498"/>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圆角 67"/>
            <p:cNvSpPr/>
            <p:nvPr/>
          </p:nvSpPr>
          <p:spPr>
            <a:xfrm rot="2700000">
              <a:off x="6325611" y="3082027"/>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33"/>
            <p:cNvSpPr txBox="1"/>
            <p:nvPr/>
          </p:nvSpPr>
          <p:spPr>
            <a:xfrm>
              <a:off x="6453388" y="3081868"/>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4"/>
            <p:cNvSpPr/>
            <p:nvPr/>
          </p:nvSpPr>
          <p:spPr>
            <a:xfrm>
              <a:off x="7843620" y="3091093"/>
              <a:ext cx="475424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输配协同调度技术</a:t>
              </a:r>
            </a:p>
          </p:txBody>
        </p:sp>
      </p:gr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custDataLst>
              <p:tags r:id="rId1"/>
            </p:custDataLst>
          </p:nvPr>
        </p:nvSpPr>
        <p:spPr>
          <a:xfrm>
            <a:off x="3048000" y="1137285"/>
            <a:ext cx="6096000" cy="460375"/>
          </a:xfrm>
          <a:prstGeom prst="rect">
            <a:avLst/>
          </a:prstGeom>
          <a:noFill/>
        </p:spPr>
        <p:txBody>
          <a:bodyPr wrap="square" rtlCol="0" anchor="t">
            <a:spAutoFit/>
          </a:bodyPr>
          <a:lstStyle/>
          <a:p>
            <a:pPr lvl="0" algn="ctr">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研究背景</a:t>
            </a:r>
            <a:r>
              <a:rPr lang="zh-CN" altLang="en-US"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mn-ea"/>
              </a:rPr>
              <a:t>与技术需求</a:t>
            </a:r>
            <a:endPar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57" name="组合 56"/>
          <p:cNvGrpSpPr/>
          <p:nvPr/>
        </p:nvGrpSpPr>
        <p:grpSpPr>
          <a:xfrm>
            <a:off x="825301" y="1696548"/>
            <a:ext cx="4580199" cy="1895264"/>
            <a:chOff x="271350" y="1833680"/>
            <a:chExt cx="4580199" cy="1895264"/>
          </a:xfrm>
        </p:grpSpPr>
        <p:grpSp>
          <p:nvGrpSpPr>
            <p:cNvPr id="29" name="组合 28"/>
            <p:cNvGrpSpPr/>
            <p:nvPr/>
          </p:nvGrpSpPr>
          <p:grpSpPr>
            <a:xfrm>
              <a:off x="1781508" y="2931886"/>
              <a:ext cx="2545556" cy="797058"/>
              <a:chOff x="1732890" y="4923258"/>
              <a:chExt cx="2545556" cy="797058"/>
            </a:xfrm>
          </p:grpSpPr>
          <p:grpSp>
            <p:nvGrpSpPr>
              <p:cNvPr id="3" name="组合 2"/>
              <p:cNvGrpSpPr/>
              <p:nvPr/>
            </p:nvGrpSpPr>
            <p:grpSpPr>
              <a:xfrm>
                <a:off x="2273954" y="4955988"/>
                <a:ext cx="1980925" cy="724602"/>
                <a:chOff x="7300171" y="1747872"/>
                <a:chExt cx="2641233" cy="966135"/>
              </a:xfrm>
            </p:grpSpPr>
            <p:sp>
              <p:nvSpPr>
                <p:cNvPr id="5" name="矩形 4"/>
                <p:cNvSpPr/>
                <p:nvPr/>
              </p:nvSpPr>
              <p:spPr>
                <a:xfrm>
                  <a:off x="9585703" y="1763720"/>
                  <a:ext cx="355701" cy="947666"/>
                </a:xfrm>
                <a:prstGeom prst="rect">
                  <a:avLst/>
                </a:prstGeom>
                <a:solidFill>
                  <a:srgbClr val="97C523">
                    <a:lumMod val="20000"/>
                    <a:lumOff val="80000"/>
                  </a:srgbClr>
                </a:solidFill>
                <a:ln w="25400" cap="flat" cmpd="sng" algn="ctr">
                  <a:solidFill>
                    <a:srgbClr val="97C523">
                      <a:lumMod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1" lang="zh-CN" altLang="en-US" sz="1350"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矩形 5"/>
                <p:cNvSpPr/>
                <p:nvPr/>
              </p:nvSpPr>
              <p:spPr>
                <a:xfrm>
                  <a:off x="8515413" y="1766341"/>
                  <a:ext cx="355701" cy="947666"/>
                </a:xfrm>
                <a:prstGeom prst="rect">
                  <a:avLst/>
                </a:prstGeom>
                <a:solidFill>
                  <a:srgbClr val="97C523">
                    <a:lumMod val="20000"/>
                    <a:lumOff val="80000"/>
                  </a:srgbClr>
                </a:solidFill>
                <a:ln w="25400" cap="flat" cmpd="sng" algn="ctr">
                  <a:solidFill>
                    <a:srgbClr val="97C523">
                      <a:lumMod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1" lang="zh-CN" altLang="en-US" sz="1350"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矩形 6"/>
                <p:cNvSpPr/>
                <p:nvPr/>
              </p:nvSpPr>
              <p:spPr>
                <a:xfrm>
                  <a:off x="7300171" y="1747872"/>
                  <a:ext cx="355701" cy="947666"/>
                </a:xfrm>
                <a:prstGeom prst="rect">
                  <a:avLst/>
                </a:prstGeom>
                <a:solidFill>
                  <a:srgbClr val="97C523">
                    <a:lumMod val="20000"/>
                    <a:lumOff val="80000"/>
                  </a:srgbClr>
                </a:solidFill>
                <a:ln w="25400" cap="flat" cmpd="sng" algn="ctr">
                  <a:solidFill>
                    <a:srgbClr val="97C523">
                      <a:lumMod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1" lang="zh-CN" altLang="en-US" sz="1350" b="1" i="0" u="none" strike="noStrike" kern="0" cap="none" spc="0" normalizeH="0" baseline="0" noProof="0">
                    <a:ln>
                      <a:noFill/>
                    </a:ln>
                    <a:solidFill>
                      <a:srgbClr val="FFFFFF"/>
                    </a:solidFill>
                    <a:effectLst/>
                    <a:uLnTx/>
                    <a:uFillTx/>
                    <a:latin typeface="Arial" panose="020B0604020202020204"/>
                    <a:ea typeface="+mn-ea"/>
                    <a:cs typeface="+mn-cs"/>
                  </a:endParaRPr>
                </a:p>
              </p:txBody>
            </p:sp>
          </p:grpSp>
          <p:graphicFrame>
            <p:nvGraphicFramePr>
              <p:cNvPr id="18" name="对象 17"/>
              <p:cNvGraphicFramePr>
                <a:graphicFrameLocks noChangeAspect="1"/>
              </p:cNvGraphicFramePr>
              <p:nvPr/>
            </p:nvGraphicFramePr>
            <p:xfrm>
              <a:off x="1817811" y="4923258"/>
              <a:ext cx="2460230" cy="374179"/>
            </p:xfrm>
            <a:graphic>
              <a:graphicData uri="http://schemas.openxmlformats.org/presentationml/2006/ole">
                <mc:AlternateContent xmlns:mc="http://schemas.openxmlformats.org/markup-compatibility/2006">
                  <mc:Choice xmlns:v="urn:schemas-microsoft-com:vml" Requires="v">
                    <p:oleObj name="Equation" r:id="rId3" imgW="30175200" imgH="4876800" progId="Equation.DSMT4">
                      <p:embed/>
                    </p:oleObj>
                  </mc:Choice>
                  <mc:Fallback>
                    <p:oleObj name="Equation" r:id="rId3" imgW="30175200" imgH="4876800" progId="Equation.DSMT4">
                      <p:embed/>
                      <p:pic>
                        <p:nvPicPr>
                          <p:cNvPr id="18" name="对象 17"/>
                          <p:cNvPicPr>
                            <a:picLocks noChangeAspect="1" noChangeArrowheads="1"/>
                          </p:cNvPicPr>
                          <p:nvPr/>
                        </p:nvPicPr>
                        <p:blipFill>
                          <a:blip r:embed="rId4"/>
                          <a:srcRect/>
                          <a:stretch>
                            <a:fillRect/>
                          </a:stretch>
                        </p:blipFill>
                        <p:spPr bwMode="auto">
                          <a:xfrm>
                            <a:off x="1817811" y="4923258"/>
                            <a:ext cx="2460230" cy="374179"/>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1732890" y="5309550"/>
              <a:ext cx="2545556" cy="410766"/>
            </p:xfrm>
            <a:graphic>
              <a:graphicData uri="http://schemas.openxmlformats.org/presentationml/2006/ole">
                <mc:AlternateContent xmlns:mc="http://schemas.openxmlformats.org/markup-compatibility/2006">
                  <mc:Choice xmlns:v="urn:schemas-microsoft-com:vml" Requires="v">
                    <p:oleObj name="Equation" r:id="rId5" imgW="33832800" imgH="5486400" progId="Equation.DSMT4">
                      <p:embed/>
                    </p:oleObj>
                  </mc:Choice>
                  <mc:Fallback>
                    <p:oleObj name="Equation" r:id="rId5" imgW="33832800" imgH="5486400" progId="Equation.DSMT4">
                      <p:embed/>
                      <p:pic>
                        <p:nvPicPr>
                          <p:cNvPr id="19" name="对象 18"/>
                          <p:cNvPicPr>
                            <a:picLocks noChangeAspect="1" noChangeArrowheads="1"/>
                          </p:cNvPicPr>
                          <p:nvPr/>
                        </p:nvPicPr>
                        <p:blipFill>
                          <a:blip r:embed="rId6"/>
                          <a:srcRect/>
                          <a:stretch>
                            <a:fillRect/>
                          </a:stretch>
                        </p:blipFill>
                        <p:spPr bwMode="auto">
                          <a:xfrm>
                            <a:off x="1732890" y="5309550"/>
                            <a:ext cx="2545556" cy="410766"/>
                          </a:xfrm>
                          <a:prstGeom prst="rect">
                            <a:avLst/>
                          </a:prstGeom>
                          <a:noFill/>
                        </p:spPr>
                      </p:pic>
                    </p:oleObj>
                  </mc:Fallback>
                </mc:AlternateContent>
              </a:graphicData>
            </a:graphic>
          </p:graphicFrame>
        </p:grpSp>
        <p:sp>
          <p:nvSpPr>
            <p:cNvPr id="20" name="矩形 3"/>
            <p:cNvSpPr>
              <a:spLocks noChangeArrowheads="1"/>
            </p:cNvSpPr>
            <p:nvPr/>
          </p:nvSpPr>
          <p:spPr bwMode="auto">
            <a:xfrm>
              <a:off x="271350" y="1940340"/>
              <a:ext cx="1383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kumimoji="1" lang="zh-CN" altLang="en-US" sz="1800" b="1" dirty="0">
                  <a:solidFill>
                    <a:srgbClr val="0E2C68"/>
                  </a:solidFill>
                  <a:latin typeface="Arial" panose="020B0604020202020204" pitchFamily="34" charset="0"/>
                  <a:cs typeface="Arial" panose="020B0604020202020204" pitchFamily="34" charset="0"/>
                </a:rPr>
                <a:t>线性模型：</a:t>
              </a:r>
              <a:endParaRPr kumimoji="1" lang="zh-CN" altLang="en-US" sz="1350" b="1" dirty="0">
                <a:solidFill>
                  <a:srgbClr val="0E2C68"/>
                </a:solidFill>
                <a:latin typeface="Arial" panose="020B0604020202020204" pitchFamily="34" charset="0"/>
                <a:ea typeface="宋体" panose="02010600030101010101" pitchFamily="2" charset="-122"/>
                <a:cs typeface="Arial" panose="020B0604020202020204" pitchFamily="34" charset="0"/>
              </a:endParaRPr>
            </a:p>
          </p:txBody>
        </p:sp>
        <p:sp>
          <p:nvSpPr>
            <p:cNvPr id="21" name="箭头: 下 1"/>
            <p:cNvSpPr/>
            <p:nvPr/>
          </p:nvSpPr>
          <p:spPr>
            <a:xfrm>
              <a:off x="2875491" y="2494162"/>
              <a:ext cx="297441" cy="380091"/>
            </a:xfrm>
            <a:prstGeom prst="downArrow">
              <a:avLst/>
            </a:prstGeom>
            <a:solidFill>
              <a:srgbClr val="002060"/>
            </a:solidFill>
            <a:ln w="25400" cap="flat" cmpd="sng" algn="ctr">
              <a:solidFill>
                <a:srgbClr val="0E2C6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1" lang="zh-CN" altLang="en-US" sz="135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28" name="组合 27"/>
            <p:cNvGrpSpPr/>
            <p:nvPr/>
          </p:nvGrpSpPr>
          <p:grpSpPr>
            <a:xfrm>
              <a:off x="1720937" y="1833680"/>
              <a:ext cx="3130612" cy="942563"/>
              <a:chOff x="1803597" y="2642217"/>
              <a:chExt cx="3130612" cy="942563"/>
            </a:xfrm>
          </p:grpSpPr>
          <p:graphicFrame>
            <p:nvGraphicFramePr>
              <p:cNvPr id="9" name="对象 8"/>
              <p:cNvGraphicFramePr>
                <a:graphicFrameLocks noChangeAspect="1"/>
              </p:cNvGraphicFramePr>
              <p:nvPr/>
            </p:nvGraphicFramePr>
            <p:xfrm>
              <a:off x="3850155" y="2734877"/>
              <a:ext cx="844154" cy="421481"/>
            </p:xfrm>
            <a:graphic>
              <a:graphicData uri="http://schemas.openxmlformats.org/presentationml/2006/ole">
                <mc:AlternateContent xmlns:mc="http://schemas.openxmlformats.org/markup-compatibility/2006">
                  <mc:Choice xmlns:v="urn:schemas-microsoft-com:vml" Requires="v">
                    <p:oleObj name="Equation" r:id="rId7" imgW="10363200" imgH="5486400" progId="Equation.DSMT4">
                      <p:embed/>
                    </p:oleObj>
                  </mc:Choice>
                  <mc:Fallback>
                    <p:oleObj name="Equation" r:id="rId7" imgW="10363200" imgH="5486400" progId="Equation.DSMT4">
                      <p:embed/>
                      <p:pic>
                        <p:nvPicPr>
                          <p:cNvPr id="9" name="对象 8"/>
                          <p:cNvPicPr>
                            <a:picLocks noChangeAspect="1" noChangeArrowheads="1"/>
                          </p:cNvPicPr>
                          <p:nvPr/>
                        </p:nvPicPr>
                        <p:blipFill>
                          <a:blip r:embed="rId8"/>
                          <a:srcRect/>
                          <a:stretch>
                            <a:fillRect/>
                          </a:stretch>
                        </p:blipFill>
                        <p:spPr bwMode="auto">
                          <a:xfrm>
                            <a:off x="3850155" y="2734877"/>
                            <a:ext cx="844154" cy="421481"/>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1803597" y="2734782"/>
              <a:ext cx="687387" cy="366712"/>
            </p:xfrm>
            <a:graphic>
              <a:graphicData uri="http://schemas.openxmlformats.org/presentationml/2006/ole">
                <mc:AlternateContent xmlns:mc="http://schemas.openxmlformats.org/markup-compatibility/2006">
                  <mc:Choice xmlns:v="urn:schemas-microsoft-com:vml" Requires="v">
                    <p:oleObj name="Equation" r:id="rId9" imgW="9144000" imgH="4876800" progId="Equation.DSMT4">
                      <p:embed/>
                    </p:oleObj>
                  </mc:Choice>
                  <mc:Fallback>
                    <p:oleObj name="Equation" r:id="rId9" imgW="9144000" imgH="4876800" progId="Equation.DSMT4">
                      <p:embed/>
                      <p:pic>
                        <p:nvPicPr>
                          <p:cNvPr id="11" name="对象 10"/>
                          <p:cNvPicPr>
                            <a:picLocks noChangeAspect="1" noChangeArrowheads="1"/>
                          </p:cNvPicPr>
                          <p:nvPr/>
                        </p:nvPicPr>
                        <p:blipFill>
                          <a:blip r:embed="rId10"/>
                          <a:srcRect/>
                          <a:stretch>
                            <a:fillRect/>
                          </a:stretch>
                        </p:blipFill>
                        <p:spPr bwMode="auto">
                          <a:xfrm>
                            <a:off x="1803597" y="2734782"/>
                            <a:ext cx="687387" cy="366712"/>
                          </a:xfrm>
                          <a:prstGeom prst="rect">
                            <a:avLst/>
                          </a:prstGeom>
                          <a:noFill/>
                        </p:spPr>
                      </p:pic>
                    </p:oleObj>
                  </mc:Fallback>
                </mc:AlternateContent>
              </a:graphicData>
            </a:graphic>
          </p:graphicFrame>
          <p:cxnSp>
            <p:nvCxnSpPr>
              <p:cNvPr id="13" name="直接箭头连接符 12"/>
              <p:cNvCxnSpPr/>
              <p:nvPr/>
            </p:nvCxnSpPr>
            <p:spPr>
              <a:xfrm flipV="1">
                <a:off x="2513570" y="2983299"/>
                <a:ext cx="1290550" cy="9920"/>
              </a:xfrm>
              <a:prstGeom prst="straightConnector1">
                <a:avLst/>
              </a:prstGeom>
              <a:noFill/>
              <a:ln w="19050" cap="flat" cmpd="sng" algn="ctr">
                <a:solidFill>
                  <a:srgbClr val="0E2C68"/>
                </a:solidFill>
                <a:prstDash val="solid"/>
                <a:tailEnd type="triangle"/>
              </a:ln>
              <a:effectLst/>
            </p:spPr>
          </p:cxnSp>
          <p:sp>
            <p:nvSpPr>
              <p:cNvPr id="14" name="矩形 3"/>
              <p:cNvSpPr>
                <a:spLocks noChangeArrowheads="1"/>
              </p:cNvSpPr>
              <p:nvPr/>
            </p:nvSpPr>
            <p:spPr bwMode="auto">
              <a:xfrm>
                <a:off x="2439891" y="2642217"/>
                <a:ext cx="15284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kumimoji="1" lang="en-US" altLang="zh-CN" sz="1350" b="1" dirty="0">
                    <a:solidFill>
                      <a:srgbClr val="0E2C68"/>
                    </a:solidFill>
                    <a:latin typeface="Arial" panose="020B0604020202020204" pitchFamily="34" charset="0"/>
                    <a:cs typeface="Arial" panose="020B0604020202020204" pitchFamily="34" charset="0"/>
                  </a:rPr>
                  <a:t>Linear Mapping</a:t>
                </a:r>
                <a:endParaRPr kumimoji="1" lang="zh-CN" altLang="en-US" sz="1050" b="1" dirty="0">
                  <a:solidFill>
                    <a:srgbClr val="0E2C68"/>
                  </a:solidFill>
                  <a:latin typeface="Arial" panose="020B0604020202020204" pitchFamily="34" charset="0"/>
                  <a:ea typeface="宋体" panose="02010600030101010101" pitchFamily="2" charset="-122"/>
                  <a:cs typeface="Arial" panose="020B0604020202020204" pitchFamily="34" charset="0"/>
                </a:endParaRPr>
              </a:p>
            </p:txBody>
          </p:sp>
          <p:cxnSp>
            <p:nvCxnSpPr>
              <p:cNvPr id="15" name="直接连接符 14"/>
              <p:cNvCxnSpPr/>
              <p:nvPr/>
            </p:nvCxnSpPr>
            <p:spPr>
              <a:xfrm>
                <a:off x="1951127" y="3108684"/>
                <a:ext cx="392906" cy="0"/>
              </a:xfrm>
              <a:prstGeom prst="line">
                <a:avLst/>
              </a:prstGeom>
              <a:noFill/>
              <a:ln w="19050" cap="flat" cmpd="sng" algn="ctr">
                <a:solidFill>
                  <a:srgbClr val="C00000"/>
                </a:solidFill>
                <a:prstDash val="solid"/>
              </a:ln>
              <a:effectLst/>
            </p:spPr>
          </p:cxnSp>
          <p:sp>
            <p:nvSpPr>
              <p:cNvPr id="16" name="矩形 15"/>
              <p:cNvSpPr/>
              <p:nvPr/>
            </p:nvSpPr>
            <p:spPr>
              <a:xfrm>
                <a:off x="1906733" y="3112263"/>
                <a:ext cx="567340" cy="461665"/>
              </a:xfrm>
              <a:prstGeom prst="rect">
                <a:avLst/>
              </a:prstGeom>
            </p:spPr>
            <p:txBody>
              <a:bodyPr wrap="square">
                <a:spAutoFit/>
              </a:bodyPr>
              <a:lstStyle/>
              <a:p>
                <a:pPr eaLnBrk="0" fontAlgn="base" hangingPunct="0">
                  <a:spcBef>
                    <a:spcPct val="0"/>
                  </a:spcBef>
                  <a:spcAft>
                    <a:spcPct val="0"/>
                  </a:spcAft>
                </a:pPr>
                <a:r>
                  <a:rPr kumimoji="1" lang="zh-CN" altLang="en-US" sz="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注入功率</a:t>
                </a:r>
                <a:endParaRPr kumimoji="1" lang="zh-CN" altLang="en-US" sz="1200"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3771716" y="3122881"/>
                <a:ext cx="567340" cy="461665"/>
              </a:xfrm>
              <a:prstGeom prst="rect">
                <a:avLst/>
              </a:prstGeom>
            </p:spPr>
            <p:txBody>
              <a:bodyPr wrap="square">
                <a:spAutoFit/>
              </a:bodyPr>
              <a:lstStyle/>
              <a:p>
                <a:pPr eaLnBrk="0" fontAlgn="base" hangingPunct="0">
                  <a:spcBef>
                    <a:spcPct val="0"/>
                  </a:spcBef>
                  <a:spcAft>
                    <a:spcPct val="0"/>
                  </a:spcAft>
                </a:pPr>
                <a:r>
                  <a:rPr kumimoji="1" lang="zh-CN" altLang="en-US" sz="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节点电压</a:t>
                </a:r>
                <a:endParaRPr kumimoji="1" lang="zh-CN" altLang="en-US" sz="1200" dirty="0">
                  <a:solidFill>
                    <a:srgbClr val="C00000"/>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852474" y="3118209"/>
                <a:ext cx="296303" cy="0"/>
              </a:xfrm>
              <a:prstGeom prst="line">
                <a:avLst/>
              </a:prstGeom>
              <a:noFill/>
              <a:ln w="19050" cap="flat" cmpd="sng" algn="ctr">
                <a:solidFill>
                  <a:srgbClr val="C00000"/>
                </a:solidFill>
                <a:prstDash val="solid"/>
              </a:ln>
              <a:effectLst/>
            </p:spPr>
          </p:cxnSp>
          <p:cxnSp>
            <p:nvCxnSpPr>
              <p:cNvPr id="23" name="直接连接符 22"/>
              <p:cNvCxnSpPr/>
              <p:nvPr/>
            </p:nvCxnSpPr>
            <p:spPr>
              <a:xfrm>
                <a:off x="4272232" y="3118209"/>
                <a:ext cx="296303" cy="0"/>
              </a:xfrm>
              <a:prstGeom prst="line">
                <a:avLst/>
              </a:prstGeom>
              <a:noFill/>
              <a:ln w="19050" cap="flat" cmpd="sng" algn="ctr">
                <a:solidFill>
                  <a:srgbClr val="C00000"/>
                </a:solidFill>
                <a:prstDash val="solid"/>
              </a:ln>
              <a:effectLst/>
            </p:spPr>
          </p:cxnSp>
          <p:sp>
            <p:nvSpPr>
              <p:cNvPr id="24" name="矩形 23"/>
              <p:cNvSpPr/>
              <p:nvPr/>
            </p:nvSpPr>
            <p:spPr>
              <a:xfrm>
                <a:off x="4252769" y="3123115"/>
                <a:ext cx="681440" cy="461665"/>
              </a:xfrm>
              <a:prstGeom prst="rect">
                <a:avLst/>
              </a:prstGeom>
            </p:spPr>
            <p:txBody>
              <a:bodyPr wrap="square">
                <a:spAutoFit/>
              </a:bodyPr>
              <a:lstStyle/>
              <a:p>
                <a:pPr eaLnBrk="0" fontAlgn="base" hangingPunct="0">
                  <a:spcBef>
                    <a:spcPct val="0"/>
                  </a:spcBef>
                  <a:spcAft>
                    <a:spcPct val="0"/>
                  </a:spcAft>
                </a:pPr>
                <a:r>
                  <a:rPr kumimoji="1" lang="en-US" altLang="zh-CN" sz="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PPC </a:t>
                </a:r>
              </a:p>
              <a:p>
                <a:pPr eaLnBrk="0" fontAlgn="base" hangingPunct="0">
                  <a:spcBef>
                    <a:spcPct val="0"/>
                  </a:spcBef>
                  <a:spcAft>
                    <a:spcPct val="0"/>
                  </a:spcAft>
                </a:pPr>
                <a:r>
                  <a:rPr kumimoji="1" lang="zh-CN" altLang="en-US" sz="12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功率</a:t>
                </a:r>
                <a:endParaRPr kumimoji="1" lang="zh-CN" altLang="en-US" sz="1200" dirty="0">
                  <a:solidFill>
                    <a:srgbClr val="C00000"/>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6546398" y="1489367"/>
            <a:ext cx="4338771" cy="2562495"/>
            <a:chOff x="4853715" y="2490604"/>
            <a:chExt cx="4338771" cy="2562495"/>
          </a:xfrm>
        </p:grpSpPr>
        <p:pic>
          <p:nvPicPr>
            <p:cNvPr id="25" name="图片 24"/>
            <p:cNvPicPr>
              <a:picLocks noChangeAspect="1"/>
            </p:cNvPicPr>
            <p:nvPr/>
          </p:nvPicPr>
          <p:blipFill rotWithShape="1">
            <a:blip r:embed="rId11" cstate="print">
              <a:extLst>
                <a:ext uri="{28A0092B-C50C-407E-A947-70E740481C1C}">
                  <a14:useLocalDpi xmlns:a14="http://schemas.microsoft.com/office/drawing/2010/main" val="0"/>
                </a:ext>
              </a:extLst>
            </a:blip>
            <a:srcRect l="5032" t="5798" r="7891" b="734"/>
            <a:stretch>
              <a:fillRect/>
            </a:stretch>
          </p:blipFill>
          <p:spPr>
            <a:xfrm>
              <a:off x="5323382" y="2501574"/>
              <a:ext cx="3869104" cy="2551525"/>
            </a:xfrm>
            <a:prstGeom prst="rect">
              <a:avLst/>
            </a:prstGeom>
          </p:spPr>
        </p:pic>
        <p:sp>
          <p:nvSpPr>
            <p:cNvPr id="31" name="文本框 30"/>
            <p:cNvSpPr txBox="1"/>
            <p:nvPr/>
          </p:nvSpPr>
          <p:spPr>
            <a:xfrm>
              <a:off x="4853715" y="2490604"/>
              <a:ext cx="528327" cy="2031325"/>
            </a:xfrm>
            <a:prstGeom prst="rect">
              <a:avLst/>
            </a:prstGeom>
            <a:noFill/>
          </p:spPr>
          <p:txBody>
            <a:bodyPr wrap="square" rtlCol="0">
              <a:spAutoFit/>
            </a:bodyPr>
            <a:lstStyle/>
            <a:p>
              <a:pPr algn="ctr" eaLnBrk="0" fontAlgn="base" hangingPunct="0">
                <a:spcBef>
                  <a:spcPct val="0"/>
                </a:spcBef>
                <a:spcAft>
                  <a:spcPct val="0"/>
                </a:spcAft>
              </a:pPr>
              <a:r>
                <a:rPr kumimoji="1" lang="zh-CN" altLang="en-US" kern="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线性化潮流结果</a:t>
              </a:r>
              <a:endParaRPr kumimoji="1" lang="zh-CN" altLang="en-US"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6" name="组合 65"/>
          <p:cNvGrpSpPr/>
          <p:nvPr/>
        </p:nvGrpSpPr>
        <p:grpSpPr>
          <a:xfrm>
            <a:off x="656764" y="4341445"/>
            <a:ext cx="4508836" cy="1974929"/>
            <a:chOff x="382841" y="4359609"/>
            <a:chExt cx="4508836" cy="1974929"/>
          </a:xfrm>
        </p:grpSpPr>
        <p:sp>
          <p:nvSpPr>
            <p:cNvPr id="32" name="矩形 31"/>
            <p:cNvSpPr/>
            <p:nvPr/>
          </p:nvSpPr>
          <p:spPr bwMode="auto">
            <a:xfrm>
              <a:off x="382841" y="4359609"/>
              <a:ext cx="4508836" cy="1974929"/>
            </a:xfrm>
            <a:prstGeom prst="rect">
              <a:avLst/>
            </a:prstGeom>
            <a:solidFill>
              <a:srgbClr val="ECF7D0"/>
            </a:solidFill>
            <a:ln w="19050" cap="flat" cmpd="sng" algn="ctr">
              <a:solidFill>
                <a:srgbClr val="4B621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grpSp>
          <p:nvGrpSpPr>
            <p:cNvPr id="33" name="组合 32"/>
            <p:cNvGrpSpPr/>
            <p:nvPr/>
          </p:nvGrpSpPr>
          <p:grpSpPr>
            <a:xfrm>
              <a:off x="467136" y="4444767"/>
              <a:ext cx="2636314" cy="1839450"/>
              <a:chOff x="346085" y="1641450"/>
              <a:chExt cx="2636314" cy="1839450"/>
            </a:xfrm>
          </p:grpSpPr>
          <p:graphicFrame>
            <p:nvGraphicFramePr>
              <p:cNvPr id="34" name="对象 33"/>
              <p:cNvGraphicFramePr>
                <a:graphicFrameLocks noChangeAspect="1"/>
              </p:cNvGraphicFramePr>
              <p:nvPr/>
            </p:nvGraphicFramePr>
            <p:xfrm>
              <a:off x="451342" y="2095939"/>
              <a:ext cx="2226716" cy="354511"/>
            </p:xfrm>
            <a:graphic>
              <a:graphicData uri="http://schemas.openxmlformats.org/presentationml/2006/ole">
                <mc:AlternateContent xmlns:mc="http://schemas.openxmlformats.org/markup-compatibility/2006">
                  <mc:Choice xmlns:v="urn:schemas-microsoft-com:vml" Requires="v">
                    <p:oleObj name="Equation" r:id="rId12" imgW="31394400" imgH="4876800" progId="Equation.DSMT4">
                      <p:embed/>
                    </p:oleObj>
                  </mc:Choice>
                  <mc:Fallback>
                    <p:oleObj name="Equation" r:id="rId12" imgW="31394400" imgH="4876800" progId="Equation.DSMT4">
                      <p:embed/>
                      <p:pic>
                        <p:nvPicPr>
                          <p:cNvPr id="34" name="对象 33"/>
                          <p:cNvPicPr>
                            <a:picLocks noChangeAspect="1" noChangeArrowheads="1"/>
                          </p:cNvPicPr>
                          <p:nvPr/>
                        </p:nvPicPr>
                        <p:blipFill>
                          <a:blip r:embed="rId13"/>
                          <a:srcRect/>
                          <a:stretch>
                            <a:fillRect/>
                          </a:stretch>
                        </p:blipFill>
                        <p:spPr bwMode="auto">
                          <a:xfrm>
                            <a:off x="451342" y="2095939"/>
                            <a:ext cx="2226716" cy="354511"/>
                          </a:xfrm>
                          <a:prstGeom prst="rect">
                            <a:avLst/>
                          </a:prstGeom>
                          <a:noFill/>
                        </p:spPr>
                      </p:pic>
                    </p:oleObj>
                  </mc:Fallback>
                </mc:AlternateContent>
              </a:graphicData>
            </a:graphic>
          </p:graphicFrame>
          <p:sp>
            <p:nvSpPr>
              <p:cNvPr id="36" name="矩形 35"/>
              <p:cNvSpPr/>
              <p:nvPr/>
            </p:nvSpPr>
            <p:spPr>
              <a:xfrm>
                <a:off x="346085" y="2448905"/>
                <a:ext cx="675504" cy="276999"/>
              </a:xfrm>
              <a:prstGeom prst="rect">
                <a:avLst/>
              </a:prstGeom>
            </p:spPr>
            <p:txBody>
              <a:bodyPr wrap="square">
                <a:spAutoFit/>
              </a:bodyPr>
              <a:lstStyle/>
              <a:p>
                <a:pPr eaLnBrk="0" fontAlgn="base" hangingPunct="0">
                  <a:spcBef>
                    <a:spcPct val="0"/>
                  </a:spcBef>
                  <a:spcAft>
                    <a:spcPct val="0"/>
                  </a:spcAft>
                </a:pPr>
                <a:r>
                  <a:rPr kumimoji="1" lang="zh-CN" altLang="en-US" sz="1200" dirty="0">
                    <a:solidFill>
                      <a:srgbClr val="000000">
                        <a:lumMod val="50000"/>
                      </a:srgbClr>
                    </a:solidFill>
                    <a:latin typeface="微软雅黑" panose="020B0503020204020204" pitchFamily="34" charset="-122"/>
                    <a:ea typeface="微软雅黑" panose="020B0503020204020204" pitchFamily="34" charset="-122"/>
                    <a:cs typeface="Arial" panose="020B0604020202020204" pitchFamily="34" charset="0"/>
                  </a:rPr>
                  <a:t>输出</a:t>
                </a:r>
                <a:endParaRPr kumimoji="1" lang="zh-CN" altLang="en-US" sz="1200" dirty="0">
                  <a:solidFill>
                    <a:srgbClr val="000000">
                      <a:lumMod val="50000"/>
                    </a:srgbClr>
                  </a:solidFill>
                  <a:latin typeface="微软雅黑" panose="020B0503020204020204" pitchFamily="34" charset="-122"/>
                  <a:ea typeface="微软雅黑" panose="020B0503020204020204" pitchFamily="34" charset="-122"/>
                </a:endParaRPr>
              </a:p>
            </p:txBody>
          </p:sp>
          <p:sp>
            <p:nvSpPr>
              <p:cNvPr id="37" name="矩形 36"/>
              <p:cNvSpPr/>
              <p:nvPr/>
            </p:nvSpPr>
            <p:spPr>
              <a:xfrm>
                <a:off x="1044558" y="1641450"/>
                <a:ext cx="1107996" cy="369332"/>
              </a:xfrm>
              <a:prstGeom prst="rect">
                <a:avLst/>
              </a:prstGeom>
            </p:spPr>
            <p:txBody>
              <a:bodyPr wrap="none">
                <a:spAutoFit/>
              </a:bodyPr>
              <a:lstStyle/>
              <a:p>
                <a:pPr eaLnBrk="0" fontAlgn="base" hangingPunct="0">
                  <a:spcBef>
                    <a:spcPct val="0"/>
                  </a:spcBef>
                  <a:spcAft>
                    <a:spcPct val="0"/>
                  </a:spcAft>
                </a:pPr>
                <a:r>
                  <a:rPr kumimoji="1" lang="zh-CN" altLang="en-US" b="1" dirty="0">
                    <a:solidFill>
                      <a:srgbClr val="0E2C68"/>
                    </a:solidFill>
                    <a:latin typeface="微软雅黑" panose="020B0503020204020204" pitchFamily="34" charset="-122"/>
                    <a:ea typeface="微软雅黑" panose="020B0503020204020204" pitchFamily="34" charset="-122"/>
                    <a:cs typeface="Arial" panose="020B0604020202020204" pitchFamily="34" charset="0"/>
                  </a:rPr>
                  <a:t>线性回归</a:t>
                </a:r>
                <a:endParaRPr kumimoji="1" lang="zh-CN" altLang="en-US" b="1" dirty="0">
                  <a:solidFill>
                    <a:srgbClr val="0E2C68"/>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430327" y="2449784"/>
                <a:ext cx="296303" cy="0"/>
              </a:xfrm>
              <a:prstGeom prst="line">
                <a:avLst/>
              </a:prstGeom>
              <a:noFill/>
              <a:ln w="19050" cap="flat" cmpd="sng" algn="ctr">
                <a:solidFill>
                  <a:srgbClr val="000000">
                    <a:lumMod val="50000"/>
                  </a:srgbClr>
                </a:solidFill>
                <a:prstDash val="solid"/>
              </a:ln>
              <a:effectLst/>
            </p:spPr>
          </p:cxnSp>
          <p:grpSp>
            <p:nvGrpSpPr>
              <p:cNvPr id="39" name="组合 38"/>
              <p:cNvGrpSpPr/>
              <p:nvPr/>
            </p:nvGrpSpPr>
            <p:grpSpPr>
              <a:xfrm>
                <a:off x="1210897" y="2441509"/>
                <a:ext cx="608414" cy="284394"/>
                <a:chOff x="1706669" y="2788600"/>
                <a:chExt cx="608414" cy="284394"/>
              </a:xfrm>
            </p:grpSpPr>
            <p:cxnSp>
              <p:nvCxnSpPr>
                <p:cNvPr id="48" name="直接连接符 47"/>
                <p:cNvCxnSpPr/>
                <p:nvPr/>
              </p:nvCxnSpPr>
              <p:spPr>
                <a:xfrm>
                  <a:off x="1852234" y="2788600"/>
                  <a:ext cx="208238" cy="0"/>
                </a:xfrm>
                <a:prstGeom prst="line">
                  <a:avLst/>
                </a:prstGeom>
                <a:noFill/>
                <a:ln w="19050" cap="flat" cmpd="sng" algn="ctr">
                  <a:solidFill>
                    <a:srgbClr val="000000">
                      <a:lumMod val="50000"/>
                    </a:srgbClr>
                  </a:solidFill>
                  <a:prstDash val="solid"/>
                </a:ln>
                <a:effectLst/>
              </p:spPr>
            </p:cxnSp>
            <p:sp>
              <p:nvSpPr>
                <p:cNvPr id="49" name="矩形 48"/>
                <p:cNvSpPr/>
                <p:nvPr/>
              </p:nvSpPr>
              <p:spPr>
                <a:xfrm>
                  <a:off x="1706669" y="2795995"/>
                  <a:ext cx="608414" cy="276999"/>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1" lang="zh-CN" altLang="en-US" sz="12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输入</a:t>
                  </a:r>
                  <a:endParaRPr kumimoji="1" lang="zh-CN" altLang="en-US" sz="12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700601" y="2441509"/>
                <a:ext cx="608414" cy="284393"/>
                <a:chOff x="2059307" y="2789785"/>
                <a:chExt cx="608414" cy="284393"/>
              </a:xfrm>
            </p:grpSpPr>
            <p:sp>
              <p:nvSpPr>
                <p:cNvPr id="46" name="矩形 45"/>
                <p:cNvSpPr/>
                <p:nvPr/>
              </p:nvSpPr>
              <p:spPr>
                <a:xfrm>
                  <a:off x="2059307" y="2797179"/>
                  <a:ext cx="608414" cy="276999"/>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1" lang="zh-CN" altLang="en-US" sz="12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误差</a:t>
                  </a:r>
                  <a:endParaRPr kumimoji="1" lang="zh-CN" altLang="en-US" sz="12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2238513" y="2789785"/>
                  <a:ext cx="189569" cy="0"/>
                </a:xfrm>
                <a:prstGeom prst="line">
                  <a:avLst/>
                </a:prstGeom>
                <a:noFill/>
                <a:ln w="19050" cap="flat" cmpd="sng" algn="ctr">
                  <a:solidFill>
                    <a:srgbClr val="000000">
                      <a:lumMod val="50000"/>
                    </a:srgbClr>
                  </a:solidFill>
                  <a:prstDash val="solid"/>
                </a:ln>
                <a:effectLst/>
              </p:spPr>
            </p:cxnSp>
          </p:grpSp>
          <p:grpSp>
            <p:nvGrpSpPr>
              <p:cNvPr id="41" name="组合 40"/>
              <p:cNvGrpSpPr/>
              <p:nvPr/>
            </p:nvGrpSpPr>
            <p:grpSpPr>
              <a:xfrm>
                <a:off x="2207902" y="2437523"/>
                <a:ext cx="774497" cy="276999"/>
                <a:chOff x="2112611" y="2780350"/>
                <a:chExt cx="774497" cy="276999"/>
              </a:xfrm>
            </p:grpSpPr>
            <p:sp>
              <p:nvSpPr>
                <p:cNvPr id="44" name="矩形 43"/>
                <p:cNvSpPr/>
                <p:nvPr/>
              </p:nvSpPr>
              <p:spPr>
                <a:xfrm>
                  <a:off x="2112611" y="2780350"/>
                  <a:ext cx="774497" cy="276999"/>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1" lang="zh-CN" altLang="en-US" sz="12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坏数据</a:t>
                  </a:r>
                  <a:endParaRPr kumimoji="1" lang="zh-CN" altLang="en-US" sz="12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2343379" y="2783452"/>
                  <a:ext cx="189569" cy="0"/>
                </a:xfrm>
                <a:prstGeom prst="line">
                  <a:avLst/>
                </a:prstGeom>
                <a:noFill/>
                <a:ln w="19050" cap="flat" cmpd="sng" algn="ctr">
                  <a:solidFill>
                    <a:srgbClr val="000000">
                      <a:lumMod val="50000"/>
                    </a:srgbClr>
                  </a:solidFill>
                  <a:prstDash val="solid"/>
                </a:ln>
                <a:effectLst/>
              </p:spPr>
            </p:cxnSp>
          </p:grpSp>
          <p:grpSp>
            <p:nvGrpSpPr>
              <p:cNvPr id="42" name="组合 41"/>
              <p:cNvGrpSpPr/>
              <p:nvPr/>
            </p:nvGrpSpPr>
            <p:grpSpPr>
              <a:xfrm>
                <a:off x="399126" y="2957680"/>
                <a:ext cx="2189663" cy="523220"/>
                <a:chOff x="432404" y="3154822"/>
                <a:chExt cx="2189663" cy="523220"/>
              </a:xfrm>
            </p:grpSpPr>
            <p:sp>
              <p:nvSpPr>
                <p:cNvPr id="43" name="矩形 42"/>
                <p:cNvSpPr/>
                <p:nvPr/>
              </p:nvSpPr>
              <p:spPr>
                <a:xfrm>
                  <a:off x="432404" y="3154822"/>
                  <a:ext cx="2189663" cy="523220"/>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1" lang="zh-CN" altLang="en-US" sz="14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待估计：参数矩阵      、</a:t>
                  </a:r>
                  <a:endParaRPr kumimoji="1" lang="en-US" altLang="zh-CN" sz="14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defRPr/>
                  </a:pPr>
                  <a:r>
                    <a:rPr kumimoji="1" lang="en-US" altLang="zh-CN" sz="14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1" lang="zh-CN" altLang="en-US" sz="1400" i="0" u="none" strike="noStrike" kern="0" cap="none" spc="0" normalizeH="0" baseline="0" noProof="0" dirty="0">
                      <a:ln>
                        <a:noFill/>
                      </a:ln>
                      <a:solidFill>
                        <a:srgbClr val="000000">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稀疏坏数据</a:t>
                  </a:r>
                  <a:endParaRPr kumimoji="1" lang="zh-CN" altLang="en-US" sz="14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aphicFrame>
              <p:nvGraphicFramePr>
                <p:cNvPr id="50" name="对象 49"/>
                <p:cNvGraphicFramePr>
                  <a:graphicFrameLocks noChangeAspect="1"/>
                </p:cNvGraphicFramePr>
                <p:nvPr/>
              </p:nvGraphicFramePr>
              <p:xfrm>
                <a:off x="2030955" y="3179684"/>
                <a:ext cx="287337" cy="247650"/>
              </p:xfrm>
              <a:graphic>
                <a:graphicData uri="http://schemas.openxmlformats.org/presentationml/2006/ole">
                  <mc:AlternateContent xmlns:mc="http://schemas.openxmlformats.org/markup-compatibility/2006">
                    <mc:Choice xmlns:v="urn:schemas-microsoft-com:vml" Requires="v">
                      <p:oleObj name="Equation" r:id="rId14" imgW="4876800" imgH="4267200" progId="Equation.DSMT4">
                        <p:embed/>
                      </p:oleObj>
                    </mc:Choice>
                    <mc:Fallback>
                      <p:oleObj name="Equation" r:id="rId14" imgW="4876800" imgH="4267200" progId="Equation.DSMT4">
                        <p:embed/>
                        <p:pic>
                          <p:nvPicPr>
                            <p:cNvPr id="50" name="对象 49"/>
                            <p:cNvPicPr/>
                            <p:nvPr/>
                          </p:nvPicPr>
                          <p:blipFill>
                            <a:blip r:embed="rId15"/>
                            <a:stretch>
                              <a:fillRect/>
                            </a:stretch>
                          </p:blipFill>
                          <p:spPr>
                            <a:xfrm>
                              <a:off x="2030955" y="3179684"/>
                              <a:ext cx="287337" cy="247650"/>
                            </a:xfrm>
                            <a:prstGeom prst="rect">
                              <a:avLst/>
                            </a:prstGeom>
                          </p:spPr>
                        </p:pic>
                      </p:oleObj>
                    </mc:Fallback>
                  </mc:AlternateContent>
                </a:graphicData>
              </a:graphic>
            </p:graphicFrame>
            <p:graphicFrame>
              <p:nvGraphicFramePr>
                <p:cNvPr id="52" name="对象 51"/>
                <p:cNvGraphicFramePr>
                  <a:graphicFrameLocks noChangeAspect="1"/>
                </p:cNvGraphicFramePr>
                <p:nvPr/>
              </p:nvGraphicFramePr>
              <p:xfrm>
                <a:off x="2159594" y="3389233"/>
                <a:ext cx="214112" cy="234503"/>
              </p:xfrm>
              <a:graphic>
                <a:graphicData uri="http://schemas.openxmlformats.org/presentationml/2006/ole">
                  <mc:AlternateContent xmlns:mc="http://schemas.openxmlformats.org/markup-compatibility/2006">
                    <mc:Choice xmlns:v="urn:schemas-microsoft-com:vml" Requires="v">
                      <p:oleObj name="Equation" r:id="rId16" imgW="3048000" imgH="3352800" progId="Equation.DSMT4">
                        <p:embed/>
                      </p:oleObj>
                    </mc:Choice>
                    <mc:Fallback>
                      <p:oleObj name="Equation" r:id="rId16" imgW="3048000" imgH="3352800" progId="Equation.DSMT4">
                        <p:embed/>
                        <p:pic>
                          <p:nvPicPr>
                            <p:cNvPr id="52" name="对象 51"/>
                            <p:cNvPicPr/>
                            <p:nvPr/>
                          </p:nvPicPr>
                          <p:blipFill>
                            <a:blip r:embed="rId17"/>
                            <a:stretch>
                              <a:fillRect/>
                            </a:stretch>
                          </p:blipFill>
                          <p:spPr>
                            <a:xfrm>
                              <a:off x="2159594" y="3389233"/>
                              <a:ext cx="214112" cy="234503"/>
                            </a:xfrm>
                            <a:prstGeom prst="rect">
                              <a:avLst/>
                            </a:prstGeom>
                          </p:spPr>
                        </p:pic>
                      </p:oleObj>
                    </mc:Fallback>
                  </mc:AlternateContent>
                </a:graphicData>
              </a:graphic>
            </p:graphicFrame>
          </p:grpSp>
        </p:grpSp>
        <p:grpSp>
          <p:nvGrpSpPr>
            <p:cNvPr id="54" name="组合 53"/>
            <p:cNvGrpSpPr/>
            <p:nvPr/>
          </p:nvGrpSpPr>
          <p:grpSpPr>
            <a:xfrm>
              <a:off x="3327662" y="4490665"/>
              <a:ext cx="1414684" cy="814675"/>
              <a:chOff x="746925" y="4294210"/>
              <a:chExt cx="1414684" cy="814675"/>
            </a:xfrm>
          </p:grpSpPr>
          <p:sp>
            <p:nvSpPr>
              <p:cNvPr id="55" name="矩形 54"/>
              <p:cNvSpPr/>
              <p:nvPr/>
            </p:nvSpPr>
            <p:spPr>
              <a:xfrm>
                <a:off x="776602" y="4647220"/>
                <a:ext cx="1385007" cy="461665"/>
              </a:xfrm>
              <a:prstGeom prst="rect">
                <a:avLst/>
              </a:prstGeom>
            </p:spPr>
            <p:txBody>
              <a:bodyPr wrap="square">
                <a:spAutoFit/>
              </a:bodyPr>
              <a:lstStyle/>
              <a:p>
                <a:pPr eaLnBrk="0" fontAlgn="base" hangingPunct="0">
                  <a:spcBef>
                    <a:spcPct val="0"/>
                  </a:spcBef>
                  <a:spcAft>
                    <a:spcPct val="0"/>
                  </a:spcAft>
                </a:pPr>
                <a:r>
                  <a:rPr kumimoji="1" lang="zh-CN" altLang="en-US" sz="1200" b="1" dirty="0">
                    <a:solidFill>
                      <a:srgbClr val="000000">
                        <a:lumMod val="50000"/>
                      </a:srgbClr>
                    </a:solidFill>
                    <a:latin typeface="微软雅黑" panose="020B0503020204020204" pitchFamily="34" charset="-122"/>
                    <a:ea typeface="微软雅黑" panose="020B0503020204020204" pitchFamily="34" charset="-122"/>
                    <a:cs typeface="Arial" panose="020B0604020202020204" pitchFamily="34" charset="0"/>
                  </a:rPr>
                  <a:t>状态变量</a:t>
                </a:r>
                <a:r>
                  <a:rPr kumimoji="1" lang="en-US" altLang="zh-CN" sz="1200" b="1" dirty="0">
                    <a:solidFill>
                      <a:srgbClr val="000000">
                        <a:lumMod val="50000"/>
                      </a:srgbClr>
                    </a:solidFill>
                    <a:latin typeface="微软雅黑" panose="020B0503020204020204" pitchFamily="34" charset="-122"/>
                    <a:ea typeface="微软雅黑" panose="020B0503020204020204" pitchFamily="34" charset="-122"/>
                    <a:cs typeface="Arial" panose="020B0604020202020204" pitchFamily="34" charset="0"/>
                  </a:rPr>
                  <a:t>Measurements</a:t>
                </a:r>
                <a:endParaRPr kumimoji="1" lang="zh-CN" altLang="en-US" sz="1200" b="1" dirty="0">
                  <a:solidFill>
                    <a:srgbClr val="000000">
                      <a:lumMod val="50000"/>
                    </a:srgbClr>
                  </a:solidFill>
                  <a:latin typeface="微软雅黑" panose="020B0503020204020204" pitchFamily="34" charset="-122"/>
                  <a:ea typeface="微软雅黑" panose="020B0503020204020204" pitchFamily="34" charset="-122"/>
                </a:endParaRPr>
              </a:p>
            </p:txBody>
          </p:sp>
          <p:graphicFrame>
            <p:nvGraphicFramePr>
              <p:cNvPr id="56" name="对象 55"/>
              <p:cNvGraphicFramePr>
                <a:graphicFrameLocks noChangeAspect="1"/>
              </p:cNvGraphicFramePr>
              <p:nvPr>
                <p:extLst>
                  <p:ext uri="{D42A27DB-BD31-4B8C-83A1-F6EECF244321}">
                    <p14:modId xmlns:p14="http://schemas.microsoft.com/office/powerpoint/2010/main" val="2079898721"/>
                  </p:ext>
                </p:extLst>
              </p:nvPr>
            </p:nvGraphicFramePr>
            <p:xfrm>
              <a:off x="746925" y="4294210"/>
              <a:ext cx="1341255" cy="369332"/>
            </p:xfrm>
            <a:graphic>
              <a:graphicData uri="http://schemas.openxmlformats.org/presentationml/2006/ole">
                <mc:AlternateContent xmlns:mc="http://schemas.openxmlformats.org/markup-compatibility/2006">
                  <mc:Choice xmlns:v="urn:schemas-microsoft-com:vml" Requires="v">
                    <p:oleObj name="Equation" r:id="rId18" imgW="21031200" imgH="5791200" progId="Equation.DSMT4">
                      <p:embed/>
                    </p:oleObj>
                  </mc:Choice>
                  <mc:Fallback>
                    <p:oleObj name="Equation" r:id="rId18" imgW="21031200" imgH="5791200" progId="Equation.DSMT4">
                      <p:embed/>
                      <p:pic>
                        <p:nvPicPr>
                          <p:cNvPr id="56" name="对象 55"/>
                          <p:cNvPicPr/>
                          <p:nvPr/>
                        </p:nvPicPr>
                        <p:blipFill>
                          <a:blip r:embed="rId19"/>
                          <a:stretch>
                            <a:fillRect/>
                          </a:stretch>
                        </p:blipFill>
                        <p:spPr>
                          <a:xfrm>
                            <a:off x="746925" y="4294210"/>
                            <a:ext cx="1341255" cy="369332"/>
                          </a:xfrm>
                          <a:prstGeom prst="rect">
                            <a:avLst/>
                          </a:prstGeom>
                        </p:spPr>
                      </p:pic>
                    </p:oleObj>
                  </mc:Fallback>
                </mc:AlternateContent>
              </a:graphicData>
            </a:graphic>
          </p:graphicFrame>
        </p:grpSp>
        <p:grpSp>
          <p:nvGrpSpPr>
            <p:cNvPr id="59" name="组合 58"/>
            <p:cNvGrpSpPr/>
            <p:nvPr/>
          </p:nvGrpSpPr>
          <p:grpSpPr>
            <a:xfrm>
              <a:off x="3306409" y="5364843"/>
              <a:ext cx="1420818" cy="812999"/>
              <a:chOff x="4369884" y="3071139"/>
              <a:chExt cx="1420818" cy="812999"/>
            </a:xfrm>
          </p:grpSpPr>
          <p:sp>
            <p:nvSpPr>
              <p:cNvPr id="60" name="矩形 59"/>
              <p:cNvSpPr/>
              <p:nvPr/>
            </p:nvSpPr>
            <p:spPr>
              <a:xfrm>
                <a:off x="4419688" y="3422473"/>
                <a:ext cx="1371014" cy="461665"/>
              </a:xfrm>
              <a:prstGeom prst="rect">
                <a:avLst/>
              </a:prstGeom>
            </p:spPr>
            <p:txBody>
              <a:bodyPr wrap="square">
                <a:spAutoFit/>
              </a:bodyPr>
              <a:lstStyle/>
              <a:p>
                <a:pPr eaLnBrk="0" fontAlgn="base" hangingPunct="0">
                  <a:spcBef>
                    <a:spcPct val="0"/>
                  </a:spcBef>
                  <a:spcAft>
                    <a:spcPct val="0"/>
                  </a:spcAft>
                </a:pPr>
                <a:r>
                  <a:rPr kumimoji="1" lang="zh-CN" altLang="en-US" sz="1200" b="1" dirty="0">
                    <a:solidFill>
                      <a:srgbClr val="000000">
                        <a:lumMod val="50000"/>
                      </a:srgbClr>
                    </a:solidFill>
                    <a:latin typeface="微软雅黑" panose="020B0503020204020204" pitchFamily="34" charset="-122"/>
                    <a:ea typeface="微软雅黑" panose="020B0503020204020204" pitchFamily="34" charset="-122"/>
                    <a:cs typeface="Arial" panose="020B0604020202020204" pitchFamily="34" charset="0"/>
                  </a:rPr>
                  <a:t>控制变量</a:t>
                </a:r>
                <a:r>
                  <a:rPr kumimoji="1" lang="en-US" altLang="zh-CN" sz="1200" b="1" dirty="0">
                    <a:solidFill>
                      <a:srgbClr val="000000">
                        <a:lumMod val="50000"/>
                      </a:srgbClr>
                    </a:solidFill>
                    <a:latin typeface="微软雅黑" panose="020B0503020204020204" pitchFamily="34" charset="-122"/>
                    <a:ea typeface="微软雅黑" panose="020B0503020204020204" pitchFamily="34" charset="-122"/>
                    <a:cs typeface="Arial" panose="020B0604020202020204" pitchFamily="34" charset="0"/>
                  </a:rPr>
                  <a:t>Measurements</a:t>
                </a:r>
                <a:endParaRPr kumimoji="1" lang="zh-CN" altLang="en-US" sz="1200" b="1" dirty="0">
                  <a:solidFill>
                    <a:srgbClr val="000000">
                      <a:lumMod val="50000"/>
                    </a:srgbClr>
                  </a:solidFill>
                  <a:latin typeface="微软雅黑" panose="020B0503020204020204" pitchFamily="34" charset="-122"/>
                  <a:ea typeface="微软雅黑" panose="020B0503020204020204" pitchFamily="34" charset="-122"/>
                </a:endParaRPr>
              </a:p>
            </p:txBody>
          </p:sp>
          <p:graphicFrame>
            <p:nvGraphicFramePr>
              <p:cNvPr id="61" name="对象 60"/>
              <p:cNvGraphicFramePr>
                <a:graphicFrameLocks noChangeAspect="1"/>
              </p:cNvGraphicFramePr>
              <p:nvPr>
                <p:extLst>
                  <p:ext uri="{D42A27DB-BD31-4B8C-83A1-F6EECF244321}">
                    <p14:modId xmlns:p14="http://schemas.microsoft.com/office/powerpoint/2010/main" val="383799892"/>
                  </p:ext>
                </p:extLst>
              </p:nvPr>
            </p:nvGraphicFramePr>
            <p:xfrm>
              <a:off x="4369884" y="3071139"/>
              <a:ext cx="1420065" cy="358462"/>
            </p:xfrm>
            <a:graphic>
              <a:graphicData uri="http://schemas.openxmlformats.org/presentationml/2006/ole">
                <mc:AlternateContent xmlns:mc="http://schemas.openxmlformats.org/markup-compatibility/2006">
                  <mc:Choice xmlns:v="urn:schemas-microsoft-com:vml" Requires="v">
                    <p:oleObj name="Equation" r:id="rId20" imgW="977760" imgH="241200" progId="Equation.DSMT4">
                      <p:embed/>
                    </p:oleObj>
                  </mc:Choice>
                  <mc:Fallback>
                    <p:oleObj name="Equation" r:id="rId20" imgW="977760" imgH="241200" progId="Equation.DSMT4">
                      <p:embed/>
                      <p:pic>
                        <p:nvPicPr>
                          <p:cNvPr id="61" name="对象 60"/>
                          <p:cNvPicPr/>
                          <p:nvPr/>
                        </p:nvPicPr>
                        <p:blipFill>
                          <a:blip r:embed="rId21"/>
                          <a:stretch>
                            <a:fillRect/>
                          </a:stretch>
                        </p:blipFill>
                        <p:spPr>
                          <a:xfrm>
                            <a:off x="4369884" y="3071139"/>
                            <a:ext cx="1420065" cy="358462"/>
                          </a:xfrm>
                          <a:prstGeom prst="rect">
                            <a:avLst/>
                          </a:prstGeom>
                        </p:spPr>
                      </p:pic>
                    </p:oleObj>
                  </mc:Fallback>
                </mc:AlternateContent>
              </a:graphicData>
            </a:graphic>
          </p:graphicFrame>
        </p:grpSp>
        <p:cxnSp>
          <p:nvCxnSpPr>
            <p:cNvPr id="63" name="直接连接符 62"/>
            <p:cNvCxnSpPr/>
            <p:nvPr/>
          </p:nvCxnSpPr>
          <p:spPr>
            <a:xfrm>
              <a:off x="3149948" y="4602375"/>
              <a:ext cx="0" cy="156333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4" name="文本框 63"/>
          <p:cNvSpPr txBox="1"/>
          <p:nvPr/>
        </p:nvSpPr>
        <p:spPr>
          <a:xfrm>
            <a:off x="5970221" y="4255176"/>
            <a:ext cx="4196342" cy="646331"/>
          </a:xfrm>
          <a:prstGeom prst="rect">
            <a:avLst/>
          </a:prstGeom>
          <a:noFill/>
        </p:spPr>
        <p:txBody>
          <a:bodyPr wrap="none" rtlCol="0">
            <a:spAutoFit/>
          </a:bodyPr>
          <a:lstStyle/>
          <a:p>
            <a:pPr algn="l"/>
            <a:r>
              <a:rPr lang="zh-CN" altLang="en-US" dirty="0">
                <a:solidFill>
                  <a:srgbClr val="002060"/>
                </a:solidFill>
                <a:latin typeface="微软雅黑" panose="020B0503020204020204" pitchFamily="34" charset="-122"/>
                <a:ea typeface="微软雅黑" panose="020B0503020204020204" pitchFamily="34" charset="-122"/>
              </a:rPr>
              <a:t>抗差回归方法：</a:t>
            </a:r>
            <a:endParaRPr lang="en-US" altLang="zh-CN" dirty="0">
              <a:solidFill>
                <a:srgbClr val="002060"/>
              </a:solidFill>
              <a:latin typeface="微软雅黑" panose="020B0503020204020204" pitchFamily="34" charset="-122"/>
              <a:ea typeface="微软雅黑" panose="020B0503020204020204" pitchFamily="34" charset="-122"/>
            </a:endParaRPr>
          </a:p>
          <a:p>
            <a:pPr algn="l"/>
            <a:r>
              <a:rPr lang="en-US" altLang="zh-CN" dirty="0">
                <a:solidFill>
                  <a:srgbClr val="002060"/>
                </a:solidFill>
                <a:latin typeface="微软雅黑" panose="020B0503020204020204" pitchFamily="34" charset="-122"/>
                <a:ea typeface="微软雅黑" panose="020B0503020204020204" pitchFamily="34" charset="-122"/>
              </a:rPr>
              <a:t>Regularized Least Square estimation</a:t>
            </a:r>
          </a:p>
        </p:txBody>
      </p:sp>
      <p:sp>
        <p:nvSpPr>
          <p:cNvPr id="65" name="标注: 弯曲线形(带强调线) 60"/>
          <p:cNvSpPr/>
          <p:nvPr/>
        </p:nvSpPr>
        <p:spPr bwMode="auto">
          <a:xfrm>
            <a:off x="10710459" y="5737121"/>
            <a:ext cx="1314963" cy="278224"/>
          </a:xfrm>
          <a:prstGeom prst="accentCallout2">
            <a:avLst>
              <a:gd name="adj1" fmla="val 50504"/>
              <a:gd name="adj2" fmla="val 1360"/>
              <a:gd name="adj3" fmla="val 51244"/>
              <a:gd name="adj4" fmla="val -9023"/>
              <a:gd name="adj5" fmla="val -37812"/>
              <a:gd name="adj6" fmla="val -19136"/>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0" fontAlgn="base" hangingPunct="0">
              <a:spcBef>
                <a:spcPct val="0"/>
              </a:spcBef>
              <a:spcAft>
                <a:spcPct val="0"/>
              </a:spcAft>
            </a:pPr>
            <a:r>
              <a:rPr lang="zh-CN" altLang="en-US" sz="1400" dirty="0">
                <a:solidFill>
                  <a:srgbClr val="C00000"/>
                </a:solidFill>
                <a:latin typeface="微软雅黑" panose="020B0503020204020204" pitchFamily="34" charset="-122"/>
                <a:ea typeface="微软雅黑" panose="020B0503020204020204" pitchFamily="34" charset="-122"/>
              </a:rPr>
              <a:t>稀疏</a:t>
            </a:r>
            <a:r>
              <a:rPr lang="en-US" altLang="zh-CN" sz="1400" dirty="0">
                <a:solidFill>
                  <a:srgbClr val="C00000"/>
                </a:solidFill>
                <a:latin typeface="微软雅黑" panose="020B0503020204020204" pitchFamily="34" charset="-122"/>
                <a:ea typeface="微软雅黑" panose="020B0503020204020204" pitchFamily="34" charset="-122"/>
              </a:rPr>
              <a:t>L1</a:t>
            </a:r>
            <a:r>
              <a:rPr lang="zh-CN" altLang="en-US" sz="1400" dirty="0">
                <a:solidFill>
                  <a:srgbClr val="C00000"/>
                </a:solidFill>
                <a:latin typeface="微软雅黑" panose="020B0503020204020204" pitchFamily="34" charset="-122"/>
                <a:ea typeface="微软雅黑" panose="020B0503020204020204" pitchFamily="34" charset="-122"/>
              </a:rPr>
              <a:t>惩罚项</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67" name="椭圆 66"/>
          <p:cNvSpPr/>
          <p:nvPr/>
        </p:nvSpPr>
        <p:spPr bwMode="auto">
          <a:xfrm>
            <a:off x="9914053" y="4962105"/>
            <a:ext cx="1042072" cy="676267"/>
          </a:xfrm>
          <a:prstGeom prst="ellipse">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grpSp>
        <p:nvGrpSpPr>
          <p:cNvPr id="95" name="组合 94"/>
          <p:cNvGrpSpPr/>
          <p:nvPr/>
        </p:nvGrpSpPr>
        <p:grpSpPr>
          <a:xfrm>
            <a:off x="6454952" y="5759389"/>
            <a:ext cx="3009157" cy="851666"/>
            <a:chOff x="6382750" y="5759568"/>
            <a:chExt cx="3009157" cy="851666"/>
          </a:xfrm>
        </p:grpSpPr>
        <p:sp>
          <p:nvSpPr>
            <p:cNvPr id="68" name="文本框 67"/>
            <p:cNvSpPr txBox="1"/>
            <p:nvPr/>
          </p:nvSpPr>
          <p:spPr>
            <a:xfrm>
              <a:off x="6382750" y="5759568"/>
              <a:ext cx="3009157" cy="400110"/>
            </a:xfrm>
            <a:prstGeom prst="rect">
              <a:avLst/>
            </a:prstGeom>
            <a:noFill/>
          </p:spPr>
          <p:txBody>
            <a:bodyPr wrap="none" rtlCol="0">
              <a:spAutoFit/>
            </a:bodyPr>
            <a:lstStyle/>
            <a:p>
              <a:pPr eaLnBrk="0" fontAlgn="base" hangingPunct="0">
                <a:spcBef>
                  <a:spcPct val="0"/>
                </a:spcBef>
                <a:spcAft>
                  <a:spcPct val="0"/>
                </a:spcAft>
              </a:pPr>
              <a:r>
                <a:rPr kumimoji="1" lang="zh-CN" altLang="en-US" sz="2000" b="1" dirty="0">
                  <a:solidFill>
                    <a:srgbClr val="002060"/>
                  </a:solidFill>
                  <a:latin typeface="微软雅黑" panose="020B0503020204020204" pitchFamily="34" charset="-122"/>
                  <a:ea typeface="微软雅黑" panose="020B0503020204020204" pitchFamily="34" charset="-122"/>
                </a:rPr>
                <a:t>随 </a:t>
              </a:r>
              <a:r>
                <a:rPr kumimoji="1" lang="en-US" altLang="zh-CN" sz="2000" b="1" i="1" dirty="0">
                  <a:solidFill>
                    <a:srgbClr val="002060"/>
                  </a:solidFill>
                  <a:latin typeface="微软雅黑" panose="020B0503020204020204" pitchFamily="34" charset="-122"/>
                  <a:ea typeface="微软雅黑" panose="020B0503020204020204" pitchFamily="34" charset="-122"/>
                </a:rPr>
                <a:t>t </a:t>
              </a:r>
              <a:r>
                <a:rPr kumimoji="1" lang="zh-CN" altLang="en-US" sz="2000" b="1" dirty="0">
                  <a:solidFill>
                    <a:srgbClr val="002060"/>
                  </a:solidFill>
                  <a:latin typeface="微软雅黑" panose="020B0503020204020204" pitchFamily="34" charset="-122"/>
                  <a:ea typeface="微软雅黑" panose="020B0503020204020204" pitchFamily="34" charset="-122"/>
                </a:rPr>
                <a:t>增加，直接计算困难</a:t>
              </a:r>
              <a:endParaRPr kumimoji="1"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69" name="箭头: 右 63"/>
            <p:cNvSpPr/>
            <p:nvPr/>
          </p:nvSpPr>
          <p:spPr>
            <a:xfrm>
              <a:off x="6491258" y="6250964"/>
              <a:ext cx="309837" cy="320430"/>
            </a:xfrm>
            <a:prstGeom prst="rightArrow">
              <a:avLst/>
            </a:prstGeom>
            <a:noFill/>
            <a:ln w="12700">
              <a:solidFill>
                <a:srgbClr val="C0000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文本框 69"/>
            <p:cNvSpPr txBox="1"/>
            <p:nvPr/>
          </p:nvSpPr>
          <p:spPr>
            <a:xfrm>
              <a:off x="6904436" y="6211124"/>
              <a:ext cx="1980029" cy="400110"/>
            </a:xfrm>
            <a:prstGeom prst="rect">
              <a:avLst/>
            </a:prstGeom>
            <a:noFill/>
          </p:spPr>
          <p:txBody>
            <a:bodyPr wrap="none" rtlCol="0">
              <a:spAutoFit/>
            </a:bodyPr>
            <a:lstStyle/>
            <a:p>
              <a:pPr algn="l"/>
              <a:r>
                <a:rPr lang="zh-CN" altLang="en-US" sz="2000" b="1" dirty="0">
                  <a:solidFill>
                    <a:srgbClr val="C00000"/>
                  </a:solidFill>
                  <a:latin typeface="微软雅黑" panose="020B0503020204020204" pitchFamily="34" charset="-122"/>
                  <a:ea typeface="微软雅黑" panose="020B0503020204020204" pitchFamily="34" charset="-122"/>
                </a:rPr>
                <a:t>需采用递归求解</a:t>
              </a:r>
            </a:p>
          </p:txBody>
        </p:sp>
      </p:grpSp>
      <p:sp>
        <p:nvSpPr>
          <p:cNvPr id="71" name="箭头: 下 1"/>
          <p:cNvSpPr/>
          <p:nvPr/>
        </p:nvSpPr>
        <p:spPr>
          <a:xfrm>
            <a:off x="3429442" y="3770702"/>
            <a:ext cx="297441" cy="380091"/>
          </a:xfrm>
          <a:prstGeom prst="downArrow">
            <a:avLst/>
          </a:prstGeom>
          <a:solidFill>
            <a:srgbClr val="002060"/>
          </a:solidFill>
          <a:ln w="25400" cap="flat" cmpd="sng" algn="ctr">
            <a:solidFill>
              <a:srgbClr val="0E2C6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1" lang="zh-CN" altLang="en-US" sz="1350"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2" name="箭头: 下 1"/>
          <p:cNvSpPr/>
          <p:nvPr/>
        </p:nvSpPr>
        <p:spPr>
          <a:xfrm rot="16200000">
            <a:off x="5507652" y="4302429"/>
            <a:ext cx="297441" cy="380091"/>
          </a:xfrm>
          <a:prstGeom prst="downArrow">
            <a:avLst/>
          </a:prstGeom>
          <a:solidFill>
            <a:srgbClr val="002060"/>
          </a:solidFill>
          <a:ln w="25400" cap="flat" cmpd="sng" algn="ctr">
            <a:solidFill>
              <a:srgbClr val="0E2C68"/>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1" lang="zh-CN" altLang="en-US" sz="1350"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文本框 72"/>
          <p:cNvSpPr txBox="1"/>
          <p:nvPr/>
        </p:nvSpPr>
        <p:spPr>
          <a:xfrm>
            <a:off x="369234" y="1073568"/>
            <a:ext cx="2377574" cy="461665"/>
          </a:xfrm>
          <a:prstGeom prst="rect">
            <a:avLst/>
          </a:prstGeom>
          <a:noFill/>
        </p:spPr>
        <p:txBody>
          <a:bodyPr wrap="none" rtlCol="0">
            <a:spAutoFit/>
          </a:bodyPr>
          <a:lstStyle/>
          <a:p>
            <a:pPr marL="342900" indent="-342900" algn="l">
              <a:buFont typeface="Wingdings" panose="05000000000000000000" pitchFamily="2" charset="2"/>
              <a:buChar char="p"/>
            </a:pPr>
            <a:r>
              <a:rPr lang="zh-CN" altLang="en-US" sz="2400" dirty="0">
                <a:solidFill>
                  <a:srgbClr val="002060"/>
                </a:solidFill>
                <a:latin typeface="微软雅黑" panose="020B0503020204020204" pitchFamily="34" charset="-122"/>
                <a:ea typeface="微软雅黑" panose="020B0503020204020204" pitchFamily="34" charset="-122"/>
              </a:rPr>
              <a:t>线性回归模型</a:t>
            </a:r>
          </a:p>
        </p:txBody>
      </p:sp>
      <p:graphicFrame>
        <p:nvGraphicFramePr>
          <p:cNvPr id="74" name="对象 73"/>
          <p:cNvGraphicFramePr>
            <a:graphicFrameLocks noChangeAspect="1"/>
          </p:cNvGraphicFramePr>
          <p:nvPr/>
        </p:nvGraphicFramePr>
        <p:xfrm>
          <a:off x="6595941" y="4932091"/>
          <a:ext cx="4289228" cy="674668"/>
        </p:xfrm>
        <a:graphic>
          <a:graphicData uri="http://schemas.openxmlformats.org/presentationml/2006/ole">
            <mc:AlternateContent xmlns:mc="http://schemas.openxmlformats.org/markup-compatibility/2006">
              <mc:Choice xmlns:v="urn:schemas-microsoft-com:vml" Requires="v">
                <p:oleObj name="Equation" r:id="rId22" imgW="65836800" imgH="10363200" progId="Equation.DSMT4">
                  <p:embed/>
                </p:oleObj>
              </mc:Choice>
              <mc:Fallback>
                <p:oleObj name="Equation" r:id="rId22" imgW="65836800" imgH="10363200" progId="Equation.DSMT4">
                  <p:embed/>
                  <p:pic>
                    <p:nvPicPr>
                      <p:cNvPr id="74" name="对象 73"/>
                      <p:cNvPicPr/>
                      <p:nvPr/>
                    </p:nvPicPr>
                    <p:blipFill>
                      <a:blip r:embed="rId23"/>
                      <a:stretch>
                        <a:fillRect/>
                      </a:stretch>
                    </p:blipFill>
                    <p:spPr>
                      <a:xfrm>
                        <a:off x="6595941" y="4932091"/>
                        <a:ext cx="4289228" cy="674668"/>
                      </a:xfrm>
                      <a:prstGeom prst="rect">
                        <a:avLst/>
                      </a:prstGeom>
                    </p:spPr>
                  </p:pic>
                </p:oleObj>
              </mc:Fallback>
            </mc:AlternateContent>
          </a:graphicData>
        </a:graphic>
      </p:graphicFrame>
      <p:sp>
        <p:nvSpPr>
          <p:cNvPr id="8" name="内容占位符 3">
            <a:extLst>
              <a:ext uri="{FF2B5EF4-FFF2-40B4-BE49-F238E27FC236}">
                <a16:creationId xmlns:a16="http://schemas.microsoft.com/office/drawing/2014/main" id="{E02FA469-4E9D-759F-1286-010C6C75E8CA}"/>
              </a:ext>
            </a:extLst>
          </p:cNvPr>
          <p:cNvSpPr txBox="1">
            <a:spLocks/>
          </p:cNvSpPr>
          <p:nvPr/>
        </p:nvSpPr>
        <p:spPr>
          <a:xfrm>
            <a:off x="40720" y="241165"/>
            <a:ext cx="688791" cy="60069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3.1</a:t>
            </a:r>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8E205480-FB41-BB99-149E-CC9D5737FB06}"/>
              </a:ext>
            </a:extLst>
          </p:cNvPr>
          <p:cNvSpPr txBox="1"/>
          <p:nvPr/>
        </p:nvSpPr>
        <p:spPr>
          <a:xfrm>
            <a:off x="776603" y="233566"/>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光储集群主动支撑控制技术</a:t>
            </a:r>
            <a:r>
              <a:rPr lang="en-US"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集群自治</a:t>
            </a:r>
            <a:endPar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3143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内容占位符 3">
            <a:extLst>
              <a:ext uri="{FF2B5EF4-FFF2-40B4-BE49-F238E27FC236}">
                <a16:creationId xmlns:a16="http://schemas.microsoft.com/office/drawing/2014/main" id="{E02FA469-4E9D-759F-1286-010C6C75E8CA}"/>
              </a:ext>
            </a:extLst>
          </p:cNvPr>
          <p:cNvSpPr txBox="1">
            <a:spLocks/>
          </p:cNvSpPr>
          <p:nvPr/>
        </p:nvSpPr>
        <p:spPr>
          <a:xfrm>
            <a:off x="40720" y="241165"/>
            <a:ext cx="688791" cy="60069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3.1</a:t>
            </a:r>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8E205480-FB41-BB99-149E-CC9D5737FB06}"/>
              </a:ext>
            </a:extLst>
          </p:cNvPr>
          <p:cNvSpPr txBox="1"/>
          <p:nvPr/>
        </p:nvSpPr>
        <p:spPr>
          <a:xfrm>
            <a:off x="776603" y="233566"/>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光储集群主动支撑控制技术</a:t>
            </a:r>
            <a:r>
              <a:rPr lang="en-US"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集群自治</a:t>
            </a:r>
            <a:endPar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矩形 3">
            <a:extLst>
              <a:ext uri="{FF2B5EF4-FFF2-40B4-BE49-F238E27FC236}">
                <a16:creationId xmlns:a16="http://schemas.microsoft.com/office/drawing/2014/main" id="{1E8A0697-CCB2-5BD9-0C4A-AAA5779BE961}"/>
              </a:ext>
            </a:extLst>
          </p:cNvPr>
          <p:cNvSpPr>
            <a:spLocks noChangeArrowheads="1"/>
          </p:cNvSpPr>
          <p:nvPr/>
        </p:nvSpPr>
        <p:spPr bwMode="auto">
          <a:xfrm>
            <a:off x="617974" y="1598339"/>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400" dirty="0">
                <a:solidFill>
                  <a:srgbClr val="813581"/>
                </a:solidFill>
                <a:latin typeface="Impact" panose="020B0806030902050204" pitchFamily="34" charset="0"/>
                <a:sym typeface="Impact" panose="020B0806030902050204" pitchFamily="34" charset="0"/>
              </a:rPr>
              <a:t>收敛性分析</a:t>
            </a:r>
            <a:endParaRPr lang="zh-CN" altLang="en-US" sz="2400" dirty="0">
              <a:solidFill>
                <a:srgbClr val="813581"/>
              </a:solidFill>
              <a:latin typeface="Impact" panose="020B0806030902050204" pitchFamily="34" charset="0"/>
            </a:endParaRPr>
          </a:p>
        </p:txBody>
      </p:sp>
      <p:graphicFrame>
        <p:nvGraphicFramePr>
          <p:cNvPr id="27" name="对象 26">
            <a:extLst>
              <a:ext uri="{FF2B5EF4-FFF2-40B4-BE49-F238E27FC236}">
                <a16:creationId xmlns:a16="http://schemas.microsoft.com/office/drawing/2014/main" id="{2C0986C7-A39E-2001-44BD-2FC8BD4D69F3}"/>
              </a:ext>
            </a:extLst>
          </p:cNvPr>
          <p:cNvGraphicFramePr>
            <a:graphicFrameLocks noChangeAspect="1"/>
          </p:cNvGraphicFramePr>
          <p:nvPr>
            <p:extLst>
              <p:ext uri="{D42A27DB-BD31-4B8C-83A1-F6EECF244321}">
                <p14:modId xmlns:p14="http://schemas.microsoft.com/office/powerpoint/2010/main" val="2362214169"/>
              </p:ext>
            </p:extLst>
          </p:nvPr>
        </p:nvGraphicFramePr>
        <p:xfrm>
          <a:off x="1108191" y="3074269"/>
          <a:ext cx="1732589" cy="716082"/>
        </p:xfrm>
        <a:graphic>
          <a:graphicData uri="http://schemas.openxmlformats.org/presentationml/2006/ole">
            <mc:AlternateContent xmlns:mc="http://schemas.openxmlformats.org/markup-compatibility/2006">
              <mc:Choice xmlns:v="urn:schemas-microsoft-com:vml" Requires="v">
                <p:oleObj name="Equation" r:id="rId3" imgW="1333440" imgH="545760" progId="Equation.DSMT4">
                  <p:embed/>
                </p:oleObj>
              </mc:Choice>
              <mc:Fallback>
                <p:oleObj name="Equation" r:id="rId3" imgW="1333440" imgH="545760" progId="Equation.DSMT4">
                  <p:embed/>
                  <p:pic>
                    <p:nvPicPr>
                      <p:cNvPr id="13" name="对象 12">
                        <a:extLst>
                          <a:ext uri="{FF2B5EF4-FFF2-40B4-BE49-F238E27FC236}">
                            <a16:creationId xmlns:a16="http://schemas.microsoft.com/office/drawing/2014/main" id="{0771D857-858F-4EB6-8133-4E3F6F976AC3}"/>
                          </a:ext>
                        </a:extLst>
                      </p:cNvPr>
                      <p:cNvPicPr>
                        <a:picLocks noChangeAspect="1" noChangeArrowheads="1"/>
                      </p:cNvPicPr>
                      <p:nvPr/>
                    </p:nvPicPr>
                    <p:blipFill>
                      <a:blip r:embed="rId4"/>
                      <a:srcRect/>
                      <a:stretch>
                        <a:fillRect/>
                      </a:stretch>
                    </p:blipFill>
                    <p:spPr bwMode="auto">
                      <a:xfrm>
                        <a:off x="1108191" y="3074269"/>
                        <a:ext cx="1732589" cy="716082"/>
                      </a:xfrm>
                      <a:prstGeom prst="rect">
                        <a:avLst/>
                      </a:prstGeom>
                      <a:noFill/>
                    </p:spPr>
                  </p:pic>
                </p:oleObj>
              </mc:Fallback>
            </mc:AlternateContent>
          </a:graphicData>
        </a:graphic>
      </p:graphicFrame>
      <p:sp>
        <p:nvSpPr>
          <p:cNvPr id="35" name="矩形 34">
            <a:extLst>
              <a:ext uri="{FF2B5EF4-FFF2-40B4-BE49-F238E27FC236}">
                <a16:creationId xmlns:a16="http://schemas.microsoft.com/office/drawing/2014/main" id="{05700A00-86AF-09C3-8C71-E730B965C697}"/>
              </a:ext>
            </a:extLst>
          </p:cNvPr>
          <p:cNvSpPr/>
          <p:nvPr/>
        </p:nvSpPr>
        <p:spPr>
          <a:xfrm>
            <a:off x="672821" y="2149249"/>
            <a:ext cx="3147420" cy="646331"/>
          </a:xfrm>
          <a:prstGeom prst="rect">
            <a:avLst/>
          </a:prstGeom>
        </p:spPr>
        <p:txBody>
          <a:bodyPr wrap="square">
            <a:spAutoFit/>
          </a:bodyPr>
          <a:lstStyle/>
          <a:p>
            <a:pPr algn="just"/>
            <a:r>
              <a:rPr lang="zh-CN" altLang="en-US" b="1" dirty="0">
                <a:solidFill>
                  <a:schemeClr val="accent5">
                    <a:lumMod val="50000"/>
                  </a:schemeClr>
                </a:solidFill>
                <a:latin typeface="Arial" panose="020B0604020202020204" pitchFamily="34" charset="0"/>
                <a:cs typeface="Arial" panose="020B0604020202020204" pitchFamily="34" charset="0"/>
              </a:rPr>
              <a:t>假设</a:t>
            </a:r>
            <a:r>
              <a:rPr lang="en-US" altLang="zh-CN" b="1" dirty="0">
                <a:solidFill>
                  <a:schemeClr val="accent5">
                    <a:lumMod val="50000"/>
                  </a:schemeClr>
                </a:solidFill>
                <a:latin typeface="Arial" panose="020B0604020202020204" pitchFamily="34" charset="0"/>
                <a:cs typeface="Arial" panose="020B0604020202020204" pitchFamily="34" charset="0"/>
              </a:rPr>
              <a:t> 1. </a:t>
            </a:r>
          </a:p>
          <a:p>
            <a:pPr algn="just"/>
            <a:r>
              <a:rPr lang="zh-CN" altLang="en-US" b="1" dirty="0">
                <a:solidFill>
                  <a:schemeClr val="accent5">
                    <a:lumMod val="50000"/>
                  </a:schemeClr>
                </a:solidFill>
                <a:latin typeface="Arial" panose="020B0604020202020204" pitchFamily="34" charset="0"/>
                <a:cs typeface="Arial" panose="020B0604020202020204" pitchFamily="34" charset="0"/>
              </a:rPr>
              <a:t>系统的动态变化是有界的。</a:t>
            </a:r>
          </a:p>
        </p:txBody>
      </p:sp>
      <p:sp>
        <p:nvSpPr>
          <p:cNvPr id="51" name="矩形 50">
            <a:extLst>
              <a:ext uri="{FF2B5EF4-FFF2-40B4-BE49-F238E27FC236}">
                <a16:creationId xmlns:a16="http://schemas.microsoft.com/office/drawing/2014/main" id="{9790062F-7617-011A-4559-F3312052C9EF}"/>
              </a:ext>
            </a:extLst>
          </p:cNvPr>
          <p:cNvSpPr/>
          <p:nvPr/>
        </p:nvSpPr>
        <p:spPr>
          <a:xfrm>
            <a:off x="4639130" y="1928535"/>
            <a:ext cx="2813839" cy="923330"/>
          </a:xfrm>
          <a:prstGeom prst="rect">
            <a:avLst/>
          </a:prstGeom>
        </p:spPr>
        <p:txBody>
          <a:bodyPr wrap="square">
            <a:spAutoFit/>
          </a:bodyPr>
          <a:lstStyle/>
          <a:p>
            <a:pPr algn="just"/>
            <a:r>
              <a:rPr lang="zh-CN" altLang="en-US" b="1" dirty="0">
                <a:solidFill>
                  <a:schemeClr val="accent5">
                    <a:lumMod val="50000"/>
                  </a:schemeClr>
                </a:solidFill>
                <a:latin typeface="Arial" panose="020B0604020202020204" pitchFamily="34" charset="0"/>
                <a:cs typeface="Arial" panose="020B0604020202020204" pitchFamily="34" charset="0"/>
              </a:rPr>
              <a:t>假设</a:t>
            </a:r>
            <a:r>
              <a:rPr lang="en-US" altLang="zh-CN" b="1" dirty="0">
                <a:solidFill>
                  <a:schemeClr val="accent5">
                    <a:lumMod val="50000"/>
                  </a:schemeClr>
                </a:solidFill>
                <a:latin typeface="Arial" panose="020B0604020202020204" pitchFamily="34" charset="0"/>
                <a:cs typeface="Arial" panose="020B0604020202020204" pitchFamily="34" charset="0"/>
              </a:rPr>
              <a:t> 2. </a:t>
            </a:r>
          </a:p>
          <a:p>
            <a:pPr algn="just"/>
            <a:r>
              <a:rPr lang="zh-CN" altLang="en-US" b="1" dirty="0">
                <a:solidFill>
                  <a:schemeClr val="accent5">
                    <a:lumMod val="50000"/>
                  </a:schemeClr>
                </a:solidFill>
                <a:latin typeface="Arial" panose="020B0604020202020204" pitchFamily="34" charset="0"/>
                <a:cs typeface="Arial" panose="020B0604020202020204" pitchFamily="34" charset="0"/>
              </a:rPr>
              <a:t>在线线性回归模型与实际系统的响应误差是有界的。</a:t>
            </a:r>
          </a:p>
        </p:txBody>
      </p:sp>
      <p:graphicFrame>
        <p:nvGraphicFramePr>
          <p:cNvPr id="53" name="对象 52">
            <a:extLst>
              <a:ext uri="{FF2B5EF4-FFF2-40B4-BE49-F238E27FC236}">
                <a16:creationId xmlns:a16="http://schemas.microsoft.com/office/drawing/2014/main" id="{0E4DE205-AA2B-5A60-A60C-0104A6076D1F}"/>
              </a:ext>
            </a:extLst>
          </p:cNvPr>
          <p:cNvGraphicFramePr>
            <a:graphicFrameLocks noChangeAspect="1"/>
          </p:cNvGraphicFramePr>
          <p:nvPr>
            <p:extLst>
              <p:ext uri="{D42A27DB-BD31-4B8C-83A1-F6EECF244321}">
                <p14:modId xmlns:p14="http://schemas.microsoft.com/office/powerpoint/2010/main" val="689586548"/>
              </p:ext>
            </p:extLst>
          </p:nvPr>
        </p:nvGraphicFramePr>
        <p:xfrm>
          <a:off x="4971898" y="2931716"/>
          <a:ext cx="2483446" cy="459026"/>
        </p:xfrm>
        <a:graphic>
          <a:graphicData uri="http://schemas.openxmlformats.org/presentationml/2006/ole">
            <mc:AlternateContent xmlns:mc="http://schemas.openxmlformats.org/markup-compatibility/2006">
              <mc:Choice xmlns:v="urn:schemas-microsoft-com:vml" Requires="v">
                <p:oleObj name="Equation" r:id="rId5" imgW="2006600" imgH="368300" progId="Equation.DSMT4">
                  <p:embed/>
                </p:oleObj>
              </mc:Choice>
              <mc:Fallback>
                <p:oleObj name="Equation" r:id="rId5" imgW="2006600" imgH="368300" progId="Equation.DSMT4">
                  <p:embed/>
                  <p:pic>
                    <p:nvPicPr>
                      <p:cNvPr id="16" name="对象 15">
                        <a:extLst>
                          <a:ext uri="{FF2B5EF4-FFF2-40B4-BE49-F238E27FC236}">
                            <a16:creationId xmlns:a16="http://schemas.microsoft.com/office/drawing/2014/main" id="{A5288C30-D01A-420F-AC8B-6732FBC33F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898" y="2931716"/>
                        <a:ext cx="2483446" cy="459026"/>
                      </a:xfrm>
                      <a:prstGeom prst="rect">
                        <a:avLst/>
                      </a:prstGeom>
                      <a:noFill/>
                    </p:spPr>
                  </p:pic>
                </p:oleObj>
              </mc:Fallback>
            </mc:AlternateContent>
          </a:graphicData>
        </a:graphic>
      </p:graphicFrame>
      <p:graphicFrame>
        <p:nvGraphicFramePr>
          <p:cNvPr id="58" name="对象 57">
            <a:extLst>
              <a:ext uri="{FF2B5EF4-FFF2-40B4-BE49-F238E27FC236}">
                <a16:creationId xmlns:a16="http://schemas.microsoft.com/office/drawing/2014/main" id="{A7168489-518C-346F-59CC-96A7D9D1F107}"/>
              </a:ext>
            </a:extLst>
          </p:cNvPr>
          <p:cNvGraphicFramePr>
            <a:graphicFrameLocks noChangeAspect="1"/>
          </p:cNvGraphicFramePr>
          <p:nvPr>
            <p:extLst>
              <p:ext uri="{D42A27DB-BD31-4B8C-83A1-F6EECF244321}">
                <p14:modId xmlns:p14="http://schemas.microsoft.com/office/powerpoint/2010/main" val="2040069034"/>
              </p:ext>
            </p:extLst>
          </p:nvPr>
        </p:nvGraphicFramePr>
        <p:xfrm>
          <a:off x="4986483" y="3457099"/>
          <a:ext cx="2454275" cy="339725"/>
        </p:xfrm>
        <a:graphic>
          <a:graphicData uri="http://schemas.openxmlformats.org/presentationml/2006/ole">
            <mc:AlternateContent xmlns:mc="http://schemas.openxmlformats.org/markup-compatibility/2006">
              <mc:Choice xmlns:v="urn:schemas-microsoft-com:vml" Requires="v">
                <p:oleObj name="Equation" r:id="rId7" imgW="2247840" imgH="317160" progId="Equation.DSMT4">
                  <p:embed/>
                </p:oleObj>
              </mc:Choice>
              <mc:Fallback>
                <p:oleObj name="Equation" r:id="rId7" imgW="2247840" imgH="317160" progId="Equation.DSMT4">
                  <p:embed/>
                  <p:pic>
                    <p:nvPicPr>
                      <p:cNvPr id="17" name="对象 16">
                        <a:extLst>
                          <a:ext uri="{FF2B5EF4-FFF2-40B4-BE49-F238E27FC236}">
                            <a16:creationId xmlns:a16="http://schemas.microsoft.com/office/drawing/2014/main" id="{B3E4E7A4-2948-40A9-A974-4BBC04F9B042}"/>
                          </a:ext>
                        </a:extLst>
                      </p:cNvPr>
                      <p:cNvPicPr>
                        <a:picLocks noChangeAspect="1" noChangeArrowheads="1"/>
                      </p:cNvPicPr>
                      <p:nvPr/>
                    </p:nvPicPr>
                    <p:blipFill>
                      <a:blip r:embed="rId8"/>
                      <a:srcRect/>
                      <a:stretch>
                        <a:fillRect/>
                      </a:stretch>
                    </p:blipFill>
                    <p:spPr bwMode="auto">
                      <a:xfrm>
                        <a:off x="4986483" y="3457099"/>
                        <a:ext cx="2454275" cy="339725"/>
                      </a:xfrm>
                      <a:prstGeom prst="rect">
                        <a:avLst/>
                      </a:prstGeom>
                      <a:noFill/>
                    </p:spPr>
                  </p:pic>
                </p:oleObj>
              </mc:Fallback>
            </mc:AlternateContent>
          </a:graphicData>
        </a:graphic>
      </p:graphicFrame>
      <p:graphicFrame>
        <p:nvGraphicFramePr>
          <p:cNvPr id="62" name="对象 61">
            <a:extLst>
              <a:ext uri="{FF2B5EF4-FFF2-40B4-BE49-F238E27FC236}">
                <a16:creationId xmlns:a16="http://schemas.microsoft.com/office/drawing/2014/main" id="{6DDCFFAA-3D3C-8284-A72E-DEB8EC4DA411}"/>
              </a:ext>
            </a:extLst>
          </p:cNvPr>
          <p:cNvGraphicFramePr>
            <a:graphicFrameLocks noChangeAspect="1"/>
          </p:cNvGraphicFramePr>
          <p:nvPr>
            <p:extLst>
              <p:ext uri="{D42A27DB-BD31-4B8C-83A1-F6EECF244321}">
                <p14:modId xmlns:p14="http://schemas.microsoft.com/office/powerpoint/2010/main" val="997360675"/>
              </p:ext>
            </p:extLst>
          </p:nvPr>
        </p:nvGraphicFramePr>
        <p:xfrm>
          <a:off x="9104852" y="3048232"/>
          <a:ext cx="962693" cy="380768"/>
        </p:xfrm>
        <a:graphic>
          <a:graphicData uri="http://schemas.openxmlformats.org/presentationml/2006/ole">
            <mc:AlternateContent xmlns:mc="http://schemas.openxmlformats.org/markup-compatibility/2006">
              <mc:Choice xmlns:v="urn:schemas-microsoft-com:vml" Requires="v">
                <p:oleObj name="Equation" r:id="rId9" imgW="634725" imgH="253890" progId="Equation.DSMT4">
                  <p:embed/>
                </p:oleObj>
              </mc:Choice>
              <mc:Fallback>
                <p:oleObj name="Equation" r:id="rId9" imgW="634725" imgH="253890" progId="Equation.DSMT4">
                  <p:embed/>
                  <p:pic>
                    <p:nvPicPr>
                      <p:cNvPr id="18" name="对象 17">
                        <a:extLst>
                          <a:ext uri="{FF2B5EF4-FFF2-40B4-BE49-F238E27FC236}">
                            <a16:creationId xmlns:a16="http://schemas.microsoft.com/office/drawing/2014/main" id="{585DBC0F-7E52-4B37-9C67-804DB8F9B9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4852" y="3048232"/>
                        <a:ext cx="962693" cy="380768"/>
                      </a:xfrm>
                      <a:prstGeom prst="rect">
                        <a:avLst/>
                      </a:prstGeom>
                      <a:noFill/>
                    </p:spPr>
                  </p:pic>
                </p:oleObj>
              </mc:Fallback>
            </mc:AlternateContent>
          </a:graphicData>
        </a:graphic>
      </p:graphicFrame>
      <p:sp>
        <p:nvSpPr>
          <p:cNvPr id="75" name="矩形 74">
            <a:extLst>
              <a:ext uri="{FF2B5EF4-FFF2-40B4-BE49-F238E27FC236}">
                <a16:creationId xmlns:a16="http://schemas.microsoft.com/office/drawing/2014/main" id="{8A1E7512-402E-0B2C-793B-481C41E15CC5}"/>
              </a:ext>
            </a:extLst>
          </p:cNvPr>
          <p:cNvSpPr/>
          <p:nvPr/>
        </p:nvSpPr>
        <p:spPr>
          <a:xfrm>
            <a:off x="8823793" y="1979327"/>
            <a:ext cx="1862521" cy="923330"/>
          </a:xfrm>
          <a:prstGeom prst="rect">
            <a:avLst/>
          </a:prstGeom>
        </p:spPr>
        <p:txBody>
          <a:bodyPr wrap="square">
            <a:spAutoFit/>
          </a:bodyPr>
          <a:lstStyle/>
          <a:p>
            <a:pPr algn="just"/>
            <a:r>
              <a:rPr lang="zh-CN" altLang="en-US" b="1" dirty="0">
                <a:solidFill>
                  <a:schemeClr val="accent5">
                    <a:lumMod val="50000"/>
                  </a:schemeClr>
                </a:solidFill>
                <a:latin typeface="Arial" panose="020B0604020202020204" pitchFamily="34" charset="0"/>
                <a:cs typeface="Arial" panose="020B0604020202020204" pitchFamily="34" charset="0"/>
              </a:rPr>
              <a:t>假设</a:t>
            </a:r>
            <a:r>
              <a:rPr lang="en-US" altLang="zh-CN" b="1" dirty="0">
                <a:solidFill>
                  <a:schemeClr val="accent5">
                    <a:lumMod val="50000"/>
                  </a:schemeClr>
                </a:solidFill>
                <a:latin typeface="Arial" panose="020B0604020202020204" pitchFamily="34" charset="0"/>
                <a:cs typeface="Arial" panose="020B0604020202020204" pitchFamily="34" charset="0"/>
              </a:rPr>
              <a:t>3. </a:t>
            </a:r>
          </a:p>
          <a:p>
            <a:pPr algn="just"/>
            <a:r>
              <a:rPr lang="zh-CN" altLang="en-US" b="1" dirty="0">
                <a:solidFill>
                  <a:schemeClr val="accent5">
                    <a:lumMod val="50000"/>
                  </a:schemeClr>
                </a:solidFill>
                <a:latin typeface="Arial" panose="020B0604020202020204" pitchFamily="34" charset="0"/>
                <a:cs typeface="Arial" panose="020B0604020202020204" pitchFamily="34" charset="0"/>
              </a:rPr>
              <a:t>回归得到的参数矩阵是有界的。</a:t>
            </a:r>
          </a:p>
        </p:txBody>
      </p:sp>
      <p:grpSp>
        <p:nvGrpSpPr>
          <p:cNvPr id="76" name="组合 75">
            <a:extLst>
              <a:ext uri="{FF2B5EF4-FFF2-40B4-BE49-F238E27FC236}">
                <a16:creationId xmlns:a16="http://schemas.microsoft.com/office/drawing/2014/main" id="{9FEC7D98-7F18-B2B1-6E97-530856586B89}"/>
              </a:ext>
            </a:extLst>
          </p:cNvPr>
          <p:cNvGrpSpPr/>
          <p:nvPr/>
        </p:nvGrpSpPr>
        <p:grpSpPr>
          <a:xfrm>
            <a:off x="3475940" y="4690991"/>
            <a:ext cx="5539979" cy="1343685"/>
            <a:chOff x="2607815" y="3805300"/>
            <a:chExt cx="7386638" cy="1791580"/>
          </a:xfrm>
        </p:grpSpPr>
        <p:sp>
          <p:nvSpPr>
            <p:cNvPr id="77" name="矩形 76">
              <a:extLst>
                <a:ext uri="{FF2B5EF4-FFF2-40B4-BE49-F238E27FC236}">
                  <a16:creationId xmlns:a16="http://schemas.microsoft.com/office/drawing/2014/main" id="{156D45B7-7E2B-F07A-C759-D8B1D4C973D5}"/>
                </a:ext>
              </a:extLst>
            </p:cNvPr>
            <p:cNvSpPr/>
            <p:nvPr/>
          </p:nvSpPr>
          <p:spPr>
            <a:xfrm>
              <a:off x="2607815" y="3805300"/>
              <a:ext cx="7386638" cy="1791580"/>
            </a:xfrm>
            <a:prstGeom prst="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78" name="对象 77">
              <a:extLst>
                <a:ext uri="{FF2B5EF4-FFF2-40B4-BE49-F238E27FC236}">
                  <a16:creationId xmlns:a16="http://schemas.microsoft.com/office/drawing/2014/main" id="{93A52D9C-0CBB-37FD-7404-82A95E32B86B}"/>
                </a:ext>
              </a:extLst>
            </p:cNvPr>
            <p:cNvGraphicFramePr>
              <a:graphicFrameLocks noChangeAspect="1"/>
            </p:cNvGraphicFramePr>
            <p:nvPr/>
          </p:nvGraphicFramePr>
          <p:xfrm>
            <a:off x="3522498" y="4616774"/>
            <a:ext cx="4388022" cy="880641"/>
          </p:xfrm>
          <a:graphic>
            <a:graphicData uri="http://schemas.openxmlformats.org/presentationml/2006/ole">
              <mc:AlternateContent xmlns:mc="http://schemas.openxmlformats.org/markup-compatibility/2006">
                <mc:Choice xmlns:v="urn:schemas-microsoft-com:vml" Requires="v">
                  <p:oleObj name="Equation" r:id="rId11" imgW="2730240" imgH="545760" progId="Equation.DSMT4">
                    <p:embed/>
                  </p:oleObj>
                </mc:Choice>
                <mc:Fallback>
                  <p:oleObj name="Equation" r:id="rId11" imgW="2730240" imgH="545760" progId="Equation.DSMT4">
                    <p:embed/>
                    <p:pic>
                      <p:nvPicPr>
                        <p:cNvPr id="22" name="对象 21">
                          <a:extLst>
                            <a:ext uri="{FF2B5EF4-FFF2-40B4-BE49-F238E27FC236}">
                              <a16:creationId xmlns:a16="http://schemas.microsoft.com/office/drawing/2014/main" id="{D9D23AAB-9D79-41B8-B1DE-9FD275799BA0}"/>
                            </a:ext>
                          </a:extLst>
                        </p:cNvPr>
                        <p:cNvPicPr>
                          <a:picLocks noChangeAspect="1" noChangeArrowheads="1"/>
                        </p:cNvPicPr>
                        <p:nvPr/>
                      </p:nvPicPr>
                      <p:blipFill>
                        <a:blip r:embed="rId12"/>
                        <a:srcRect/>
                        <a:stretch>
                          <a:fillRect/>
                        </a:stretch>
                      </p:blipFill>
                      <p:spPr bwMode="auto">
                        <a:xfrm>
                          <a:off x="3522498" y="4616774"/>
                          <a:ext cx="4388022" cy="880641"/>
                        </a:xfrm>
                        <a:prstGeom prst="rect">
                          <a:avLst/>
                        </a:prstGeom>
                        <a:noFill/>
                      </p:spPr>
                    </p:pic>
                  </p:oleObj>
                </mc:Fallback>
              </mc:AlternateContent>
            </a:graphicData>
          </a:graphic>
        </p:graphicFrame>
        <p:graphicFrame>
          <p:nvGraphicFramePr>
            <p:cNvPr id="79" name="对象 78">
              <a:extLst>
                <a:ext uri="{FF2B5EF4-FFF2-40B4-BE49-F238E27FC236}">
                  <a16:creationId xmlns:a16="http://schemas.microsoft.com/office/drawing/2014/main" id="{3074E60F-8567-93D0-3EA0-088803A5AFE3}"/>
                </a:ext>
              </a:extLst>
            </p:cNvPr>
            <p:cNvGraphicFramePr>
              <a:graphicFrameLocks noChangeAspect="1"/>
            </p:cNvGraphicFramePr>
            <p:nvPr/>
          </p:nvGraphicFramePr>
          <p:xfrm>
            <a:off x="3460601" y="4059256"/>
            <a:ext cx="2641909" cy="441558"/>
          </p:xfrm>
          <a:graphic>
            <a:graphicData uri="http://schemas.openxmlformats.org/presentationml/2006/ole">
              <mc:AlternateContent xmlns:mc="http://schemas.openxmlformats.org/markup-compatibility/2006">
                <mc:Choice xmlns:v="urn:schemas-microsoft-com:vml" Requires="v">
                  <p:oleObj name="Equation" r:id="rId13" imgW="1828800" imgH="304560" progId="Equation.DSMT4">
                    <p:embed/>
                  </p:oleObj>
                </mc:Choice>
                <mc:Fallback>
                  <p:oleObj name="Equation" r:id="rId13" imgW="1828800" imgH="304560" progId="Equation.DSMT4">
                    <p:embed/>
                    <p:pic>
                      <p:nvPicPr>
                        <p:cNvPr id="23" name="对象 22">
                          <a:extLst>
                            <a:ext uri="{FF2B5EF4-FFF2-40B4-BE49-F238E27FC236}">
                              <a16:creationId xmlns:a16="http://schemas.microsoft.com/office/drawing/2014/main" id="{BDA29BC9-D6B6-4909-996D-00887C932571}"/>
                            </a:ext>
                          </a:extLst>
                        </p:cNvPr>
                        <p:cNvPicPr>
                          <a:picLocks noChangeAspect="1" noChangeArrowheads="1"/>
                        </p:cNvPicPr>
                        <p:nvPr/>
                      </p:nvPicPr>
                      <p:blipFill>
                        <a:blip r:embed="rId14"/>
                        <a:srcRect/>
                        <a:stretch>
                          <a:fillRect/>
                        </a:stretch>
                      </p:blipFill>
                      <p:spPr bwMode="auto">
                        <a:xfrm>
                          <a:off x="3460601" y="4059256"/>
                          <a:ext cx="2641909" cy="441558"/>
                        </a:xfrm>
                        <a:prstGeom prst="rect">
                          <a:avLst/>
                        </a:prstGeom>
                        <a:noFill/>
                      </p:spPr>
                    </p:pic>
                  </p:oleObj>
                </mc:Fallback>
              </mc:AlternateContent>
            </a:graphicData>
          </a:graphic>
        </p:graphicFrame>
        <p:sp>
          <p:nvSpPr>
            <p:cNvPr id="80" name="矩形 79">
              <a:extLst>
                <a:ext uri="{FF2B5EF4-FFF2-40B4-BE49-F238E27FC236}">
                  <a16:creationId xmlns:a16="http://schemas.microsoft.com/office/drawing/2014/main" id="{F1D5A76B-50E0-128D-485E-56F4682F266A}"/>
                </a:ext>
              </a:extLst>
            </p:cNvPr>
            <p:cNvSpPr/>
            <p:nvPr/>
          </p:nvSpPr>
          <p:spPr>
            <a:xfrm>
              <a:off x="2680880" y="3820009"/>
              <a:ext cx="2686050" cy="677108"/>
            </a:xfrm>
            <a:prstGeom prst="rect">
              <a:avLst/>
            </a:prstGeom>
          </p:spPr>
          <p:txBody>
            <a:bodyPr wrap="square">
              <a:spAutoFit/>
            </a:bodyPr>
            <a:lstStyle/>
            <a:p>
              <a:pPr algn="just"/>
              <a:r>
                <a:rPr lang="en-US" altLang="zh-CN" sz="1350" b="1" dirty="0">
                  <a:solidFill>
                    <a:schemeClr val="accent5">
                      <a:lumMod val="50000"/>
                    </a:schemeClr>
                  </a:solidFill>
                  <a:latin typeface="Arial" panose="020B0604020202020204" pitchFamily="34" charset="0"/>
                  <a:cs typeface="Arial" panose="020B0604020202020204" pitchFamily="34" charset="0"/>
                </a:rPr>
                <a:t>Theorem</a:t>
              </a:r>
              <a:endParaRPr lang="en-US" altLang="zh-CN" sz="1350" dirty="0">
                <a:solidFill>
                  <a:schemeClr val="accent5">
                    <a:lumMod val="50000"/>
                  </a:schemeClr>
                </a:solidFill>
                <a:latin typeface="Arial" panose="020B0604020202020204" pitchFamily="34" charset="0"/>
                <a:cs typeface="Arial" panose="020B0604020202020204" pitchFamily="34" charset="0"/>
              </a:endParaRPr>
            </a:p>
            <a:p>
              <a:pPr algn="just"/>
              <a:r>
                <a:rPr lang="en-US" altLang="zh-CN" sz="1350" dirty="0">
                  <a:solidFill>
                    <a:schemeClr val="accent5">
                      <a:lumMod val="50000"/>
                    </a:schemeClr>
                  </a:solidFill>
                  <a:latin typeface="Arial" panose="020B0604020202020204" pitchFamily="34" charset="0"/>
                  <a:cs typeface="Arial" panose="020B0604020202020204" pitchFamily="34" charset="0"/>
                </a:rPr>
                <a:t>Given </a:t>
              </a:r>
              <a:endParaRPr lang="zh-CN" altLang="en-US" sz="1350"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81" name="对象 80">
              <a:extLst>
                <a:ext uri="{FF2B5EF4-FFF2-40B4-BE49-F238E27FC236}">
                  <a16:creationId xmlns:a16="http://schemas.microsoft.com/office/drawing/2014/main" id="{8019D9B6-7F05-535E-332C-237EDAFEC4B7}"/>
                </a:ext>
              </a:extLst>
            </p:cNvPr>
            <p:cNvGraphicFramePr>
              <a:graphicFrameLocks noChangeAspect="1"/>
            </p:cNvGraphicFramePr>
            <p:nvPr/>
          </p:nvGraphicFramePr>
          <p:xfrm>
            <a:off x="6400807" y="4053692"/>
            <a:ext cx="3540125" cy="393700"/>
          </p:xfrm>
          <a:graphic>
            <a:graphicData uri="http://schemas.openxmlformats.org/presentationml/2006/ole">
              <mc:AlternateContent xmlns:mc="http://schemas.openxmlformats.org/markup-compatibility/2006">
                <mc:Choice xmlns:v="urn:schemas-microsoft-com:vml" Requires="v">
                  <p:oleObj name="Equation" r:id="rId15" imgW="2603160" imgH="291960" progId="Equation.DSMT4">
                    <p:embed/>
                  </p:oleObj>
                </mc:Choice>
                <mc:Fallback>
                  <p:oleObj name="Equation" r:id="rId15" imgW="2603160" imgH="291960" progId="Equation.DSMT4">
                    <p:embed/>
                    <p:pic>
                      <p:nvPicPr>
                        <p:cNvPr id="25" name="对象 24">
                          <a:extLst>
                            <a:ext uri="{FF2B5EF4-FFF2-40B4-BE49-F238E27FC236}">
                              <a16:creationId xmlns:a16="http://schemas.microsoft.com/office/drawing/2014/main" id="{948F6077-A427-4283-8F3A-6307A0F9E546}"/>
                            </a:ext>
                          </a:extLst>
                        </p:cNvPr>
                        <p:cNvPicPr>
                          <a:picLocks noChangeAspect="1" noChangeArrowheads="1"/>
                        </p:cNvPicPr>
                        <p:nvPr/>
                      </p:nvPicPr>
                      <p:blipFill>
                        <a:blip r:embed="rId16"/>
                        <a:srcRect/>
                        <a:stretch>
                          <a:fillRect/>
                        </a:stretch>
                      </p:blipFill>
                      <p:spPr bwMode="auto">
                        <a:xfrm>
                          <a:off x="6400807" y="4053692"/>
                          <a:ext cx="3540125" cy="393700"/>
                        </a:xfrm>
                        <a:prstGeom prst="rect">
                          <a:avLst/>
                        </a:prstGeom>
                        <a:noFill/>
                      </p:spPr>
                    </p:pic>
                  </p:oleObj>
                </mc:Fallback>
              </mc:AlternateContent>
            </a:graphicData>
          </a:graphic>
        </p:graphicFrame>
        <p:sp>
          <p:nvSpPr>
            <p:cNvPr id="82" name="矩形 81">
              <a:extLst>
                <a:ext uri="{FF2B5EF4-FFF2-40B4-BE49-F238E27FC236}">
                  <a16:creationId xmlns:a16="http://schemas.microsoft.com/office/drawing/2014/main" id="{CE3C7D0B-15BE-AB72-6C87-C8632004AD33}"/>
                </a:ext>
              </a:extLst>
            </p:cNvPr>
            <p:cNvSpPr/>
            <p:nvPr/>
          </p:nvSpPr>
          <p:spPr>
            <a:xfrm>
              <a:off x="5963816" y="4080584"/>
              <a:ext cx="553997" cy="400109"/>
            </a:xfrm>
            <a:prstGeom prst="rect">
              <a:avLst/>
            </a:prstGeom>
          </p:spPr>
          <p:txBody>
            <a:bodyPr wrap="none">
              <a:spAutoFit/>
            </a:bodyPr>
            <a:lstStyle/>
            <a:p>
              <a:pPr algn="just"/>
              <a:r>
                <a:rPr lang="en-US" altLang="zh-CN" sz="1350" dirty="0">
                  <a:solidFill>
                    <a:schemeClr val="accent5">
                      <a:lumMod val="50000"/>
                    </a:schemeClr>
                  </a:solidFill>
                  <a:latin typeface="Arial" panose="020B0604020202020204" pitchFamily="34" charset="0"/>
                  <a:cs typeface="Arial" panose="020B0604020202020204" pitchFamily="34" charset="0"/>
                </a:rPr>
                <a:t>, if </a:t>
              </a:r>
              <a:endParaRPr lang="zh-CN" altLang="en-US" sz="1350" dirty="0">
                <a:solidFill>
                  <a:schemeClr val="accent5">
                    <a:lumMod val="50000"/>
                  </a:schemeClr>
                </a:solidFill>
                <a:latin typeface="Arial" panose="020B0604020202020204" pitchFamily="34" charset="0"/>
                <a:cs typeface="Arial" panose="020B0604020202020204" pitchFamily="34" charset="0"/>
              </a:endParaRPr>
            </a:p>
          </p:txBody>
        </p:sp>
        <p:sp>
          <p:nvSpPr>
            <p:cNvPr id="83" name="矩形 82">
              <a:extLst>
                <a:ext uri="{FF2B5EF4-FFF2-40B4-BE49-F238E27FC236}">
                  <a16:creationId xmlns:a16="http://schemas.microsoft.com/office/drawing/2014/main" id="{7D17033C-697C-2E37-71E5-4E907A0ACE07}"/>
                </a:ext>
              </a:extLst>
            </p:cNvPr>
            <p:cNvSpPr/>
            <p:nvPr/>
          </p:nvSpPr>
          <p:spPr>
            <a:xfrm>
              <a:off x="2680880" y="4557743"/>
              <a:ext cx="772007" cy="400109"/>
            </a:xfrm>
            <a:prstGeom prst="rect">
              <a:avLst/>
            </a:prstGeom>
          </p:spPr>
          <p:txBody>
            <a:bodyPr wrap="none">
              <a:spAutoFit/>
            </a:bodyPr>
            <a:lstStyle/>
            <a:p>
              <a:r>
                <a:rPr lang="en-US" altLang="zh-CN" sz="1350" dirty="0">
                  <a:solidFill>
                    <a:schemeClr val="accent5">
                      <a:lumMod val="50000"/>
                    </a:schemeClr>
                  </a:solidFill>
                  <a:latin typeface="Arial" panose="020B0604020202020204" pitchFamily="34" charset="0"/>
                  <a:cs typeface="Arial" panose="020B0604020202020204" pitchFamily="34" charset="0"/>
                </a:rPr>
                <a:t>Then</a:t>
              </a:r>
              <a:endParaRPr lang="zh-CN" altLang="en-US" sz="1350" dirty="0"/>
            </a:p>
          </p:txBody>
        </p:sp>
      </p:grpSp>
      <p:sp>
        <p:nvSpPr>
          <p:cNvPr id="84" name="矩形 83">
            <a:extLst>
              <a:ext uri="{FF2B5EF4-FFF2-40B4-BE49-F238E27FC236}">
                <a16:creationId xmlns:a16="http://schemas.microsoft.com/office/drawing/2014/main" id="{5411013C-8F63-C70A-A470-C427128CA8EC}"/>
              </a:ext>
            </a:extLst>
          </p:cNvPr>
          <p:cNvSpPr/>
          <p:nvPr/>
        </p:nvSpPr>
        <p:spPr>
          <a:xfrm>
            <a:off x="3952457" y="6193745"/>
            <a:ext cx="4578018" cy="400110"/>
          </a:xfrm>
          <a:prstGeom prst="rect">
            <a:avLst/>
          </a:prstGeom>
        </p:spPr>
        <p:txBody>
          <a:bodyPr wrap="square">
            <a:spAutoFit/>
          </a:bodyPr>
          <a:lstStyle/>
          <a:p>
            <a:r>
              <a:rPr lang="zh-CN" altLang="en-US" sz="2000" b="1" dirty="0">
                <a:solidFill>
                  <a:schemeClr val="accent2"/>
                </a:solidFill>
                <a:latin typeface="Arial" panose="020B0604020202020204" pitchFamily="34" charset="0"/>
                <a:cs typeface="Arial" panose="020B0604020202020204" pitchFamily="34" charset="0"/>
              </a:rPr>
              <a:t>每一步所得解与最优解的差是有界的</a:t>
            </a:r>
            <a:endParaRPr lang="zh-CN" altLang="en-US" sz="2000" b="1" dirty="0">
              <a:solidFill>
                <a:schemeClr val="accent2"/>
              </a:solidFill>
            </a:endParaRPr>
          </a:p>
        </p:txBody>
      </p:sp>
      <p:cxnSp>
        <p:nvCxnSpPr>
          <p:cNvPr id="85" name="直接连接符 84">
            <a:extLst>
              <a:ext uri="{FF2B5EF4-FFF2-40B4-BE49-F238E27FC236}">
                <a16:creationId xmlns:a16="http://schemas.microsoft.com/office/drawing/2014/main" id="{B4CC4272-B16B-9543-125E-4A7BC7DA6887}"/>
              </a:ext>
            </a:extLst>
          </p:cNvPr>
          <p:cNvCxnSpPr>
            <a:cxnSpLocks/>
          </p:cNvCxnSpPr>
          <p:nvPr/>
        </p:nvCxnSpPr>
        <p:spPr>
          <a:xfrm>
            <a:off x="1949210" y="3790351"/>
            <a:ext cx="21669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a:extLst>
              <a:ext uri="{FF2B5EF4-FFF2-40B4-BE49-F238E27FC236}">
                <a16:creationId xmlns:a16="http://schemas.microsoft.com/office/drawing/2014/main" id="{6B924386-41C6-8D26-7092-C0B81512F60A}"/>
              </a:ext>
            </a:extLst>
          </p:cNvPr>
          <p:cNvSpPr/>
          <p:nvPr/>
        </p:nvSpPr>
        <p:spPr>
          <a:xfrm>
            <a:off x="2277000" y="4283263"/>
            <a:ext cx="1569660" cy="369332"/>
          </a:xfrm>
          <a:prstGeom prst="rect">
            <a:avLst/>
          </a:prstGeom>
        </p:spPr>
        <p:txBody>
          <a:bodyPr wrap="none">
            <a:spAutoFit/>
          </a:bodyPr>
          <a:lstStyle/>
          <a:p>
            <a:pPr algn="ctr"/>
            <a:r>
              <a:rPr lang="zh-CN" altLang="en-US" b="1" dirty="0">
                <a:solidFill>
                  <a:srgbClr val="C00000"/>
                </a:solidFill>
                <a:latin typeface="Arial" panose="020B0604020202020204" pitchFamily="34" charset="0"/>
                <a:cs typeface="Arial" panose="020B0604020202020204" pitchFamily="34" charset="0"/>
              </a:rPr>
              <a:t>收敛最优性：</a:t>
            </a:r>
            <a:endParaRPr lang="zh-CN" altLang="en-US" b="1" dirty="0">
              <a:solidFill>
                <a:srgbClr val="C00000"/>
              </a:solidFill>
            </a:endParaRPr>
          </a:p>
        </p:txBody>
      </p:sp>
      <p:cxnSp>
        <p:nvCxnSpPr>
          <p:cNvPr id="87" name="直接连接符 86">
            <a:extLst>
              <a:ext uri="{FF2B5EF4-FFF2-40B4-BE49-F238E27FC236}">
                <a16:creationId xmlns:a16="http://schemas.microsoft.com/office/drawing/2014/main" id="{768BA626-9501-35B1-5F95-86F158198697}"/>
              </a:ext>
            </a:extLst>
          </p:cNvPr>
          <p:cNvCxnSpPr>
            <a:cxnSpLocks/>
          </p:cNvCxnSpPr>
          <p:nvPr/>
        </p:nvCxnSpPr>
        <p:spPr>
          <a:xfrm>
            <a:off x="1265272" y="3754632"/>
            <a:ext cx="21669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D65F4F6A-F6BC-4171-FD0A-66B091DBD4F6}"/>
              </a:ext>
            </a:extLst>
          </p:cNvPr>
          <p:cNvSpPr txBox="1"/>
          <p:nvPr/>
        </p:nvSpPr>
        <p:spPr>
          <a:xfrm>
            <a:off x="369234" y="1073568"/>
            <a:ext cx="2377574" cy="461665"/>
          </a:xfrm>
          <a:prstGeom prst="rect">
            <a:avLst/>
          </a:prstGeom>
          <a:noFill/>
        </p:spPr>
        <p:txBody>
          <a:bodyPr wrap="none" rtlCol="0">
            <a:spAutoFit/>
          </a:bodyPr>
          <a:lstStyle/>
          <a:p>
            <a:pPr marL="342900" indent="-342900" algn="l">
              <a:buFont typeface="Wingdings" panose="05000000000000000000" pitchFamily="2" charset="2"/>
              <a:buChar char="p"/>
            </a:pPr>
            <a:r>
              <a:rPr lang="zh-CN" altLang="en-US" sz="2400" dirty="0">
                <a:solidFill>
                  <a:srgbClr val="002060"/>
                </a:solidFill>
                <a:latin typeface="微软雅黑" panose="020B0503020204020204" pitchFamily="34" charset="-122"/>
                <a:ea typeface="微软雅黑" panose="020B0503020204020204" pitchFamily="34" charset="-122"/>
              </a:rPr>
              <a:t>在线反馈优化</a:t>
            </a:r>
          </a:p>
        </p:txBody>
      </p:sp>
    </p:spTree>
    <p:extLst>
      <p:ext uri="{BB962C8B-B14F-4D97-AF65-F5344CB8AC3E}">
        <p14:creationId xmlns:p14="http://schemas.microsoft.com/office/powerpoint/2010/main" val="59115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线形标注 1 62"/>
          <p:cNvSpPr/>
          <p:nvPr/>
        </p:nvSpPr>
        <p:spPr>
          <a:xfrm>
            <a:off x="1237101" y="2211193"/>
            <a:ext cx="4026249" cy="356639"/>
          </a:xfrm>
          <a:prstGeom prst="borderCallout1">
            <a:avLst>
              <a:gd name="adj1" fmla="val 101160"/>
              <a:gd name="adj2" fmla="val 48774"/>
              <a:gd name="adj3" fmla="val 102898"/>
              <a:gd name="adj4" fmla="val 49205"/>
            </a:avLst>
          </a:prstGeom>
          <a:noFill/>
          <a:ln w="12700" cap="flat" cmpd="sng" algn="ctr">
            <a:noFill/>
            <a:prstDash val="solid"/>
          </a:ln>
          <a:effectLst/>
        </p:spPr>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1" i="0" u="none" strike="noStrike" kern="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无坏数据干扰</a:t>
            </a:r>
            <a:r>
              <a:rPr kumimoji="0" lang="zh-CN" altLang="en-US" sz="1800" b="1" i="0" u="none" strike="noStrike" kern="0" cap="none" spc="0" normalizeH="0" baseline="0" noProof="0" dirty="0">
                <a:ln>
                  <a:noFill/>
                </a:ln>
                <a:solidFill>
                  <a:srgbClr val="002C64"/>
                </a:solidFill>
                <a:effectLst/>
                <a:uLnTx/>
                <a:uFillTx/>
                <a:latin typeface="Arial" panose="020B0604020202020204"/>
                <a:ea typeface="微软雅黑" panose="020B0503020204020204" pitchFamily="34" charset="-122"/>
                <a:cs typeface="+mn-ea"/>
                <a:sym typeface="+mn-lt"/>
              </a:rPr>
              <a:t>下的优化收敛结果</a:t>
            </a:r>
            <a:endParaRPr kumimoji="0" lang="zh-CN" altLang="en-US" sz="1800" b="1" i="0" u="none" strike="noStrike" kern="0" cap="none" spc="0" normalizeH="0" baseline="0" noProof="0" dirty="0">
              <a:ln>
                <a:noFill/>
              </a:ln>
              <a:solidFill>
                <a:srgbClr val="C0504D">
                  <a:lumMod val="100000"/>
                </a:srgbClr>
              </a:solidFill>
              <a:effectLst/>
              <a:uLnTx/>
              <a:uFillTx/>
              <a:latin typeface="Arial" panose="020B0604020202020204"/>
              <a:ea typeface="微软雅黑" panose="020B0503020204020204" pitchFamily="34" charset="-122"/>
              <a:cs typeface="+mn-ea"/>
              <a:sym typeface="+mn-lt"/>
            </a:endParaRPr>
          </a:p>
        </p:txBody>
      </p:sp>
      <p:sp>
        <p:nvSpPr>
          <p:cNvPr id="38" name="文本框 37"/>
          <p:cNvSpPr txBox="1"/>
          <p:nvPr/>
        </p:nvSpPr>
        <p:spPr>
          <a:xfrm>
            <a:off x="786696" y="1638250"/>
            <a:ext cx="5570064"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反馈优化控制的收敛效果</a:t>
            </a:r>
          </a:p>
        </p:txBody>
      </p:sp>
      <p:sp>
        <p:nvSpPr>
          <p:cNvPr id="39" name="线形标注 1 62"/>
          <p:cNvSpPr/>
          <p:nvPr/>
        </p:nvSpPr>
        <p:spPr>
          <a:xfrm>
            <a:off x="6458191" y="2214895"/>
            <a:ext cx="4095821" cy="356639"/>
          </a:xfrm>
          <a:prstGeom prst="borderCallout1">
            <a:avLst>
              <a:gd name="adj1" fmla="val 101160"/>
              <a:gd name="adj2" fmla="val 48774"/>
              <a:gd name="adj3" fmla="val 102898"/>
              <a:gd name="adj4" fmla="val 49205"/>
            </a:avLst>
          </a:prstGeom>
          <a:noFill/>
          <a:ln w="12700" cap="flat" cmpd="sng" algn="ctr">
            <a:noFill/>
            <a:prstDash val="solid"/>
          </a:ln>
          <a:effectLst/>
        </p:spPr>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800" b="1" i="0" u="none" strike="noStrike" kern="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加入坏数据干扰</a:t>
            </a:r>
            <a:r>
              <a:rPr kumimoji="0" lang="zh-CN" altLang="en-US" sz="1800" b="1" i="0" u="none" strike="noStrike" kern="0" cap="none" spc="0" normalizeH="0" baseline="0" noProof="0" dirty="0">
                <a:ln>
                  <a:noFill/>
                </a:ln>
                <a:solidFill>
                  <a:srgbClr val="002C64"/>
                </a:solidFill>
                <a:effectLst/>
                <a:uLnTx/>
                <a:uFillTx/>
                <a:latin typeface="Arial" panose="020B0604020202020204"/>
                <a:ea typeface="微软雅黑" panose="020B0503020204020204" pitchFamily="34" charset="-122"/>
                <a:cs typeface="+mn-ea"/>
                <a:sym typeface="+mn-lt"/>
              </a:rPr>
              <a:t>下的优化收敛结果</a:t>
            </a:r>
            <a:endParaRPr kumimoji="0" lang="zh-CN" altLang="en-US" sz="1800" b="1" i="0" u="none" strike="noStrike" kern="0" cap="none" spc="0" normalizeH="0" baseline="0" noProof="0" dirty="0">
              <a:ln>
                <a:noFill/>
              </a:ln>
              <a:solidFill>
                <a:srgbClr val="C0504D">
                  <a:lumMod val="100000"/>
                </a:srgbClr>
              </a:solidFill>
              <a:effectLst/>
              <a:uLnTx/>
              <a:uFillTx/>
              <a:latin typeface="Arial" panose="020B0604020202020204"/>
              <a:ea typeface="微软雅黑" panose="020B0503020204020204" pitchFamily="34" charset="-122"/>
              <a:cs typeface="+mn-ea"/>
              <a:sym typeface="+mn-lt"/>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23" y="2845457"/>
            <a:ext cx="4136289" cy="2736153"/>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991" y="2771443"/>
            <a:ext cx="3769009" cy="2884182"/>
          </a:xfrm>
          <a:prstGeom prst="rect">
            <a:avLst/>
          </a:prstGeom>
        </p:spPr>
      </p:pic>
      <p:sp>
        <p:nvSpPr>
          <p:cNvPr id="42" name="矩形 266"/>
          <p:cNvSpPr/>
          <p:nvPr/>
        </p:nvSpPr>
        <p:spPr>
          <a:xfrm>
            <a:off x="8880037" y="4206252"/>
            <a:ext cx="1296144" cy="338554"/>
          </a:xfrm>
          <a:prstGeom prst="rect">
            <a:avLst/>
          </a:prstGeom>
        </p:spPr>
        <p:txBody>
          <a:bodyPr wrap="square">
            <a:spAutoFit/>
          </a:bodyPr>
          <a:lstStyle/>
          <a:p>
            <a:pPr eaLnBrk="0" hangingPunct="0"/>
            <a:r>
              <a:rPr kumimoji="1" lang="zh-CN" altLang="en-US" sz="1600" kern="0" dirty="0">
                <a:solidFill>
                  <a:srgbClr val="00B050"/>
                </a:solidFill>
                <a:latin typeface="微软雅黑" panose="020B0503020204020204" pitchFamily="34" charset="-122"/>
                <a:ea typeface="微软雅黑" panose="020B0503020204020204" pitchFamily="34" charset="-122"/>
              </a:rPr>
              <a:t>我们的方法</a:t>
            </a:r>
            <a:endParaRPr kumimoji="1" lang="en-US" sz="1600" dirty="0">
              <a:solidFill>
                <a:srgbClr val="00B050"/>
              </a:solidFill>
              <a:latin typeface="Times New Roman" panose="02020603050405020304" pitchFamily="18" charset="0"/>
              <a:ea typeface="宋体" panose="02010600030101010101" pitchFamily="2" charset="-122"/>
            </a:endParaRPr>
          </a:p>
        </p:txBody>
      </p:sp>
      <p:cxnSp>
        <p:nvCxnSpPr>
          <p:cNvPr id="43" name="直接箭头连接符 267"/>
          <p:cNvCxnSpPr/>
          <p:nvPr/>
        </p:nvCxnSpPr>
        <p:spPr>
          <a:xfrm>
            <a:off x="9760128" y="4544806"/>
            <a:ext cx="657922" cy="607096"/>
          </a:xfrm>
          <a:prstGeom prst="straightConnector1">
            <a:avLst/>
          </a:prstGeom>
          <a:noFill/>
          <a:ln w="57150" cap="flat" cmpd="sng" algn="ctr">
            <a:solidFill>
              <a:srgbClr val="00B050"/>
            </a:solidFill>
            <a:prstDash val="solid"/>
            <a:tailEnd type="triangle"/>
          </a:ln>
          <a:effectLst/>
        </p:spPr>
      </p:cxnSp>
      <p:sp>
        <p:nvSpPr>
          <p:cNvPr id="44" name="文本框 43"/>
          <p:cNvSpPr txBox="1"/>
          <p:nvPr/>
        </p:nvSpPr>
        <p:spPr>
          <a:xfrm>
            <a:off x="1310991" y="5747823"/>
            <a:ext cx="4339714" cy="646331"/>
          </a:xfrm>
          <a:prstGeom prst="rect">
            <a:avLst/>
          </a:prstGeom>
          <a:solidFill>
            <a:srgbClr val="DCE6F2"/>
          </a:solidFill>
        </p:spPr>
        <p:txBody>
          <a:bodyPr wrap="square">
            <a:spAutoFit/>
          </a:bodyPr>
          <a:lstStyle/>
          <a:p>
            <a:pPr algn="ctr"/>
            <a:r>
              <a:rPr lang="zh-CN" altLang="en-US" b="1" dirty="0">
                <a:solidFill>
                  <a:srgbClr val="002C64"/>
                </a:solidFill>
                <a:latin typeface="Arial" panose="020B0604020202020204"/>
                <a:ea typeface="微软雅黑" panose="020B0503020204020204" pitchFamily="34" charset="-122"/>
                <a:cs typeface="+mn-ea"/>
                <a:sym typeface="+mn-lt"/>
              </a:rPr>
              <a:t>与基于模型的理论最优解比较，</a:t>
            </a:r>
            <a:endParaRPr lang="en-US" altLang="zh-CN" b="1" dirty="0">
              <a:solidFill>
                <a:srgbClr val="002C64"/>
              </a:solidFill>
              <a:latin typeface="Arial" panose="020B0604020202020204"/>
              <a:ea typeface="微软雅黑" panose="020B0503020204020204" pitchFamily="34" charset="-122"/>
              <a:cs typeface="+mn-ea"/>
              <a:sym typeface="+mn-lt"/>
            </a:endParaRPr>
          </a:p>
          <a:p>
            <a:pPr algn="ctr"/>
            <a:r>
              <a:rPr lang="zh-CN" altLang="en-US" b="1" dirty="0">
                <a:solidFill>
                  <a:srgbClr val="002C64"/>
                </a:solidFill>
                <a:latin typeface="Arial" panose="020B0604020202020204"/>
                <a:ea typeface="微软雅黑" panose="020B0503020204020204" pitchFamily="34" charset="-122"/>
                <a:cs typeface="+mn-ea"/>
                <a:sym typeface="+mn-lt"/>
              </a:rPr>
              <a:t>反馈优化方法的目标函数相对误差达</a:t>
            </a:r>
            <a:r>
              <a:rPr lang="en-US" altLang="zh-CN" b="1" dirty="0">
                <a:solidFill>
                  <a:srgbClr val="002C64"/>
                </a:solidFill>
                <a:latin typeface="Arial" panose="020B0604020202020204"/>
                <a:ea typeface="微软雅黑" panose="020B0503020204020204" pitchFamily="34" charset="-122"/>
                <a:cs typeface="+mn-ea"/>
                <a:sym typeface="+mn-lt"/>
              </a:rPr>
              <a:t>1%</a:t>
            </a:r>
            <a:endParaRPr lang="zh-CN" altLang="en-US" b="1" dirty="0">
              <a:solidFill>
                <a:srgbClr val="C0504D">
                  <a:lumMod val="100000"/>
                </a:srgbClr>
              </a:solidFill>
              <a:latin typeface="Arial" panose="020B0604020202020204"/>
              <a:ea typeface="微软雅黑" panose="020B0503020204020204" pitchFamily="34" charset="-122"/>
              <a:cs typeface="+mn-ea"/>
              <a:sym typeface="+mn-lt"/>
            </a:endParaRPr>
          </a:p>
        </p:txBody>
      </p:sp>
      <p:sp>
        <p:nvSpPr>
          <p:cNvPr id="45" name="文本框 44"/>
          <p:cNvSpPr txBox="1"/>
          <p:nvPr/>
        </p:nvSpPr>
        <p:spPr>
          <a:xfrm>
            <a:off x="6714835" y="5747823"/>
            <a:ext cx="3971637" cy="646331"/>
          </a:xfrm>
          <a:prstGeom prst="rect">
            <a:avLst/>
          </a:prstGeom>
          <a:solidFill>
            <a:srgbClr val="DCE6F2"/>
          </a:solidFill>
        </p:spPr>
        <p:txBody>
          <a:bodyPr wrap="square">
            <a:spAutoFit/>
          </a:bodyPr>
          <a:lstStyle/>
          <a:p>
            <a:pPr algn="ctr"/>
            <a:r>
              <a:rPr lang="zh-CN" altLang="en-US" b="1" dirty="0">
                <a:solidFill>
                  <a:srgbClr val="002C64"/>
                </a:solidFill>
                <a:latin typeface="Arial" panose="020B0604020202020204"/>
                <a:ea typeface="微软雅黑" panose="020B0503020204020204" pitchFamily="34" charset="-122"/>
                <a:cs typeface="+mn-ea"/>
                <a:sym typeface="+mn-lt"/>
              </a:rPr>
              <a:t>与基于非抗差回归的方法相比，</a:t>
            </a:r>
            <a:endParaRPr lang="en-US" altLang="zh-CN" b="1" dirty="0">
              <a:solidFill>
                <a:srgbClr val="002C64"/>
              </a:solidFill>
              <a:latin typeface="Arial" panose="020B0604020202020204"/>
              <a:ea typeface="微软雅黑" panose="020B0503020204020204" pitchFamily="34" charset="-122"/>
              <a:cs typeface="+mn-ea"/>
              <a:sym typeface="+mn-lt"/>
            </a:endParaRPr>
          </a:p>
          <a:p>
            <a:pPr algn="ctr"/>
            <a:r>
              <a:rPr lang="zh-CN" altLang="en-US" b="1" dirty="0">
                <a:solidFill>
                  <a:srgbClr val="002C64"/>
                </a:solidFill>
                <a:latin typeface="Arial" panose="020B0604020202020204"/>
                <a:ea typeface="微软雅黑" panose="020B0503020204020204" pitchFamily="34" charset="-122"/>
                <a:cs typeface="+mn-ea"/>
                <a:sym typeface="+mn-lt"/>
              </a:rPr>
              <a:t>抗差优化的结果仍能与最优解接近</a:t>
            </a:r>
            <a:endParaRPr lang="en-US" altLang="zh-CN" b="1" dirty="0">
              <a:solidFill>
                <a:srgbClr val="002C64"/>
              </a:solidFill>
              <a:latin typeface="Arial" panose="020B0604020202020204"/>
              <a:ea typeface="微软雅黑" panose="020B0503020204020204" pitchFamily="34" charset="-122"/>
              <a:cs typeface="+mn-ea"/>
              <a:sym typeface="+mn-lt"/>
            </a:endParaRPr>
          </a:p>
        </p:txBody>
      </p:sp>
      <p:sp>
        <p:nvSpPr>
          <p:cNvPr id="2" name="文本框 1"/>
          <p:cNvSpPr txBox="1"/>
          <p:nvPr/>
        </p:nvSpPr>
        <p:spPr>
          <a:xfrm>
            <a:off x="369234" y="1073568"/>
            <a:ext cx="1744980" cy="460375"/>
          </a:xfrm>
          <a:prstGeom prst="rect">
            <a:avLst/>
          </a:prstGeom>
          <a:noFill/>
        </p:spPr>
        <p:txBody>
          <a:bodyPr wrap="none" rtlCol="0">
            <a:spAutoFit/>
          </a:bodyPr>
          <a:lstStyle/>
          <a:p>
            <a:pPr marL="342900" indent="-342900" algn="l">
              <a:buFont typeface="Wingdings" panose="05000000000000000000" pitchFamily="2" charset="2"/>
              <a:buChar char="p"/>
            </a:pPr>
            <a:r>
              <a:rPr lang="zh-CN" altLang="en-US" sz="2400" dirty="0">
                <a:solidFill>
                  <a:srgbClr val="002060"/>
                </a:solidFill>
                <a:latin typeface="微软雅黑" panose="020B0503020204020204" pitchFamily="34" charset="-122"/>
                <a:ea typeface="微软雅黑" panose="020B0503020204020204" pitchFamily="34" charset="-122"/>
              </a:rPr>
              <a:t>实施效果</a:t>
            </a:r>
          </a:p>
        </p:txBody>
      </p:sp>
      <p:sp>
        <p:nvSpPr>
          <p:cNvPr id="6" name="内容占位符 3">
            <a:extLst>
              <a:ext uri="{FF2B5EF4-FFF2-40B4-BE49-F238E27FC236}">
                <a16:creationId xmlns:a16="http://schemas.microsoft.com/office/drawing/2014/main" id="{E9FA4FDF-6C1D-3214-5368-2E7F8DA308C0}"/>
              </a:ext>
            </a:extLst>
          </p:cNvPr>
          <p:cNvSpPr txBox="1">
            <a:spLocks/>
          </p:cNvSpPr>
          <p:nvPr/>
        </p:nvSpPr>
        <p:spPr>
          <a:xfrm>
            <a:off x="40720" y="241165"/>
            <a:ext cx="688791" cy="60069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3.1</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6F316B0A-537F-A359-AF95-DCC514AC6F7F}"/>
              </a:ext>
            </a:extLst>
          </p:cNvPr>
          <p:cNvSpPr txBox="1"/>
          <p:nvPr/>
        </p:nvSpPr>
        <p:spPr>
          <a:xfrm>
            <a:off x="776603" y="233566"/>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光储集群主动支撑控制技术</a:t>
            </a:r>
            <a:r>
              <a:rPr lang="en-US"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集群自治</a:t>
            </a:r>
            <a:endPar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91136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35">
            <a:extLst>
              <a:ext uri="{FF2B5EF4-FFF2-40B4-BE49-F238E27FC236}">
                <a16:creationId xmlns:a16="http://schemas.microsoft.com/office/drawing/2014/main" id="{E82295E2-07AF-4EF4-BB37-EECFC45B1C91}"/>
              </a:ext>
            </a:extLst>
          </p:cNvPr>
          <p:cNvSpPr txBox="1"/>
          <p:nvPr/>
        </p:nvSpPr>
        <p:spPr>
          <a:xfrm>
            <a:off x="533896" y="3159193"/>
            <a:ext cx="11192401" cy="3465241"/>
          </a:xfrm>
          <a:prstGeom prst="roundRect">
            <a:avLst>
              <a:gd name="adj" fmla="val 3451"/>
            </a:avLst>
          </a:prstGeom>
          <a:noFill/>
          <a:ln w="12700">
            <a:solidFill>
              <a:srgbClr val="00706A"/>
            </a:solidFill>
            <a:prstDash val="solid"/>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90000" rIns="0" bIns="90000" numCol="1" rtlCol="0" anchor="ctr" anchorCtr="0" compatLnSpc="1">
            <a:noAutofit/>
          </a:bodyPr>
          <a:lstStyle>
            <a:defPPr>
              <a:defRPr lang="zh-CN"/>
            </a:defPPr>
            <a:lvl1pPr algn="ctr" defTabSz="843915" fontAlgn="auto">
              <a:spcBef>
                <a:spcPts val="0"/>
              </a:spcBef>
              <a:spcAft>
                <a:spcPts val="0"/>
              </a:spcAft>
              <a:buClr>
                <a:srgbClr val="0070C0"/>
              </a:buClr>
              <a:defRPr kumimoji="0" sz="2000" b="0" kern="0">
                <a:solidFill>
                  <a:schemeClr val="tx1"/>
                </a:solidFill>
                <a:latin typeface="华文中宋" panose="02010600040101010101" pitchFamily="2" charset="-122"/>
                <a:ea typeface="华文中宋" panose="02010600040101010101" pitchFamily="2"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矩形: 圆角 87">
            <a:extLst>
              <a:ext uri="{FF2B5EF4-FFF2-40B4-BE49-F238E27FC236}">
                <a16:creationId xmlns:a16="http://schemas.microsoft.com/office/drawing/2014/main" id="{146B406A-B756-48A6-8F03-F523957FB700}"/>
              </a:ext>
            </a:extLst>
          </p:cNvPr>
          <p:cNvSpPr/>
          <p:nvPr/>
        </p:nvSpPr>
        <p:spPr>
          <a:xfrm>
            <a:off x="3468152" y="5740394"/>
            <a:ext cx="470500" cy="829310"/>
          </a:xfrm>
          <a:prstGeom prst="roundRect">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84" name="矩形: 圆角 83">
            <a:extLst>
              <a:ext uri="{FF2B5EF4-FFF2-40B4-BE49-F238E27FC236}">
                <a16:creationId xmlns:a16="http://schemas.microsoft.com/office/drawing/2014/main" id="{9E60DCAC-AE05-4617-80A6-A1A38045FFB2}"/>
              </a:ext>
            </a:extLst>
          </p:cNvPr>
          <p:cNvSpPr/>
          <p:nvPr/>
        </p:nvSpPr>
        <p:spPr>
          <a:xfrm>
            <a:off x="2816928" y="5750017"/>
            <a:ext cx="605851" cy="829310"/>
          </a:xfrm>
          <a:prstGeom prst="roundRect">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83" name="矩形: 圆角 82">
            <a:extLst>
              <a:ext uri="{FF2B5EF4-FFF2-40B4-BE49-F238E27FC236}">
                <a16:creationId xmlns:a16="http://schemas.microsoft.com/office/drawing/2014/main" id="{DD655484-A4B6-4583-AB4F-60ACB1EE1865}"/>
              </a:ext>
            </a:extLst>
          </p:cNvPr>
          <p:cNvSpPr/>
          <p:nvPr/>
        </p:nvSpPr>
        <p:spPr>
          <a:xfrm>
            <a:off x="2188923" y="5758294"/>
            <a:ext cx="605851" cy="829310"/>
          </a:xfrm>
          <a:prstGeom prst="roundRect">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30" name="灯片编号占位符 2"/>
          <p:cNvSpPr txBox="1"/>
          <p:nvPr/>
        </p:nvSpPr>
        <p:spPr>
          <a:xfrm>
            <a:off x="11629695" y="655553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内容占位符 3">
            <a:extLst>
              <a:ext uri="{FF2B5EF4-FFF2-40B4-BE49-F238E27FC236}">
                <a16:creationId xmlns:a16="http://schemas.microsoft.com/office/drawing/2014/main" id="{E9FA4FDF-6C1D-3214-5368-2E7F8DA308C0}"/>
              </a:ext>
            </a:extLst>
          </p:cNvPr>
          <p:cNvSpPr txBox="1">
            <a:spLocks/>
          </p:cNvSpPr>
          <p:nvPr/>
        </p:nvSpPr>
        <p:spPr>
          <a:xfrm>
            <a:off x="40720" y="241165"/>
            <a:ext cx="688791" cy="60069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3.2</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6F316B0A-537F-A359-AF95-DCC514AC6F7F}"/>
              </a:ext>
            </a:extLst>
          </p:cNvPr>
          <p:cNvSpPr txBox="1"/>
          <p:nvPr/>
        </p:nvSpPr>
        <p:spPr>
          <a:xfrm>
            <a:off x="776603" y="233566"/>
            <a:ext cx="5534483"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光储集群主动支撑控制技术</a:t>
            </a:r>
            <a:r>
              <a:rPr lang="en-US"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集群主动支撑</a:t>
            </a:r>
            <a:endPar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1450FC7-4376-C96D-204A-B23246D32D8D}"/>
              </a:ext>
            </a:extLst>
          </p:cNvPr>
          <p:cNvSpPr txBox="1"/>
          <p:nvPr/>
        </p:nvSpPr>
        <p:spPr>
          <a:xfrm>
            <a:off x="231386" y="993627"/>
            <a:ext cx="4532010" cy="461665"/>
          </a:xfrm>
          <a:prstGeom prst="rect">
            <a:avLst/>
          </a:prstGeom>
          <a:noFill/>
        </p:spPr>
        <p:txBody>
          <a:bodyPr wrap="none" rtlCol="0">
            <a:spAutoFit/>
          </a:bodyPr>
          <a:lstStyle/>
          <a:p>
            <a:pPr marL="342900" indent="-342900">
              <a:buFont typeface="Wingdings" panose="05000000000000000000" pitchFamily="2" charset="2"/>
              <a:buChar char="p"/>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分布式光储集群</a:t>
            </a:r>
            <a:r>
              <a:rPr lang="zh-CN" altLang="en-US" sz="2400" b="1" dirty="0">
                <a:solidFill>
                  <a:prstClr val="black"/>
                </a:solidFill>
                <a:latin typeface="微软雅黑" panose="020B0503020204020204" pitchFamily="34" charset="-122"/>
                <a:ea typeface="微软雅黑" panose="020B0503020204020204" pitchFamily="34" charset="-122"/>
              </a:rPr>
              <a:t>主动支撑控制</a:t>
            </a:r>
            <a:endParaRPr lang="zh-CN" altLang="en-US" sz="2400" dirty="0"/>
          </a:p>
        </p:txBody>
      </p:sp>
      <p:sp>
        <p:nvSpPr>
          <p:cNvPr id="81" name="文本框 80">
            <a:extLst>
              <a:ext uri="{FF2B5EF4-FFF2-40B4-BE49-F238E27FC236}">
                <a16:creationId xmlns:a16="http://schemas.microsoft.com/office/drawing/2014/main" id="{E741974B-1B58-45F4-B037-152047DF8C60}"/>
              </a:ext>
            </a:extLst>
          </p:cNvPr>
          <p:cNvSpPr txBox="1"/>
          <p:nvPr/>
        </p:nvSpPr>
        <p:spPr>
          <a:xfrm>
            <a:off x="490439" y="1493982"/>
            <a:ext cx="11279314" cy="1477328"/>
          </a:xfrm>
          <a:prstGeom prst="rect">
            <a:avLst/>
          </a:prstGeom>
          <a:noFill/>
        </p:spPr>
        <p:txBody>
          <a:bodyPr wrap="square">
            <a:spAutoFit/>
          </a:bodyPr>
          <a:lstStyle/>
          <a:p>
            <a:pPr>
              <a:spcAft>
                <a:spcPts val="600"/>
              </a:spcAft>
            </a:pPr>
            <a:r>
              <a:rPr lang="zh-CN" altLang="en-US" sz="2000" b="1" kern="100" dirty="0">
                <a:solidFill>
                  <a:srgbClr val="0000DE"/>
                </a:solidFill>
                <a:latin typeface="微软雅黑" panose="020B0503020204020204" pitchFamily="34" charset="-122"/>
                <a:ea typeface="微软雅黑" panose="020B0503020204020204" pitchFamily="34" charset="-122"/>
                <a:cs typeface="Times New Roman" panose="02020603050405020304" pitchFamily="18" charset="0"/>
              </a:rPr>
              <a:t>挑战</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：单机设备</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动态特性复杂</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，主动控制中难以保证本体</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能量安全</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（光伏</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Vdc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，储能</a:t>
            </a: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SOC</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spcAft>
                <a:spcPts val="600"/>
              </a:spcAft>
            </a:pP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          海量分布式光伏</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出力波动</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，难以精确提供</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场站级主动支撑控制</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能力。</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spcAft>
                <a:spcPts val="600"/>
              </a:spcAft>
            </a:pPr>
            <a:r>
              <a:rPr lang="zh-CN" altLang="en-US" sz="2000" b="1" kern="100" dirty="0">
                <a:solidFill>
                  <a:srgbClr val="0000DE"/>
                </a:solidFill>
                <a:effectLst/>
                <a:latin typeface="微软雅黑" panose="020B0503020204020204" pitchFamily="34" charset="-122"/>
                <a:ea typeface="微软雅黑" panose="020B0503020204020204" pitchFamily="34" charset="-122"/>
                <a:cs typeface="Times New Roman" panose="02020603050405020304" pitchFamily="18" charset="0"/>
              </a:rPr>
              <a:t>方法</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：基于升维模态分解刻画出光储（构网、跟网型）的动态模型，通过光储集群模型预测控制，实现</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本体能量安全不脱网</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前提下，</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集群暂态频率和电压支撑控制</a:t>
            </a:r>
            <a:r>
              <a:rPr lang="zh-CN" altLang="en-US" sz="2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圆角矩形 8">
            <a:extLst>
              <a:ext uri="{FF2B5EF4-FFF2-40B4-BE49-F238E27FC236}">
                <a16:creationId xmlns:a16="http://schemas.microsoft.com/office/drawing/2014/main" id="{826E2793-7896-38C5-18E6-ADD4107AD628}"/>
              </a:ext>
            </a:extLst>
          </p:cNvPr>
          <p:cNvSpPr/>
          <p:nvPr/>
        </p:nvSpPr>
        <p:spPr>
          <a:xfrm>
            <a:off x="8132584" y="5097259"/>
            <a:ext cx="3469640" cy="1395730"/>
          </a:xfrm>
          <a:prstGeom prst="roundRect">
            <a:avLst>
              <a:gd name="adj" fmla="val 6605"/>
            </a:avLst>
          </a:prstGeom>
          <a:solidFill>
            <a:srgbClr val="F3FBF9"/>
          </a:solidFill>
          <a:ln w="12700">
            <a:solidFill>
              <a:srgbClr val="00706A"/>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矩形 8">
            <a:extLst>
              <a:ext uri="{FF2B5EF4-FFF2-40B4-BE49-F238E27FC236}">
                <a16:creationId xmlns:a16="http://schemas.microsoft.com/office/drawing/2014/main" id="{0ECA2D7C-BC47-ED1B-84E1-4EC50C04B965}"/>
              </a:ext>
            </a:extLst>
          </p:cNvPr>
          <p:cNvSpPr/>
          <p:nvPr/>
        </p:nvSpPr>
        <p:spPr>
          <a:xfrm>
            <a:off x="8188464" y="3243694"/>
            <a:ext cx="3469640" cy="1395730"/>
          </a:xfrm>
          <a:prstGeom prst="roundRect">
            <a:avLst>
              <a:gd name="adj" fmla="val 6605"/>
            </a:avLst>
          </a:prstGeom>
          <a:solidFill>
            <a:srgbClr val="F3FBF9"/>
          </a:solidFill>
          <a:ln w="12700">
            <a:solidFill>
              <a:srgbClr val="00706A"/>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圆角矩形 8">
            <a:extLst>
              <a:ext uri="{FF2B5EF4-FFF2-40B4-BE49-F238E27FC236}">
                <a16:creationId xmlns:a16="http://schemas.microsoft.com/office/drawing/2014/main" id="{2B439D41-DAA0-DB3E-73E6-54EB183ABF30}"/>
              </a:ext>
            </a:extLst>
          </p:cNvPr>
          <p:cNvSpPr/>
          <p:nvPr/>
        </p:nvSpPr>
        <p:spPr>
          <a:xfrm>
            <a:off x="5021719" y="5097259"/>
            <a:ext cx="2414270" cy="1395730"/>
          </a:xfrm>
          <a:prstGeom prst="roundRect">
            <a:avLst>
              <a:gd name="adj" fmla="val 6605"/>
            </a:avLst>
          </a:prstGeom>
          <a:solidFill>
            <a:srgbClr val="F3FBF9"/>
          </a:solidFill>
          <a:ln w="12700">
            <a:solidFill>
              <a:srgbClr val="00706A"/>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圆角矩形 8">
            <a:extLst>
              <a:ext uri="{FF2B5EF4-FFF2-40B4-BE49-F238E27FC236}">
                <a16:creationId xmlns:a16="http://schemas.microsoft.com/office/drawing/2014/main" id="{102ED512-BDFE-B9EF-A2FB-A073F6B93A43}"/>
              </a:ext>
            </a:extLst>
          </p:cNvPr>
          <p:cNvSpPr/>
          <p:nvPr/>
        </p:nvSpPr>
        <p:spPr>
          <a:xfrm>
            <a:off x="5021719" y="3243694"/>
            <a:ext cx="2414270" cy="1395730"/>
          </a:xfrm>
          <a:prstGeom prst="roundRect">
            <a:avLst>
              <a:gd name="adj" fmla="val 6605"/>
            </a:avLst>
          </a:prstGeom>
          <a:solidFill>
            <a:srgbClr val="F3FBF9"/>
          </a:solidFill>
          <a:ln w="12700">
            <a:solidFill>
              <a:srgbClr val="00706A"/>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a:extLst>
              <a:ext uri="{FF2B5EF4-FFF2-40B4-BE49-F238E27FC236}">
                <a16:creationId xmlns:a16="http://schemas.microsoft.com/office/drawing/2014/main" id="{C0EADA70-CDEF-2AFD-D89D-743EBD0BA248}"/>
              </a:ext>
            </a:extLst>
          </p:cNvPr>
          <p:cNvSpPr txBox="1"/>
          <p:nvPr/>
        </p:nvSpPr>
        <p:spPr>
          <a:xfrm>
            <a:off x="2263279" y="4155554"/>
            <a:ext cx="2161540" cy="364490"/>
          </a:xfrm>
          <a:prstGeom prst="roundRect">
            <a:avLst>
              <a:gd name="adj" fmla="val 13036"/>
            </a:avLst>
          </a:prstGeom>
          <a:solidFill>
            <a:schemeClr val="accent4">
              <a:lumMod val="20000"/>
              <a:lumOff val="80000"/>
            </a:schemeClr>
          </a:solidFill>
          <a:ln w="127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集群控制器</a:t>
            </a:r>
          </a:p>
        </p:txBody>
      </p:sp>
      <p:grpSp>
        <p:nvGrpSpPr>
          <p:cNvPr id="20" name="组合 19">
            <a:extLst>
              <a:ext uri="{FF2B5EF4-FFF2-40B4-BE49-F238E27FC236}">
                <a16:creationId xmlns:a16="http://schemas.microsoft.com/office/drawing/2014/main" id="{8EA4A3BC-831D-E4E1-F01D-7C52E37FFD45}"/>
              </a:ext>
            </a:extLst>
          </p:cNvPr>
          <p:cNvGrpSpPr/>
          <p:nvPr/>
        </p:nvGrpSpPr>
        <p:grpSpPr>
          <a:xfrm>
            <a:off x="2162234" y="5744328"/>
            <a:ext cx="629285" cy="560705"/>
            <a:chOff x="2986518" y="4853812"/>
            <a:chExt cx="832886" cy="731314"/>
          </a:xfrm>
        </p:grpSpPr>
        <p:pic>
          <p:nvPicPr>
            <p:cNvPr id="77" name="图片 76">
              <a:extLst>
                <a:ext uri="{FF2B5EF4-FFF2-40B4-BE49-F238E27FC236}">
                  <a16:creationId xmlns:a16="http://schemas.microsoft.com/office/drawing/2014/main" id="{564BFBCF-E89A-D5FF-119E-CC33E9807560}"/>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86518" y="5065274"/>
              <a:ext cx="472417" cy="519852"/>
            </a:xfrm>
            <a:prstGeom prst="rect">
              <a:avLst/>
            </a:prstGeom>
          </p:spPr>
        </p:pic>
        <p:pic>
          <p:nvPicPr>
            <p:cNvPr id="78" name="图片 77">
              <a:extLst>
                <a:ext uri="{FF2B5EF4-FFF2-40B4-BE49-F238E27FC236}">
                  <a16:creationId xmlns:a16="http://schemas.microsoft.com/office/drawing/2014/main" id="{596A52B5-3144-E45A-F59A-B84B04F64307}"/>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19151" y="4853812"/>
              <a:ext cx="450665" cy="495915"/>
            </a:xfrm>
            <a:prstGeom prst="rect">
              <a:avLst/>
            </a:prstGeom>
          </p:spPr>
        </p:pic>
        <p:pic>
          <p:nvPicPr>
            <p:cNvPr id="79" name="图片 78">
              <a:extLst>
                <a:ext uri="{FF2B5EF4-FFF2-40B4-BE49-F238E27FC236}">
                  <a16:creationId xmlns:a16="http://schemas.microsoft.com/office/drawing/2014/main" id="{313F75F9-F2FA-0D42-3B51-E681A4310DBD}"/>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46987" y="5065274"/>
              <a:ext cx="472417" cy="519852"/>
            </a:xfrm>
            <a:prstGeom prst="rect">
              <a:avLst/>
            </a:prstGeom>
          </p:spPr>
        </p:pic>
      </p:grpSp>
      <p:grpSp>
        <p:nvGrpSpPr>
          <p:cNvPr id="2" name="组合 1">
            <a:extLst>
              <a:ext uri="{FF2B5EF4-FFF2-40B4-BE49-F238E27FC236}">
                <a16:creationId xmlns:a16="http://schemas.microsoft.com/office/drawing/2014/main" id="{82457E7D-5DE4-46F8-8DFC-9A3159A564D8}"/>
              </a:ext>
            </a:extLst>
          </p:cNvPr>
          <p:cNvGrpSpPr/>
          <p:nvPr/>
        </p:nvGrpSpPr>
        <p:grpSpPr>
          <a:xfrm>
            <a:off x="2258834" y="5333268"/>
            <a:ext cx="2165350" cy="364490"/>
            <a:chOff x="2286940" y="5118838"/>
            <a:chExt cx="2165350" cy="364490"/>
          </a:xfrm>
        </p:grpSpPr>
        <p:sp>
          <p:nvSpPr>
            <p:cNvPr id="19" name="文本框 18">
              <a:extLst>
                <a:ext uri="{FF2B5EF4-FFF2-40B4-BE49-F238E27FC236}">
                  <a16:creationId xmlns:a16="http://schemas.microsoft.com/office/drawing/2014/main" id="{B63A40F9-92C1-237A-7841-E344BF47D6DE}"/>
                </a:ext>
              </a:extLst>
            </p:cNvPr>
            <p:cNvSpPr txBox="1"/>
            <p:nvPr/>
          </p:nvSpPr>
          <p:spPr>
            <a:xfrm>
              <a:off x="2286940" y="5140254"/>
              <a:ext cx="2165350" cy="314325"/>
            </a:xfrm>
            <a:prstGeom prst="roundRect">
              <a:avLst>
                <a:gd name="adj" fmla="val 9444"/>
              </a:avLst>
            </a:prstGeom>
            <a:solidFill>
              <a:schemeClr val="accent5">
                <a:lumMod val="20000"/>
                <a:lumOff val="80000"/>
              </a:schemeClr>
            </a:solidFill>
            <a:ln w="12700">
              <a:solidFill>
                <a:srgbClr val="00706A"/>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zh-CN" altLang="en-US" sz="135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20">
              <a:extLst>
                <a:ext uri="{FF2B5EF4-FFF2-40B4-BE49-F238E27FC236}">
                  <a16:creationId xmlns:a16="http://schemas.microsoft.com/office/drawing/2014/main" id="{D48D0A10-19B3-598F-BF5A-77F6E1D31D41}"/>
                </a:ext>
              </a:extLst>
            </p:cNvPr>
            <p:cNvSpPr txBox="1"/>
            <p:nvPr/>
          </p:nvSpPr>
          <p:spPr>
            <a:xfrm>
              <a:off x="2741918" y="5118838"/>
              <a:ext cx="1183640" cy="36449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zh-CN" altLang="en-US" sz="1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精确响应</a:t>
              </a:r>
            </a:p>
          </p:txBody>
        </p:sp>
      </p:grpSp>
      <p:sp>
        <p:nvSpPr>
          <p:cNvPr id="22" name="箭头: 左右 21">
            <a:extLst>
              <a:ext uri="{FF2B5EF4-FFF2-40B4-BE49-F238E27FC236}">
                <a16:creationId xmlns:a16="http://schemas.microsoft.com/office/drawing/2014/main" id="{F0BD3BAE-4510-1442-9112-0C3F1CCC830A}"/>
              </a:ext>
            </a:extLst>
          </p:cNvPr>
          <p:cNvSpPr/>
          <p:nvPr/>
        </p:nvSpPr>
        <p:spPr bwMode="auto">
          <a:xfrm>
            <a:off x="4513084" y="4185399"/>
            <a:ext cx="450215" cy="283210"/>
          </a:xfrm>
          <a:prstGeom prst="leftRightArrow">
            <a:avLst>
              <a:gd name="adj1" fmla="val 41587"/>
              <a:gd name="adj2" fmla="val 49573"/>
            </a:avLst>
          </a:prstGeom>
          <a:solidFill>
            <a:srgbClr val="00706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en-US" sz="3200" b="1" i="0" u="none" strike="noStrike" cap="none" normalizeH="0" baseline="0">
              <a:ln>
                <a:noFill/>
              </a:ln>
              <a:solidFill>
                <a:schemeClr val="accent2"/>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a:extLst>
              <a:ext uri="{FF2B5EF4-FFF2-40B4-BE49-F238E27FC236}">
                <a16:creationId xmlns:a16="http://schemas.microsoft.com/office/drawing/2014/main" id="{9DA335B5-2B42-11B8-3179-AD990D61F6EA}"/>
              </a:ext>
            </a:extLst>
          </p:cNvPr>
          <p:cNvGrpSpPr/>
          <p:nvPr/>
        </p:nvGrpSpPr>
        <p:grpSpPr>
          <a:xfrm>
            <a:off x="2798584" y="5740831"/>
            <a:ext cx="629285" cy="560705"/>
            <a:chOff x="2986518" y="4853812"/>
            <a:chExt cx="832886" cy="731314"/>
          </a:xfrm>
        </p:grpSpPr>
        <p:pic>
          <p:nvPicPr>
            <p:cNvPr id="74" name="图片 73">
              <a:extLst>
                <a:ext uri="{FF2B5EF4-FFF2-40B4-BE49-F238E27FC236}">
                  <a16:creationId xmlns:a16="http://schemas.microsoft.com/office/drawing/2014/main" id="{85ABD278-34DC-AE64-9825-F6D4529C7D0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6518" y="5065274"/>
              <a:ext cx="472417" cy="519852"/>
            </a:xfrm>
            <a:prstGeom prst="rect">
              <a:avLst/>
            </a:prstGeom>
          </p:spPr>
        </p:pic>
        <p:pic>
          <p:nvPicPr>
            <p:cNvPr id="75" name="图片 74">
              <a:extLst>
                <a:ext uri="{FF2B5EF4-FFF2-40B4-BE49-F238E27FC236}">
                  <a16:creationId xmlns:a16="http://schemas.microsoft.com/office/drawing/2014/main" id="{12F3B883-D992-AD7F-2F85-1BB6001511A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9151" y="4853812"/>
              <a:ext cx="450665" cy="495915"/>
            </a:xfrm>
            <a:prstGeom prst="rect">
              <a:avLst/>
            </a:prstGeom>
          </p:spPr>
        </p:pic>
        <p:pic>
          <p:nvPicPr>
            <p:cNvPr id="76" name="图片 75">
              <a:extLst>
                <a:ext uri="{FF2B5EF4-FFF2-40B4-BE49-F238E27FC236}">
                  <a16:creationId xmlns:a16="http://schemas.microsoft.com/office/drawing/2014/main" id="{74129B57-E867-58BD-AC2F-AA7570548B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6987" y="5065274"/>
              <a:ext cx="472417" cy="519852"/>
            </a:xfrm>
            <a:prstGeom prst="rect">
              <a:avLst/>
            </a:prstGeom>
          </p:spPr>
        </p:pic>
      </p:grpSp>
      <p:pic>
        <p:nvPicPr>
          <p:cNvPr id="24" name="图片 23">
            <a:extLst>
              <a:ext uri="{FF2B5EF4-FFF2-40B4-BE49-F238E27FC236}">
                <a16:creationId xmlns:a16="http://schemas.microsoft.com/office/drawing/2014/main" id="{CB080172-6CE6-493F-C856-2A9D1D410FFB}"/>
              </a:ext>
            </a:extLst>
          </p:cNvPr>
          <p:cNvPicPr>
            <a:picLocks noChangeAspect="1"/>
          </p:cNvPicPr>
          <p:nvPr/>
        </p:nvPicPr>
        <p:blipFill rotWithShape="1">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9933" t="1744" r="32578" b="1294"/>
          <a:stretch>
            <a:fillRect/>
          </a:stretch>
        </p:blipFill>
        <p:spPr>
          <a:xfrm>
            <a:off x="3495546" y="5925228"/>
            <a:ext cx="196850" cy="338455"/>
          </a:xfrm>
          <a:prstGeom prst="rect">
            <a:avLst/>
          </a:prstGeom>
        </p:spPr>
      </p:pic>
      <p:pic>
        <p:nvPicPr>
          <p:cNvPr id="25" name="图片 24">
            <a:extLst>
              <a:ext uri="{FF2B5EF4-FFF2-40B4-BE49-F238E27FC236}">
                <a16:creationId xmlns:a16="http://schemas.microsoft.com/office/drawing/2014/main" id="{858130C5-C081-BC82-75F8-DB81DCD3FAEB}"/>
              </a:ext>
            </a:extLst>
          </p:cNvPr>
          <p:cNvPicPr>
            <a:picLocks noChangeAspect="1"/>
          </p:cNvPicPr>
          <p:nvPr/>
        </p:nvPicPr>
        <p:blipFill rotWithShape="1">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9933" t="1744" r="32578" b="1294"/>
          <a:stretch>
            <a:fillRect/>
          </a:stretch>
        </p:blipFill>
        <p:spPr>
          <a:xfrm>
            <a:off x="3702222" y="5825533"/>
            <a:ext cx="196850" cy="338455"/>
          </a:xfrm>
          <a:prstGeom prst="rect">
            <a:avLst/>
          </a:prstGeom>
        </p:spPr>
      </p:pic>
      <p:grpSp>
        <p:nvGrpSpPr>
          <p:cNvPr id="27" name="组合 26">
            <a:extLst>
              <a:ext uri="{FF2B5EF4-FFF2-40B4-BE49-F238E27FC236}">
                <a16:creationId xmlns:a16="http://schemas.microsoft.com/office/drawing/2014/main" id="{77FBA426-1B99-F434-2EE9-4059864FC011}"/>
              </a:ext>
            </a:extLst>
          </p:cNvPr>
          <p:cNvGrpSpPr/>
          <p:nvPr/>
        </p:nvGrpSpPr>
        <p:grpSpPr>
          <a:xfrm>
            <a:off x="584339" y="5830049"/>
            <a:ext cx="384175" cy="266065"/>
            <a:chOff x="813541" y="4008560"/>
            <a:chExt cx="610157" cy="409928"/>
          </a:xfrm>
        </p:grpSpPr>
        <p:sp>
          <p:nvSpPr>
            <p:cNvPr id="67" name="矩形 66">
              <a:extLst>
                <a:ext uri="{FF2B5EF4-FFF2-40B4-BE49-F238E27FC236}">
                  <a16:creationId xmlns:a16="http://schemas.microsoft.com/office/drawing/2014/main" id="{881F460A-1B9D-E768-D991-C0F1B8E291CD}"/>
                </a:ext>
              </a:extLst>
            </p:cNvPr>
            <p:cNvSpPr/>
            <p:nvPr/>
          </p:nvSpPr>
          <p:spPr>
            <a:xfrm>
              <a:off x="814283" y="4008560"/>
              <a:ext cx="609415" cy="409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8" name="直接连接符 67">
              <a:extLst>
                <a:ext uri="{FF2B5EF4-FFF2-40B4-BE49-F238E27FC236}">
                  <a16:creationId xmlns:a16="http://schemas.microsoft.com/office/drawing/2014/main" id="{D81810BF-0F3B-065D-8512-F166E7C234DD}"/>
                </a:ext>
              </a:extLst>
            </p:cNvPr>
            <p:cNvCxnSpPr/>
            <p:nvPr/>
          </p:nvCxnSpPr>
          <p:spPr>
            <a:xfrm>
              <a:off x="1118991" y="4008560"/>
              <a:ext cx="304707" cy="204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75B17FBE-0CFA-CE7E-0278-E95CD7A6758C}"/>
                </a:ext>
              </a:extLst>
            </p:cNvPr>
            <p:cNvCxnSpPr/>
            <p:nvPr/>
          </p:nvCxnSpPr>
          <p:spPr>
            <a:xfrm>
              <a:off x="814283" y="4213524"/>
              <a:ext cx="304708" cy="204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13E7AA4F-3206-5F0A-72C6-AD1BAFE22165}"/>
                </a:ext>
              </a:extLst>
            </p:cNvPr>
            <p:cNvCxnSpPr/>
            <p:nvPr/>
          </p:nvCxnSpPr>
          <p:spPr>
            <a:xfrm flipV="1">
              <a:off x="1118991" y="4213524"/>
              <a:ext cx="304707" cy="204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2E25B2E6-C214-D297-F067-C3935296BF16}"/>
                </a:ext>
              </a:extLst>
            </p:cNvPr>
            <p:cNvCxnSpPr/>
            <p:nvPr/>
          </p:nvCxnSpPr>
          <p:spPr>
            <a:xfrm flipV="1">
              <a:off x="814283" y="4008560"/>
              <a:ext cx="304708" cy="204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E27101A9-6627-9574-873B-F507D6C06165}"/>
                </a:ext>
              </a:extLst>
            </p:cNvPr>
            <p:cNvCxnSpPr/>
            <p:nvPr/>
          </p:nvCxnSpPr>
          <p:spPr>
            <a:xfrm flipV="1">
              <a:off x="814283" y="4008560"/>
              <a:ext cx="608673" cy="409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21131E0F-5E4A-1A07-2E03-F4C84060A02C}"/>
                </a:ext>
              </a:extLst>
            </p:cNvPr>
            <p:cNvCxnSpPr/>
            <p:nvPr/>
          </p:nvCxnSpPr>
          <p:spPr>
            <a:xfrm>
              <a:off x="813541" y="4008560"/>
              <a:ext cx="609415" cy="409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椭圆 27">
            <a:extLst>
              <a:ext uri="{FF2B5EF4-FFF2-40B4-BE49-F238E27FC236}">
                <a16:creationId xmlns:a16="http://schemas.microsoft.com/office/drawing/2014/main" id="{39BE6FB1-BC87-CB08-6C13-711B235453E5}"/>
              </a:ext>
            </a:extLst>
          </p:cNvPr>
          <p:cNvSpPr/>
          <p:nvPr/>
        </p:nvSpPr>
        <p:spPr>
          <a:xfrm>
            <a:off x="1333004" y="5819254"/>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椭圆 28">
            <a:extLst>
              <a:ext uri="{FF2B5EF4-FFF2-40B4-BE49-F238E27FC236}">
                <a16:creationId xmlns:a16="http://schemas.microsoft.com/office/drawing/2014/main" id="{850E0020-BB2D-935A-229F-A63E5D802FC7}"/>
              </a:ext>
            </a:extLst>
          </p:cNvPr>
          <p:cNvSpPr/>
          <p:nvPr/>
        </p:nvSpPr>
        <p:spPr>
          <a:xfrm>
            <a:off x="1546999" y="5825604"/>
            <a:ext cx="285750"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连接符 30">
            <a:extLst>
              <a:ext uri="{FF2B5EF4-FFF2-40B4-BE49-F238E27FC236}">
                <a16:creationId xmlns:a16="http://schemas.microsoft.com/office/drawing/2014/main" id="{291FCB07-07CD-5CA6-E5C0-4F6E624BBBBE}"/>
              </a:ext>
            </a:extLst>
          </p:cNvPr>
          <p:cNvCxnSpPr>
            <a:endCxn id="28" idx="2"/>
          </p:cNvCxnSpPr>
          <p:nvPr/>
        </p:nvCxnSpPr>
        <p:spPr>
          <a:xfrm flipV="1">
            <a:off x="969149" y="5962129"/>
            <a:ext cx="364490" cy="1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D80935F0-8960-CB33-AE1D-3AF13F116274}"/>
              </a:ext>
            </a:extLst>
          </p:cNvPr>
          <p:cNvCxnSpPr/>
          <p:nvPr/>
        </p:nvCxnSpPr>
        <p:spPr>
          <a:xfrm>
            <a:off x="1832749" y="5969114"/>
            <a:ext cx="3892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01CD74C2-E1BC-496C-AFBC-97082C211B1B}"/>
              </a:ext>
            </a:extLst>
          </p:cNvPr>
          <p:cNvSpPr txBox="1"/>
          <p:nvPr/>
        </p:nvSpPr>
        <p:spPr>
          <a:xfrm>
            <a:off x="1074559" y="4639424"/>
            <a:ext cx="734695" cy="497384"/>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并网点反馈</a:t>
            </a:r>
          </a:p>
        </p:txBody>
      </p:sp>
      <p:sp>
        <p:nvSpPr>
          <p:cNvPr id="34" name="文本框 33">
            <a:extLst>
              <a:ext uri="{FF2B5EF4-FFF2-40B4-BE49-F238E27FC236}">
                <a16:creationId xmlns:a16="http://schemas.microsoft.com/office/drawing/2014/main" id="{5ACB2CEE-9AB6-BCEC-538E-F51B0E702ACA}"/>
              </a:ext>
            </a:extLst>
          </p:cNvPr>
          <p:cNvSpPr txBox="1"/>
          <p:nvPr/>
        </p:nvSpPr>
        <p:spPr>
          <a:xfrm>
            <a:off x="2263279" y="3246234"/>
            <a:ext cx="2161540" cy="364490"/>
          </a:xfrm>
          <a:prstGeom prst="roundRect">
            <a:avLst>
              <a:gd name="adj" fmla="val 13036"/>
            </a:avLst>
          </a:prstGeom>
          <a:solidFill>
            <a:srgbClr val="009E96"/>
          </a:solidFill>
          <a:ln w="12700">
            <a:solidFill>
              <a:srgbClr val="00706A"/>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上层调控中心</a:t>
            </a:r>
          </a:p>
        </p:txBody>
      </p:sp>
      <p:cxnSp>
        <p:nvCxnSpPr>
          <p:cNvPr id="35" name="直接箭头连接符 34">
            <a:extLst>
              <a:ext uri="{FF2B5EF4-FFF2-40B4-BE49-F238E27FC236}">
                <a16:creationId xmlns:a16="http://schemas.microsoft.com/office/drawing/2014/main" id="{66F42494-81F6-B94B-588A-AD97722054C3}"/>
              </a:ext>
            </a:extLst>
          </p:cNvPr>
          <p:cNvCxnSpPr/>
          <p:nvPr/>
        </p:nvCxnSpPr>
        <p:spPr bwMode="auto">
          <a:xfrm flipV="1">
            <a:off x="3229749" y="4587354"/>
            <a:ext cx="0" cy="683260"/>
          </a:xfrm>
          <a:prstGeom prst="straightConnector1">
            <a:avLst/>
          </a:prstGeom>
          <a:ln w="38100">
            <a:solidFill>
              <a:srgbClr val="00706A"/>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6" name="直接箭头连接符 35">
            <a:extLst>
              <a:ext uri="{FF2B5EF4-FFF2-40B4-BE49-F238E27FC236}">
                <a16:creationId xmlns:a16="http://schemas.microsoft.com/office/drawing/2014/main" id="{4281ECDB-0179-3C10-0A8B-304D224F7661}"/>
              </a:ext>
            </a:extLst>
          </p:cNvPr>
          <p:cNvCxnSpPr/>
          <p:nvPr/>
        </p:nvCxnSpPr>
        <p:spPr bwMode="auto">
          <a:xfrm>
            <a:off x="3472319" y="4598784"/>
            <a:ext cx="0" cy="678180"/>
          </a:xfrm>
          <a:prstGeom prst="straightConnector1">
            <a:avLst/>
          </a:prstGeom>
          <a:ln w="38100">
            <a:solidFill>
              <a:srgbClr val="00706A"/>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7" name="连接符: 肘形 36">
            <a:extLst>
              <a:ext uri="{FF2B5EF4-FFF2-40B4-BE49-F238E27FC236}">
                <a16:creationId xmlns:a16="http://schemas.microsoft.com/office/drawing/2014/main" id="{53EF0384-ADBE-3604-3548-C3650E8B41CE}"/>
              </a:ext>
            </a:extLst>
          </p:cNvPr>
          <p:cNvCxnSpPr/>
          <p:nvPr/>
        </p:nvCxnSpPr>
        <p:spPr>
          <a:xfrm rot="5400000" flipH="1" flipV="1">
            <a:off x="901839" y="4603864"/>
            <a:ext cx="1574800" cy="1043940"/>
          </a:xfrm>
          <a:prstGeom prst="bentConnector2">
            <a:avLst/>
          </a:prstGeom>
          <a:ln w="12700">
            <a:solidFill>
              <a:srgbClr val="00706A"/>
            </a:solidFill>
            <a:tailEnd type="triangle"/>
          </a:ln>
        </p:spPr>
        <p:style>
          <a:lnRef idx="1">
            <a:schemeClr val="accent6"/>
          </a:lnRef>
          <a:fillRef idx="0">
            <a:schemeClr val="accent6"/>
          </a:fillRef>
          <a:effectRef idx="0">
            <a:schemeClr val="accent6"/>
          </a:effectRef>
          <a:fontRef idx="minor">
            <a:schemeClr val="tx1"/>
          </a:fontRef>
        </p:style>
      </p:cxnSp>
      <p:sp>
        <p:nvSpPr>
          <p:cNvPr id="38" name="椭圆 37">
            <a:extLst>
              <a:ext uri="{FF2B5EF4-FFF2-40B4-BE49-F238E27FC236}">
                <a16:creationId xmlns:a16="http://schemas.microsoft.com/office/drawing/2014/main" id="{1D1185E9-F581-4D15-E7AA-429C4FF2D098}"/>
              </a:ext>
            </a:extLst>
          </p:cNvPr>
          <p:cNvSpPr/>
          <p:nvPr/>
        </p:nvSpPr>
        <p:spPr>
          <a:xfrm>
            <a:off x="1119644" y="5913234"/>
            <a:ext cx="107950" cy="107950"/>
          </a:xfrm>
          <a:prstGeom prst="ellipse">
            <a:avLst/>
          </a:prstGeom>
          <a:noFill/>
          <a:ln>
            <a:solidFill>
              <a:srgbClr val="007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9" name="直接箭头连接符 38">
            <a:extLst>
              <a:ext uri="{FF2B5EF4-FFF2-40B4-BE49-F238E27FC236}">
                <a16:creationId xmlns:a16="http://schemas.microsoft.com/office/drawing/2014/main" id="{946CFA54-237D-5F4F-983A-DCF2515E9CBE}"/>
              </a:ext>
            </a:extLst>
          </p:cNvPr>
          <p:cNvCxnSpPr/>
          <p:nvPr/>
        </p:nvCxnSpPr>
        <p:spPr bwMode="auto">
          <a:xfrm>
            <a:off x="3308489" y="3631679"/>
            <a:ext cx="0" cy="479425"/>
          </a:xfrm>
          <a:prstGeom prst="straightConnector1">
            <a:avLst/>
          </a:prstGeom>
          <a:ln w="38100">
            <a:solidFill>
              <a:srgbClr val="00706A"/>
            </a:solidFill>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40" name="文本框 39">
            <a:extLst>
              <a:ext uri="{FF2B5EF4-FFF2-40B4-BE49-F238E27FC236}">
                <a16:creationId xmlns:a16="http://schemas.microsoft.com/office/drawing/2014/main" id="{81FCAED9-B137-1BDE-FED7-785236B8A385}"/>
              </a:ext>
            </a:extLst>
          </p:cNvPr>
          <p:cNvSpPr txBox="1"/>
          <p:nvPr/>
        </p:nvSpPr>
        <p:spPr>
          <a:xfrm>
            <a:off x="2319159" y="3705339"/>
            <a:ext cx="1054100" cy="29845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运行需求</a:t>
            </a:r>
          </a:p>
        </p:txBody>
      </p:sp>
      <p:sp>
        <p:nvSpPr>
          <p:cNvPr id="41" name="文本框 40">
            <a:extLst>
              <a:ext uri="{FF2B5EF4-FFF2-40B4-BE49-F238E27FC236}">
                <a16:creationId xmlns:a16="http://schemas.microsoft.com/office/drawing/2014/main" id="{48C54B06-CB8E-2E1B-957A-C36F29B2B3B6}"/>
              </a:ext>
            </a:extLst>
          </p:cNvPr>
          <p:cNvSpPr txBox="1"/>
          <p:nvPr/>
        </p:nvSpPr>
        <p:spPr>
          <a:xfrm>
            <a:off x="2586010" y="4713037"/>
            <a:ext cx="553784" cy="497384"/>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状态测量</a:t>
            </a:r>
          </a:p>
        </p:txBody>
      </p:sp>
      <p:sp>
        <p:nvSpPr>
          <p:cNvPr id="42" name="文本框 41">
            <a:extLst>
              <a:ext uri="{FF2B5EF4-FFF2-40B4-BE49-F238E27FC236}">
                <a16:creationId xmlns:a16="http://schemas.microsoft.com/office/drawing/2014/main" id="{762C1206-753A-EC8A-707F-C05A997A6B2A}"/>
              </a:ext>
            </a:extLst>
          </p:cNvPr>
          <p:cNvSpPr txBox="1"/>
          <p:nvPr/>
        </p:nvSpPr>
        <p:spPr>
          <a:xfrm>
            <a:off x="3431306" y="4700218"/>
            <a:ext cx="541765" cy="497384"/>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功率指令</a:t>
            </a:r>
          </a:p>
        </p:txBody>
      </p:sp>
      <p:sp>
        <p:nvSpPr>
          <p:cNvPr id="43" name="箭头: 右 216066">
            <a:extLst>
              <a:ext uri="{FF2B5EF4-FFF2-40B4-BE49-F238E27FC236}">
                <a16:creationId xmlns:a16="http://schemas.microsoft.com/office/drawing/2014/main" id="{AA197A3D-0423-37C2-2BB4-E139648CA8C5}"/>
              </a:ext>
            </a:extLst>
          </p:cNvPr>
          <p:cNvSpPr/>
          <p:nvPr/>
        </p:nvSpPr>
        <p:spPr bwMode="auto">
          <a:xfrm flipH="1">
            <a:off x="7466469" y="3933304"/>
            <a:ext cx="647700" cy="300990"/>
          </a:xfrm>
          <a:prstGeom prst="rightArrow">
            <a:avLst>
              <a:gd name="adj1" fmla="val 45777"/>
              <a:gd name="adj2" fmla="val 50000"/>
            </a:avLst>
          </a:prstGeom>
          <a:solidFill>
            <a:srgbClr val="00706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en-US" sz="3200" b="1" i="0" u="none" strike="noStrike" cap="none" normalizeH="0" baseline="0">
              <a:ln>
                <a:noFill/>
              </a:ln>
              <a:solidFill>
                <a:schemeClr val="accent2"/>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文本框 43">
            <a:extLst>
              <a:ext uri="{FF2B5EF4-FFF2-40B4-BE49-F238E27FC236}">
                <a16:creationId xmlns:a16="http://schemas.microsoft.com/office/drawing/2014/main" id="{846D0BF9-A1DA-D756-57AD-5CFE1BABC3BA}"/>
              </a:ext>
            </a:extLst>
          </p:cNvPr>
          <p:cNvSpPr txBox="1"/>
          <p:nvPr/>
        </p:nvSpPr>
        <p:spPr>
          <a:xfrm>
            <a:off x="7411224" y="3677399"/>
            <a:ext cx="1043305" cy="276860"/>
          </a:xfrm>
          <a:prstGeom prst="rect">
            <a:avLst/>
          </a:prstGeom>
          <a:noFill/>
        </p:spPr>
        <p:txBody>
          <a:bodyPr wrap="square" rtlCol="0">
            <a:spAutoFit/>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动态模型</a:t>
            </a:r>
          </a:p>
        </p:txBody>
      </p:sp>
      <p:sp>
        <p:nvSpPr>
          <p:cNvPr id="45" name="文本框 44">
            <a:extLst>
              <a:ext uri="{FF2B5EF4-FFF2-40B4-BE49-F238E27FC236}">
                <a16:creationId xmlns:a16="http://schemas.microsoft.com/office/drawing/2014/main" id="{E05D0EEF-3AA1-31F0-D4DA-5F6B952F15CA}"/>
              </a:ext>
            </a:extLst>
          </p:cNvPr>
          <p:cNvSpPr txBox="1"/>
          <p:nvPr/>
        </p:nvSpPr>
        <p:spPr>
          <a:xfrm>
            <a:off x="8250694" y="5104244"/>
            <a:ext cx="2241550" cy="36449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dirty="0">
                <a:solidFill>
                  <a:srgbClr val="00706A"/>
                </a:solidFill>
                <a:latin typeface="微软雅黑" panose="020B0503020204020204" pitchFamily="34" charset="-122"/>
                <a:ea typeface="微软雅黑" panose="020B0503020204020204" pitchFamily="34" charset="-122"/>
                <a:sym typeface="微软雅黑" panose="020B0503020204020204" pitchFamily="34" charset="-122"/>
              </a:rPr>
              <a:t>单体非线性动态过程</a:t>
            </a:r>
          </a:p>
        </p:txBody>
      </p:sp>
      <p:sp>
        <p:nvSpPr>
          <p:cNvPr id="46" name="文本框 45">
            <a:extLst>
              <a:ext uri="{FF2B5EF4-FFF2-40B4-BE49-F238E27FC236}">
                <a16:creationId xmlns:a16="http://schemas.microsoft.com/office/drawing/2014/main" id="{74A12154-360C-072C-32F1-A22A223763DA}"/>
              </a:ext>
            </a:extLst>
          </p:cNvPr>
          <p:cNvSpPr txBox="1"/>
          <p:nvPr/>
        </p:nvSpPr>
        <p:spPr>
          <a:xfrm>
            <a:off x="8398649" y="3230994"/>
            <a:ext cx="2092960" cy="36449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dirty="0">
                <a:solidFill>
                  <a:srgbClr val="00706A"/>
                </a:solidFill>
                <a:latin typeface="微软雅黑" panose="020B0503020204020204" pitchFamily="34" charset="-122"/>
                <a:ea typeface="微软雅黑" panose="020B0503020204020204" pitchFamily="34" charset="-122"/>
                <a:sym typeface="微软雅黑" panose="020B0503020204020204" pitchFamily="34" charset="-122"/>
              </a:rPr>
              <a:t>升维映射动态模型</a:t>
            </a:r>
          </a:p>
        </p:txBody>
      </p:sp>
      <p:sp>
        <p:nvSpPr>
          <p:cNvPr id="47" name="箭头: 右 216066">
            <a:extLst>
              <a:ext uri="{FF2B5EF4-FFF2-40B4-BE49-F238E27FC236}">
                <a16:creationId xmlns:a16="http://schemas.microsoft.com/office/drawing/2014/main" id="{0DCE3B37-553C-C4CA-C4B7-EAC28BDE51CF}"/>
              </a:ext>
            </a:extLst>
          </p:cNvPr>
          <p:cNvSpPr/>
          <p:nvPr/>
        </p:nvSpPr>
        <p:spPr bwMode="auto">
          <a:xfrm rot="16200000">
            <a:off x="10328414" y="4709909"/>
            <a:ext cx="414655" cy="300990"/>
          </a:xfrm>
          <a:prstGeom prst="rightArrow">
            <a:avLst>
              <a:gd name="adj1" fmla="val 45777"/>
              <a:gd name="adj2" fmla="val 50000"/>
            </a:avLst>
          </a:prstGeom>
          <a:solidFill>
            <a:srgbClr val="00706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en-US" sz="3200" b="1" i="0" u="none" strike="noStrike" cap="none" normalizeH="0" baseline="0">
              <a:ln>
                <a:noFill/>
              </a:ln>
              <a:solidFill>
                <a:schemeClr val="accent2"/>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47">
            <a:extLst>
              <a:ext uri="{FF2B5EF4-FFF2-40B4-BE49-F238E27FC236}">
                <a16:creationId xmlns:a16="http://schemas.microsoft.com/office/drawing/2014/main" id="{6A2D4775-6797-0CA0-0FDA-6F6418EC219F}"/>
              </a:ext>
            </a:extLst>
          </p:cNvPr>
          <p:cNvSpPr txBox="1"/>
          <p:nvPr/>
        </p:nvSpPr>
        <p:spPr>
          <a:xfrm>
            <a:off x="9398774" y="4760074"/>
            <a:ext cx="1127760" cy="276860"/>
          </a:xfrm>
          <a:prstGeom prst="rect">
            <a:avLst/>
          </a:prstGeom>
          <a:noFill/>
        </p:spPr>
        <p:txBody>
          <a:bodyPr wrap="square" rtlCol="0">
            <a:spAutoFit/>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动态模态分解</a:t>
            </a:r>
          </a:p>
        </p:txBody>
      </p:sp>
      <p:pic>
        <p:nvPicPr>
          <p:cNvPr id="49" name="图片 48">
            <a:extLst>
              <a:ext uri="{FF2B5EF4-FFF2-40B4-BE49-F238E27FC236}">
                <a16:creationId xmlns:a16="http://schemas.microsoft.com/office/drawing/2014/main" id="{B6056772-D7C2-A1EE-2639-F511C85E1C4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213229" y="3749789"/>
            <a:ext cx="829310" cy="618490"/>
          </a:xfrm>
          <a:prstGeom prst="rect">
            <a:avLst/>
          </a:prstGeom>
        </p:spPr>
      </p:pic>
      <p:sp>
        <p:nvSpPr>
          <p:cNvPr id="50" name="箭头: 右 216066">
            <a:extLst>
              <a:ext uri="{FF2B5EF4-FFF2-40B4-BE49-F238E27FC236}">
                <a16:creationId xmlns:a16="http://schemas.microsoft.com/office/drawing/2014/main" id="{BB8EF704-EB43-1CC7-7404-0D33BABC59F3}"/>
              </a:ext>
            </a:extLst>
          </p:cNvPr>
          <p:cNvSpPr/>
          <p:nvPr/>
        </p:nvSpPr>
        <p:spPr bwMode="auto">
          <a:xfrm rot="16200000">
            <a:off x="8970784" y="4709909"/>
            <a:ext cx="414655" cy="300990"/>
          </a:xfrm>
          <a:prstGeom prst="rightArrow">
            <a:avLst>
              <a:gd name="adj1" fmla="val 45777"/>
              <a:gd name="adj2" fmla="val 50000"/>
            </a:avLst>
          </a:prstGeom>
          <a:solidFill>
            <a:srgbClr val="00706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en-US" sz="3200" b="1" i="0" u="none" strike="noStrike" cap="none" normalizeH="0" baseline="0">
              <a:ln>
                <a:noFill/>
              </a:ln>
              <a:solidFill>
                <a:schemeClr val="accent2"/>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文本框 50">
            <a:extLst>
              <a:ext uri="{FF2B5EF4-FFF2-40B4-BE49-F238E27FC236}">
                <a16:creationId xmlns:a16="http://schemas.microsoft.com/office/drawing/2014/main" id="{90169A8A-E222-1D86-B46E-307C671B6B8E}"/>
              </a:ext>
            </a:extLst>
          </p:cNvPr>
          <p:cNvSpPr txBox="1"/>
          <p:nvPr/>
        </p:nvSpPr>
        <p:spPr>
          <a:xfrm>
            <a:off x="8549144" y="4760074"/>
            <a:ext cx="557530" cy="276860"/>
          </a:xfrm>
          <a:prstGeom prst="rect">
            <a:avLst/>
          </a:prstGeom>
          <a:noFill/>
        </p:spPr>
        <p:txBody>
          <a:bodyPr wrap="square" rtlCol="0">
            <a:spAutoFit/>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升维</a:t>
            </a:r>
          </a:p>
        </p:txBody>
      </p:sp>
      <p:sp>
        <p:nvSpPr>
          <p:cNvPr id="52" name="文本框 51">
            <a:extLst>
              <a:ext uri="{FF2B5EF4-FFF2-40B4-BE49-F238E27FC236}">
                <a16:creationId xmlns:a16="http://schemas.microsoft.com/office/drawing/2014/main" id="{25404FE5-8BC7-170E-6763-352510424E8A}"/>
              </a:ext>
            </a:extLst>
          </p:cNvPr>
          <p:cNvSpPr txBox="1"/>
          <p:nvPr/>
        </p:nvSpPr>
        <p:spPr>
          <a:xfrm>
            <a:off x="5049024" y="5104244"/>
            <a:ext cx="2359660" cy="36449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dirty="0">
                <a:solidFill>
                  <a:srgbClr val="00706A"/>
                </a:solidFill>
                <a:latin typeface="微软雅黑" panose="020B0503020204020204" pitchFamily="34" charset="-122"/>
                <a:ea typeface="微软雅黑" panose="020B0503020204020204" pitchFamily="34" charset="-122"/>
                <a:sym typeface="微软雅黑" panose="020B0503020204020204" pitchFamily="34" charset="-122"/>
              </a:rPr>
              <a:t>集群主动同步支撑</a:t>
            </a:r>
          </a:p>
        </p:txBody>
      </p:sp>
      <p:pic>
        <p:nvPicPr>
          <p:cNvPr id="53" name="图片 52">
            <a:extLst>
              <a:ext uri="{FF2B5EF4-FFF2-40B4-BE49-F238E27FC236}">
                <a16:creationId xmlns:a16="http://schemas.microsoft.com/office/drawing/2014/main" id="{951F0B22-21F0-F8FA-1DEE-AE0B9DF70474}"/>
              </a:ext>
            </a:extLst>
          </p:cNvPr>
          <p:cNvPicPr/>
          <p:nvPr/>
        </p:nvPicPr>
        <p:blipFill>
          <a:blip r:embed="rId6">
            <a:clrChange>
              <a:clrFrom>
                <a:srgbClr val="FFFFFF"/>
              </a:clrFrom>
              <a:clrTo>
                <a:srgbClr val="FFFFFF">
                  <a:alpha val="0"/>
                </a:srgbClr>
              </a:clrTo>
            </a:clrChange>
          </a:blip>
          <a:stretch>
            <a:fillRect/>
          </a:stretch>
        </p:blipFill>
        <p:spPr bwMode="auto">
          <a:xfrm>
            <a:off x="5203964" y="5452224"/>
            <a:ext cx="2018665" cy="1023620"/>
          </a:xfrm>
          <a:prstGeom prst="rect">
            <a:avLst/>
          </a:prstGeom>
          <a:noFill/>
          <a:ln>
            <a:noFill/>
          </a:ln>
        </p:spPr>
      </p:pic>
      <p:sp>
        <p:nvSpPr>
          <p:cNvPr id="54" name="文本框 53">
            <a:extLst>
              <a:ext uri="{FF2B5EF4-FFF2-40B4-BE49-F238E27FC236}">
                <a16:creationId xmlns:a16="http://schemas.microsoft.com/office/drawing/2014/main" id="{4582CFFE-5E71-D79B-32D5-C4392793E24A}"/>
              </a:ext>
            </a:extLst>
          </p:cNvPr>
          <p:cNvSpPr txBox="1"/>
          <p:nvPr/>
        </p:nvSpPr>
        <p:spPr>
          <a:xfrm>
            <a:off x="5092839" y="3230994"/>
            <a:ext cx="2272030" cy="36449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a:solidFill>
                  <a:srgbClr val="00706A"/>
                </a:solidFill>
                <a:latin typeface="微软雅黑" panose="020B0503020204020204" pitchFamily="34" charset="-122"/>
                <a:ea typeface="微软雅黑" panose="020B0503020204020204" pitchFamily="34" charset="-122"/>
                <a:sym typeface="微软雅黑" panose="020B0503020204020204" pitchFamily="34" charset="-122"/>
              </a:rPr>
              <a:t>模型预测控制</a:t>
            </a:r>
            <a:endParaRPr lang="zh-CN" altLang="en-US" sz="1600" b="1" dirty="0">
              <a:solidFill>
                <a:srgbClr val="00706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文本框 55">
            <a:extLst>
              <a:ext uri="{FF2B5EF4-FFF2-40B4-BE49-F238E27FC236}">
                <a16:creationId xmlns:a16="http://schemas.microsoft.com/office/drawing/2014/main" id="{E079750A-E3DE-7592-1981-3FFAD11FCA55}"/>
              </a:ext>
            </a:extLst>
          </p:cNvPr>
          <p:cNvSpPr txBox="1"/>
          <p:nvPr/>
        </p:nvSpPr>
        <p:spPr>
          <a:xfrm>
            <a:off x="10676394" y="3844404"/>
            <a:ext cx="835025" cy="547370"/>
          </a:xfrm>
          <a:prstGeom prst="roundRect">
            <a:avLst>
              <a:gd name="adj" fmla="val 13036"/>
            </a:avLst>
          </a:prstGeom>
          <a:solidFill>
            <a:srgbClr val="CCAE83"/>
          </a:solid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3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可解释</a:t>
            </a:r>
            <a:endParaRPr lang="en-US" altLang="zh-CN" sz="13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3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易求解</a:t>
            </a:r>
          </a:p>
        </p:txBody>
      </p:sp>
      <p:sp>
        <p:nvSpPr>
          <p:cNvPr id="57" name="文本框 56">
            <a:extLst>
              <a:ext uri="{FF2B5EF4-FFF2-40B4-BE49-F238E27FC236}">
                <a16:creationId xmlns:a16="http://schemas.microsoft.com/office/drawing/2014/main" id="{8242AFCF-55A4-0745-00CE-BE43B9CBE5A0}"/>
              </a:ext>
            </a:extLst>
          </p:cNvPr>
          <p:cNvSpPr txBox="1"/>
          <p:nvPr/>
        </p:nvSpPr>
        <p:spPr>
          <a:xfrm>
            <a:off x="10670044" y="3378314"/>
            <a:ext cx="835025" cy="364490"/>
          </a:xfrm>
          <a:prstGeom prst="roundRect">
            <a:avLst>
              <a:gd name="adj" fmla="val 13036"/>
            </a:avLst>
          </a:prstGeom>
          <a:solidFill>
            <a:srgbClr val="009E96"/>
          </a:solid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dirty="0">
                <a:solidFill>
                  <a:srgbClr val="00706A"/>
                </a:solidFill>
                <a:effectLst>
                  <a:glow rad="1270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纯线性</a:t>
            </a:r>
          </a:p>
        </p:txBody>
      </p:sp>
      <p:sp>
        <p:nvSpPr>
          <p:cNvPr id="58" name="文本框 57">
            <a:extLst>
              <a:ext uri="{FF2B5EF4-FFF2-40B4-BE49-F238E27FC236}">
                <a16:creationId xmlns:a16="http://schemas.microsoft.com/office/drawing/2014/main" id="{C327F24A-483B-D8F0-74B2-92EDDE9D58F8}"/>
              </a:ext>
            </a:extLst>
          </p:cNvPr>
          <p:cNvSpPr txBox="1"/>
          <p:nvPr/>
        </p:nvSpPr>
        <p:spPr>
          <a:xfrm>
            <a:off x="10681474" y="5683364"/>
            <a:ext cx="835025" cy="547370"/>
          </a:xfrm>
          <a:prstGeom prst="roundRect">
            <a:avLst>
              <a:gd name="adj" fmla="val 13036"/>
            </a:avLst>
          </a:prstGeom>
          <a:solidFill>
            <a:srgbClr val="CCAE83"/>
          </a:solid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3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难控制</a:t>
            </a:r>
            <a:endParaRPr lang="en-US" altLang="zh-CN" sz="13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3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难优化</a:t>
            </a:r>
          </a:p>
        </p:txBody>
      </p:sp>
      <p:sp>
        <p:nvSpPr>
          <p:cNvPr id="59" name="文本框 58">
            <a:extLst>
              <a:ext uri="{FF2B5EF4-FFF2-40B4-BE49-F238E27FC236}">
                <a16:creationId xmlns:a16="http://schemas.microsoft.com/office/drawing/2014/main" id="{93F825A5-4E2F-2088-2BA7-BACE6AA488B0}"/>
              </a:ext>
            </a:extLst>
          </p:cNvPr>
          <p:cNvSpPr txBox="1"/>
          <p:nvPr/>
        </p:nvSpPr>
        <p:spPr>
          <a:xfrm>
            <a:off x="10675759" y="5217274"/>
            <a:ext cx="840740" cy="364490"/>
          </a:xfrm>
          <a:prstGeom prst="roundRect">
            <a:avLst>
              <a:gd name="adj" fmla="val 13036"/>
            </a:avLst>
          </a:prstGeom>
          <a:solidFill>
            <a:srgbClr val="009E96"/>
          </a:solid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b="1" dirty="0">
                <a:solidFill>
                  <a:srgbClr val="00706A"/>
                </a:solidFill>
                <a:effectLst>
                  <a:glow rad="1270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非线性</a:t>
            </a:r>
          </a:p>
        </p:txBody>
      </p:sp>
      <p:sp>
        <p:nvSpPr>
          <p:cNvPr id="60" name="箭头: 右 216066">
            <a:extLst>
              <a:ext uri="{FF2B5EF4-FFF2-40B4-BE49-F238E27FC236}">
                <a16:creationId xmlns:a16="http://schemas.microsoft.com/office/drawing/2014/main" id="{2154E69D-A59C-3EF8-8DB5-B73074ACBF3B}"/>
              </a:ext>
            </a:extLst>
          </p:cNvPr>
          <p:cNvSpPr/>
          <p:nvPr/>
        </p:nvSpPr>
        <p:spPr bwMode="auto">
          <a:xfrm rot="16200000" flipH="1">
            <a:off x="6254254" y="4709909"/>
            <a:ext cx="414655" cy="300990"/>
          </a:xfrm>
          <a:prstGeom prst="rightArrow">
            <a:avLst>
              <a:gd name="adj1" fmla="val 45777"/>
              <a:gd name="adj2" fmla="val 50000"/>
            </a:avLst>
          </a:prstGeom>
          <a:solidFill>
            <a:srgbClr val="00706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en-US" sz="3200" b="1" i="0" u="none" strike="noStrike" cap="none" normalizeH="0" baseline="0">
              <a:ln>
                <a:noFill/>
              </a:ln>
              <a:solidFill>
                <a:schemeClr val="accent2"/>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文本框 60">
            <a:extLst>
              <a:ext uri="{FF2B5EF4-FFF2-40B4-BE49-F238E27FC236}">
                <a16:creationId xmlns:a16="http://schemas.microsoft.com/office/drawing/2014/main" id="{2EDF5A9D-BD63-7E54-CFA5-69B871C76815}"/>
              </a:ext>
            </a:extLst>
          </p:cNvPr>
          <p:cNvSpPr txBox="1"/>
          <p:nvPr/>
        </p:nvSpPr>
        <p:spPr>
          <a:xfrm>
            <a:off x="5485269" y="4736579"/>
            <a:ext cx="1170940" cy="276860"/>
          </a:xfrm>
          <a:prstGeom prst="rect">
            <a:avLst/>
          </a:prstGeom>
          <a:noFill/>
        </p:spPr>
        <p:txBody>
          <a:bodyPr wrap="square" rtlCol="0">
            <a:spAutoFit/>
          </a:body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精确响应</a:t>
            </a:r>
          </a:p>
        </p:txBody>
      </p:sp>
      <p:sp>
        <p:nvSpPr>
          <p:cNvPr id="62" name="箭头: 左右 61">
            <a:extLst>
              <a:ext uri="{FF2B5EF4-FFF2-40B4-BE49-F238E27FC236}">
                <a16:creationId xmlns:a16="http://schemas.microsoft.com/office/drawing/2014/main" id="{F5B2C907-1DCE-AE74-68F1-595A3691B1F9}"/>
              </a:ext>
            </a:extLst>
          </p:cNvPr>
          <p:cNvSpPr/>
          <p:nvPr/>
        </p:nvSpPr>
        <p:spPr bwMode="auto">
          <a:xfrm>
            <a:off x="4503559" y="5731624"/>
            <a:ext cx="450215" cy="283210"/>
          </a:xfrm>
          <a:prstGeom prst="leftRightArrow">
            <a:avLst>
              <a:gd name="adj1" fmla="val 41587"/>
              <a:gd name="adj2" fmla="val 49573"/>
            </a:avLst>
          </a:prstGeom>
          <a:solidFill>
            <a:srgbClr val="00706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en-US" sz="3200" b="1" i="0" u="none" strike="noStrike" cap="none" normalizeH="0" baseline="0">
              <a:ln>
                <a:noFill/>
              </a:ln>
              <a:solidFill>
                <a:schemeClr val="accent2"/>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3" name="Picture 11" descr="What is solar PV I-V curve tracing? | Solar FAQ's | Seaward">
            <a:extLst>
              <a:ext uri="{FF2B5EF4-FFF2-40B4-BE49-F238E27FC236}">
                <a16:creationId xmlns:a16="http://schemas.microsoft.com/office/drawing/2014/main" id="{D8B12C36-32CB-1C99-22F9-6D5F6D8B366D}"/>
              </a:ext>
            </a:extLst>
          </p:cNvPr>
          <p:cNvPicPr>
            <a:picLocks noChangeAspect="1" noChangeArrowheads="1"/>
          </p:cNvPicPr>
          <p:nvPr/>
        </p:nvPicPr>
        <p:blipFill>
          <a:blip r:embed="rId7" cstate="print">
            <a:clrChange>
              <a:clrFrom>
                <a:srgbClr val="EEFCFC"/>
              </a:clrFrom>
              <a:clrTo>
                <a:srgbClr val="EEFCFC">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66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1014" y="5513819"/>
            <a:ext cx="1118870" cy="842010"/>
          </a:xfrm>
          <a:prstGeom prst="rect">
            <a:avLst/>
          </a:prstGeom>
          <a:noFill/>
          <a:extLst>
            <a:ext uri="{909E8E84-426E-40DD-AFC4-6F175D3DCCD1}">
              <a14:hiddenFill xmlns:a14="http://schemas.microsoft.com/office/drawing/2010/main">
                <a:solidFill>
                  <a:srgbClr val="FFFFFF"/>
                </a:solidFill>
              </a14:hiddenFill>
            </a:ext>
          </a:extLst>
        </p:spPr>
      </p:pic>
      <p:pic>
        <p:nvPicPr>
          <p:cNvPr id="64" name="图片 62">
            <a:extLst>
              <a:ext uri="{FF2B5EF4-FFF2-40B4-BE49-F238E27FC236}">
                <a16:creationId xmlns:a16="http://schemas.microsoft.com/office/drawing/2014/main" id="{C4602232-4822-845F-DECA-9CE5EF6CB097}"/>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9651" b="6522"/>
          <a:stretch>
            <a:fillRect/>
          </a:stretch>
        </p:blipFill>
        <p:spPr bwMode="auto">
          <a:xfrm>
            <a:off x="9193034" y="5456669"/>
            <a:ext cx="1492885" cy="9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图片 64">
            <a:extLst>
              <a:ext uri="{FF2B5EF4-FFF2-40B4-BE49-F238E27FC236}">
                <a16:creationId xmlns:a16="http://schemas.microsoft.com/office/drawing/2014/main" id="{BB8E21F9-21B8-FA93-5254-300C79912EF0}"/>
              </a:ext>
            </a:extLst>
          </p:cNvPr>
          <p:cNvPicPr/>
          <p:nvPr/>
        </p:nvPicPr>
        <p:blipFill rotWithShape="1">
          <a:blip r:embed="rId10">
            <a:clrChange>
              <a:clrFrom>
                <a:srgbClr val="EBFFFF"/>
              </a:clrFrom>
              <a:clrTo>
                <a:srgbClr val="EB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colorTemperature colorTemp="4700"/>
                    </a14:imgEffect>
                    <a14:imgEffect>
                      <a14:saturation sat="400000"/>
                    </a14:imgEffect>
                    <a14:imgEffect>
                      <a14:sharpenSoften amount="50000"/>
                    </a14:imgEffect>
                  </a14:imgLayer>
                </a14:imgProps>
              </a:ext>
            </a:extLst>
          </a:blip>
          <a:srcRect l="6288" t="50408" r="1762" b="2083"/>
          <a:stretch>
            <a:fillRect/>
          </a:stretch>
        </p:blipFill>
        <p:spPr>
          <a:xfrm>
            <a:off x="9110484" y="3702799"/>
            <a:ext cx="1385570" cy="810895"/>
          </a:xfrm>
          <a:prstGeom prst="rect">
            <a:avLst/>
          </a:prstGeom>
        </p:spPr>
      </p:pic>
      <p:pic>
        <p:nvPicPr>
          <p:cNvPr id="66" name="图片 65">
            <a:extLst>
              <a:ext uri="{FF2B5EF4-FFF2-40B4-BE49-F238E27FC236}">
                <a16:creationId xmlns:a16="http://schemas.microsoft.com/office/drawing/2014/main" id="{26A4B7DF-973B-12FE-6A7D-C9A66E0875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514" y="4110469"/>
            <a:ext cx="1505585" cy="169545"/>
          </a:xfrm>
          <a:prstGeom prst="rect">
            <a:avLst/>
          </a:prstGeom>
        </p:spPr>
      </p:pic>
      <p:pic>
        <p:nvPicPr>
          <p:cNvPr id="4098" name="Picture 2">
            <a:extLst>
              <a:ext uri="{FF2B5EF4-FFF2-40B4-BE49-F238E27FC236}">
                <a16:creationId xmlns:a16="http://schemas.microsoft.com/office/drawing/2014/main" id="{8C827CA2-5654-49BC-8E98-80361023CAC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3500" y="3406626"/>
            <a:ext cx="2088357" cy="1263327"/>
          </a:xfrm>
          <a:prstGeom prst="rect">
            <a:avLst/>
          </a:prstGeom>
          <a:noFill/>
          <a:extLst>
            <a:ext uri="{909E8E84-426E-40DD-AFC4-6F175D3DCCD1}">
              <a14:hiddenFill xmlns:a14="http://schemas.microsoft.com/office/drawing/2010/main">
                <a:solidFill>
                  <a:srgbClr val="FFFFFF"/>
                </a:solidFill>
              </a14:hiddenFill>
            </a:ext>
          </a:extLst>
        </p:spPr>
      </p:pic>
      <p:sp>
        <p:nvSpPr>
          <p:cNvPr id="86" name="文本框 85">
            <a:extLst>
              <a:ext uri="{FF2B5EF4-FFF2-40B4-BE49-F238E27FC236}">
                <a16:creationId xmlns:a16="http://schemas.microsoft.com/office/drawing/2014/main" id="{C1D9A176-E30C-4E61-A2B6-A5380728E63D}"/>
              </a:ext>
            </a:extLst>
          </p:cNvPr>
          <p:cNvSpPr txBox="1"/>
          <p:nvPr/>
        </p:nvSpPr>
        <p:spPr>
          <a:xfrm>
            <a:off x="2147623" y="6267030"/>
            <a:ext cx="674057" cy="29843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构网型</a:t>
            </a:r>
          </a:p>
        </p:txBody>
      </p:sp>
      <p:sp>
        <p:nvSpPr>
          <p:cNvPr id="87" name="文本框 86">
            <a:extLst>
              <a:ext uri="{FF2B5EF4-FFF2-40B4-BE49-F238E27FC236}">
                <a16:creationId xmlns:a16="http://schemas.microsoft.com/office/drawing/2014/main" id="{6D8BBFF5-B4C9-4CFC-A7F4-C9AAFE19450A}"/>
              </a:ext>
            </a:extLst>
          </p:cNvPr>
          <p:cNvSpPr txBox="1"/>
          <p:nvPr/>
        </p:nvSpPr>
        <p:spPr>
          <a:xfrm>
            <a:off x="2746675" y="6270173"/>
            <a:ext cx="738979" cy="29843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跟网型</a:t>
            </a:r>
          </a:p>
        </p:txBody>
      </p:sp>
      <p:sp>
        <p:nvSpPr>
          <p:cNvPr id="90" name="矩形: 圆角 89">
            <a:extLst>
              <a:ext uri="{FF2B5EF4-FFF2-40B4-BE49-F238E27FC236}">
                <a16:creationId xmlns:a16="http://schemas.microsoft.com/office/drawing/2014/main" id="{BD1B2DB6-ACF7-496A-BA88-4797FEB3691E}"/>
              </a:ext>
            </a:extLst>
          </p:cNvPr>
          <p:cNvSpPr/>
          <p:nvPr/>
        </p:nvSpPr>
        <p:spPr>
          <a:xfrm>
            <a:off x="3979574" y="5731624"/>
            <a:ext cx="470500" cy="829310"/>
          </a:xfrm>
          <a:prstGeom prst="roundRect">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pic>
        <p:nvPicPr>
          <p:cNvPr id="91" name="图片 90">
            <a:extLst>
              <a:ext uri="{FF2B5EF4-FFF2-40B4-BE49-F238E27FC236}">
                <a16:creationId xmlns:a16="http://schemas.microsoft.com/office/drawing/2014/main" id="{A032AD22-2792-4E17-A889-CCBCCB81649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33" t="1744" r="32578" b="1294"/>
          <a:stretch>
            <a:fillRect/>
          </a:stretch>
        </p:blipFill>
        <p:spPr>
          <a:xfrm>
            <a:off x="4006968" y="5916458"/>
            <a:ext cx="196850" cy="338455"/>
          </a:xfrm>
          <a:prstGeom prst="rect">
            <a:avLst/>
          </a:prstGeom>
        </p:spPr>
      </p:pic>
      <p:pic>
        <p:nvPicPr>
          <p:cNvPr id="92" name="图片 91">
            <a:extLst>
              <a:ext uri="{FF2B5EF4-FFF2-40B4-BE49-F238E27FC236}">
                <a16:creationId xmlns:a16="http://schemas.microsoft.com/office/drawing/2014/main" id="{75A62CFD-4FA8-451E-9CED-77C055B0806C}"/>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33" t="1744" r="32578" b="1294"/>
          <a:stretch>
            <a:fillRect/>
          </a:stretch>
        </p:blipFill>
        <p:spPr>
          <a:xfrm>
            <a:off x="4213644" y="5816763"/>
            <a:ext cx="196850" cy="338455"/>
          </a:xfrm>
          <a:prstGeom prst="rect">
            <a:avLst/>
          </a:prstGeom>
        </p:spPr>
      </p:pic>
      <p:sp>
        <p:nvSpPr>
          <p:cNvPr id="93" name="文本框 92">
            <a:extLst>
              <a:ext uri="{FF2B5EF4-FFF2-40B4-BE49-F238E27FC236}">
                <a16:creationId xmlns:a16="http://schemas.microsoft.com/office/drawing/2014/main" id="{2106622D-CD0E-43B2-9A55-5DDDC4FF90C6}"/>
              </a:ext>
            </a:extLst>
          </p:cNvPr>
          <p:cNvSpPr txBox="1"/>
          <p:nvPr/>
        </p:nvSpPr>
        <p:spPr>
          <a:xfrm>
            <a:off x="3365193" y="6273687"/>
            <a:ext cx="674057" cy="29843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构网型</a:t>
            </a:r>
          </a:p>
        </p:txBody>
      </p:sp>
      <p:sp>
        <p:nvSpPr>
          <p:cNvPr id="94" name="文本框 93">
            <a:extLst>
              <a:ext uri="{FF2B5EF4-FFF2-40B4-BE49-F238E27FC236}">
                <a16:creationId xmlns:a16="http://schemas.microsoft.com/office/drawing/2014/main" id="{CF082CD6-3F42-4E46-AFA7-1827404964FF}"/>
              </a:ext>
            </a:extLst>
          </p:cNvPr>
          <p:cNvSpPr txBox="1"/>
          <p:nvPr/>
        </p:nvSpPr>
        <p:spPr>
          <a:xfrm>
            <a:off x="3849452" y="6277292"/>
            <a:ext cx="738979" cy="29843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跟网型</a:t>
            </a:r>
          </a:p>
        </p:txBody>
      </p:sp>
      <p:sp>
        <p:nvSpPr>
          <p:cNvPr id="96" name="文本框 95">
            <a:extLst>
              <a:ext uri="{FF2B5EF4-FFF2-40B4-BE49-F238E27FC236}">
                <a16:creationId xmlns:a16="http://schemas.microsoft.com/office/drawing/2014/main" id="{E15AD624-27FE-49A5-BCA3-048352856BD4}"/>
              </a:ext>
            </a:extLst>
          </p:cNvPr>
          <p:cNvSpPr txBox="1"/>
          <p:nvPr/>
        </p:nvSpPr>
        <p:spPr>
          <a:xfrm>
            <a:off x="3871671" y="4615030"/>
            <a:ext cx="635214" cy="690086"/>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模式切换指令</a:t>
            </a:r>
          </a:p>
        </p:txBody>
      </p:sp>
      <p:sp>
        <p:nvSpPr>
          <p:cNvPr id="97" name="文本框 96">
            <a:extLst>
              <a:ext uri="{FF2B5EF4-FFF2-40B4-BE49-F238E27FC236}">
                <a16:creationId xmlns:a16="http://schemas.microsoft.com/office/drawing/2014/main" id="{A5F939C9-0943-470E-8EA7-B718EF080FD9}"/>
              </a:ext>
            </a:extLst>
          </p:cNvPr>
          <p:cNvSpPr txBox="1"/>
          <p:nvPr/>
        </p:nvSpPr>
        <p:spPr>
          <a:xfrm>
            <a:off x="3675949" y="4810858"/>
            <a:ext cx="541765" cy="298430"/>
          </a:xfrm>
          <a:prstGeom prst="roundRect">
            <a:avLst>
              <a:gd name="adj" fmla="val 13036"/>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46550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内容占位符 3">
            <a:extLst>
              <a:ext uri="{FF2B5EF4-FFF2-40B4-BE49-F238E27FC236}">
                <a16:creationId xmlns:a16="http://schemas.microsoft.com/office/drawing/2014/main" id="{E9FA4FDF-6C1D-3214-5368-2E7F8DA308C0}"/>
              </a:ext>
            </a:extLst>
          </p:cNvPr>
          <p:cNvSpPr txBox="1">
            <a:spLocks/>
          </p:cNvSpPr>
          <p:nvPr/>
        </p:nvSpPr>
        <p:spPr>
          <a:xfrm>
            <a:off x="40720" y="241165"/>
            <a:ext cx="688791" cy="60069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3.2</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6F316B0A-537F-A359-AF95-DCC514AC6F7F}"/>
              </a:ext>
            </a:extLst>
          </p:cNvPr>
          <p:cNvSpPr txBox="1"/>
          <p:nvPr/>
        </p:nvSpPr>
        <p:spPr>
          <a:xfrm>
            <a:off x="776603" y="233566"/>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光储集群主动支撑控制技术</a:t>
            </a:r>
            <a:r>
              <a:rPr lang="en-US"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集群主动支撑</a:t>
            </a:r>
            <a:endPar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1450FC7-4376-C96D-204A-B23246D32D8D}"/>
              </a:ext>
            </a:extLst>
          </p:cNvPr>
          <p:cNvSpPr txBox="1"/>
          <p:nvPr/>
        </p:nvSpPr>
        <p:spPr>
          <a:xfrm>
            <a:off x="369234" y="1073568"/>
            <a:ext cx="4532010" cy="461665"/>
          </a:xfrm>
          <a:prstGeom prst="rect">
            <a:avLst/>
          </a:prstGeom>
          <a:noFill/>
        </p:spPr>
        <p:txBody>
          <a:bodyPr wrap="none" rtlCol="0">
            <a:spAutoFit/>
          </a:bodyPr>
          <a:lstStyle/>
          <a:p>
            <a:pPr marL="342900" indent="-342900">
              <a:buFont typeface="Wingdings" panose="05000000000000000000" pitchFamily="2" charset="2"/>
              <a:buChar char="p"/>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分布式光储集群快速智能感知</a:t>
            </a:r>
            <a:endParaRPr lang="zh-CN" altLang="en-US" sz="2400" dirty="0"/>
          </a:p>
        </p:txBody>
      </p:sp>
      <p:sp>
        <p:nvSpPr>
          <p:cNvPr id="9" name="文本框 21">
            <a:extLst>
              <a:ext uri="{FF2B5EF4-FFF2-40B4-BE49-F238E27FC236}">
                <a16:creationId xmlns:a16="http://schemas.microsoft.com/office/drawing/2014/main" id="{7E8EAD62-5E23-79F5-1A9E-F50AAE8C8444}"/>
              </a:ext>
            </a:extLst>
          </p:cNvPr>
          <p:cNvSpPr txBox="1"/>
          <p:nvPr/>
        </p:nvSpPr>
        <p:spPr>
          <a:xfrm>
            <a:off x="4751681" y="2037088"/>
            <a:ext cx="7286077" cy="2243050"/>
          </a:xfrm>
          <a:prstGeom prst="rect">
            <a:avLst/>
          </a:prstGeom>
          <a:noFill/>
        </p:spPr>
        <p:txBody>
          <a:bodyPr wrap="square" lIns="360000" rtlCol="0" anchor="t">
            <a:spAutoFit/>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charset="0"/>
              <a:buChar char="ü"/>
              <a:tabLst/>
              <a:defRPr/>
            </a:pP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 复杂度等价于</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1</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个FIR滤波器，</a:t>
            </a: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计算时间</a:t>
            </a:r>
            <a:r>
              <a:rPr kumimoji="0" lang="en-US" altLang="zh-CN"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&lt;400us</a:t>
            </a: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charset="0"/>
              <a:buChar char="ü"/>
              <a:tabLst/>
              <a:defRPr/>
            </a:pP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 频率测量</a:t>
            </a: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分辨率达到0.00</a:t>
            </a:r>
            <a:r>
              <a:rPr kumimoji="0" lang="en-US" altLang="zh-CN"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1</a:t>
            </a: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Hz；</a:t>
            </a:r>
            <a:endPar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charset="0"/>
              <a:buChar char="ü"/>
              <a:tabLst/>
              <a:defRPr/>
            </a:pP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 频差阶跃扰动的</a:t>
            </a: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响应时间不大于20ms；</a:t>
            </a:r>
            <a:endPar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charset="0"/>
              <a:buChar char="ü"/>
              <a:tabLst/>
              <a:defRPr/>
            </a:pP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 对噪声和坏数据有一定</a:t>
            </a: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鲁棒性；</a:t>
            </a:r>
          </a:p>
        </p:txBody>
      </p:sp>
      <p:pic>
        <p:nvPicPr>
          <p:cNvPr id="10" name="图片 3">
            <a:extLst>
              <a:ext uri="{FF2B5EF4-FFF2-40B4-BE49-F238E27FC236}">
                <a16:creationId xmlns:a16="http://schemas.microsoft.com/office/drawing/2014/main" id="{2213BB0D-94E0-A0EF-8071-8BC5E7F86BAB}"/>
              </a:ext>
            </a:extLst>
          </p:cNvPr>
          <p:cNvPicPr>
            <a:picLocks noChangeAspect="1"/>
          </p:cNvPicPr>
          <p:nvPr/>
        </p:nvPicPr>
        <p:blipFill>
          <a:blip r:embed="rId3"/>
          <a:stretch>
            <a:fillRect/>
          </a:stretch>
        </p:blipFill>
        <p:spPr>
          <a:xfrm>
            <a:off x="692573" y="1827660"/>
            <a:ext cx="4059108" cy="1649485"/>
          </a:xfrm>
          <a:prstGeom prst="rect">
            <a:avLst/>
          </a:prstGeom>
        </p:spPr>
      </p:pic>
      <p:sp>
        <p:nvSpPr>
          <p:cNvPr id="11" name="文本框 5">
            <a:extLst>
              <a:ext uri="{FF2B5EF4-FFF2-40B4-BE49-F238E27FC236}">
                <a16:creationId xmlns:a16="http://schemas.microsoft.com/office/drawing/2014/main" id="{5B39B983-0570-BAD8-39D5-D2FF7FD31BB9}"/>
              </a:ext>
            </a:extLst>
          </p:cNvPr>
          <p:cNvSpPr txBox="1"/>
          <p:nvPr/>
        </p:nvSpPr>
        <p:spPr>
          <a:xfrm>
            <a:off x="4708513" y="1649407"/>
            <a:ext cx="2880320" cy="4616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动态频率测量：</a:t>
            </a:r>
            <a:endPar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2" name="文本框 6">
            <a:extLst>
              <a:ext uri="{FF2B5EF4-FFF2-40B4-BE49-F238E27FC236}">
                <a16:creationId xmlns:a16="http://schemas.microsoft.com/office/drawing/2014/main" id="{D7FA7F4C-8B04-8990-738C-612272C9B1ED}"/>
              </a:ext>
            </a:extLst>
          </p:cNvPr>
          <p:cNvSpPr txBox="1"/>
          <p:nvPr/>
        </p:nvSpPr>
        <p:spPr>
          <a:xfrm>
            <a:off x="4751681" y="4489566"/>
            <a:ext cx="2880320" cy="4616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微软雅黑" panose="020B0503020204020204" pitchFamily="34" charset="-122"/>
              </a:rPr>
              <a:t>电能质量检测：</a:t>
            </a:r>
            <a:endParaRPr kumimoji="0" lang="zh-CN" altLang="en-US" sz="2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3" name="文本框 12">
            <a:extLst>
              <a:ext uri="{FF2B5EF4-FFF2-40B4-BE49-F238E27FC236}">
                <a16:creationId xmlns:a16="http://schemas.microsoft.com/office/drawing/2014/main" id="{E6585A63-80B8-82A4-4F62-6C73E61A6EBD}"/>
              </a:ext>
            </a:extLst>
          </p:cNvPr>
          <p:cNvSpPr txBox="1"/>
          <p:nvPr/>
        </p:nvSpPr>
        <p:spPr>
          <a:xfrm>
            <a:off x="4828571" y="4945232"/>
            <a:ext cx="5384725" cy="1135054"/>
          </a:xfrm>
          <a:prstGeom prst="rect">
            <a:avLst/>
          </a:prstGeom>
          <a:noFill/>
        </p:spPr>
        <p:txBody>
          <a:bodyPr wrap="square" lIns="360000">
            <a:spAutoFit/>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charset="0"/>
              <a:buChar char="ü"/>
              <a:tabLst/>
              <a:defRPr/>
            </a:pP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 </a:t>
            </a:r>
            <a:r>
              <a:rPr kumimoji="0" lang="en-US" altLang="zh-CN" sz="240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谐波</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检测：</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2~50次</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a:t>
            </a:r>
            <a:endPar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charset="0"/>
              <a:buChar char="ü"/>
              <a:tabLst/>
              <a:defRPr/>
            </a:pP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 间谐波检测：</a:t>
            </a:r>
            <a:r>
              <a:rPr kumimoji="0" lang="en-US" altLang="zh-CN"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0.5~49.5</a:t>
            </a:r>
            <a:r>
              <a:rPr kumimoji="0" lang="zh-CN" altLang="en-US" sz="24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sym typeface="+mn-ea"/>
              </a:rPr>
              <a:t>次</a:t>
            </a:r>
          </a:p>
        </p:txBody>
      </p:sp>
      <p:pic>
        <p:nvPicPr>
          <p:cNvPr id="14" name="图片 4" descr="图片1">
            <a:extLst>
              <a:ext uri="{FF2B5EF4-FFF2-40B4-BE49-F238E27FC236}">
                <a16:creationId xmlns:a16="http://schemas.microsoft.com/office/drawing/2014/main" id="{A7B1FCED-A08F-AD94-AC5E-A7C400A3AF8C}"/>
              </a:ext>
            </a:extLst>
          </p:cNvPr>
          <p:cNvPicPr>
            <a:picLocks noChangeAspect="1"/>
          </p:cNvPicPr>
          <p:nvPr/>
        </p:nvPicPr>
        <p:blipFill>
          <a:blip r:embed="rId4"/>
          <a:stretch>
            <a:fillRect/>
          </a:stretch>
        </p:blipFill>
        <p:spPr>
          <a:xfrm>
            <a:off x="369234" y="3721938"/>
            <a:ext cx="4301834" cy="2243050"/>
          </a:xfrm>
          <a:prstGeom prst="rect">
            <a:avLst/>
          </a:prstGeom>
        </p:spPr>
      </p:pic>
      <p:sp>
        <p:nvSpPr>
          <p:cNvPr id="15" name="TextBox 24">
            <a:extLst>
              <a:ext uri="{FF2B5EF4-FFF2-40B4-BE49-F238E27FC236}">
                <a16:creationId xmlns:a16="http://schemas.microsoft.com/office/drawing/2014/main" id="{13614344-514A-20FA-BB64-CCC1A6DD9D84}"/>
              </a:ext>
            </a:extLst>
          </p:cNvPr>
          <p:cNvSpPr txBox="1"/>
          <p:nvPr/>
        </p:nvSpPr>
        <p:spPr>
          <a:xfrm>
            <a:off x="1306358" y="6056093"/>
            <a:ext cx="279435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5</a:t>
            </a:r>
            <a:r>
              <a:rPr kumimoji="0" lang="zh-CN"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次和</a:t>
            </a:r>
            <a:r>
              <a:rPr kumimoji="0" lang="en-US" altLang="zh-CN"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7</a:t>
            </a:r>
            <a:r>
              <a:rPr kumimoji="0" lang="zh-CN" altLang="en-US"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次谐波跟踪情况</a:t>
            </a:r>
            <a:endParaRPr kumimoji="0" lang="en-CN" sz="20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860726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内容占位符 3">
            <a:extLst>
              <a:ext uri="{FF2B5EF4-FFF2-40B4-BE49-F238E27FC236}">
                <a16:creationId xmlns:a16="http://schemas.microsoft.com/office/drawing/2014/main" id="{E9FA4FDF-6C1D-3214-5368-2E7F8DA308C0}"/>
              </a:ext>
            </a:extLst>
          </p:cNvPr>
          <p:cNvSpPr txBox="1">
            <a:spLocks/>
          </p:cNvSpPr>
          <p:nvPr/>
        </p:nvSpPr>
        <p:spPr>
          <a:xfrm>
            <a:off x="40720" y="241165"/>
            <a:ext cx="688791" cy="60069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3.3</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6F316B0A-537F-A359-AF95-DCC514AC6F7F}"/>
              </a:ext>
            </a:extLst>
          </p:cNvPr>
          <p:cNvSpPr txBox="1"/>
          <p:nvPr/>
        </p:nvSpPr>
        <p:spPr>
          <a:xfrm>
            <a:off x="776603" y="249260"/>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dirty="0">
                <a:solidFill>
                  <a:srgbClr val="000368"/>
                </a:solidFill>
                <a:latin typeface="微软雅黑" panose="020B0503020204020204" pitchFamily="34" charset="-122"/>
                <a:ea typeface="微软雅黑" panose="020B0503020204020204" pitchFamily="34" charset="-122"/>
              </a:rPr>
              <a:t>基于</a:t>
            </a:r>
            <a:r>
              <a:rPr lang="en-US" altLang="zh-CN" sz="2000" b="1" dirty="0">
                <a:solidFill>
                  <a:srgbClr val="000368"/>
                </a:solidFill>
                <a:latin typeface="微软雅黑" panose="020B0503020204020204" pitchFamily="34" charset="-122"/>
                <a:ea typeface="微软雅黑" panose="020B0503020204020204" pitchFamily="34" charset="-122"/>
              </a:rPr>
              <a:t>5G</a:t>
            </a:r>
            <a:r>
              <a:rPr lang="zh-CN" altLang="en-US" sz="2000" b="1" dirty="0">
                <a:solidFill>
                  <a:srgbClr val="000368"/>
                </a:solidFill>
                <a:latin typeface="微软雅黑" panose="020B0503020204020204" pitchFamily="34" charset="-122"/>
                <a:ea typeface="微软雅黑" panose="020B0503020204020204" pitchFamily="34" charset="-122"/>
              </a:rPr>
              <a:t>集群控制时延测试</a:t>
            </a:r>
            <a:endPar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a:extLst>
              <a:ext uri="{FF2B5EF4-FFF2-40B4-BE49-F238E27FC236}">
                <a16:creationId xmlns:a16="http://schemas.microsoft.com/office/drawing/2014/main" id="{D3E15A1B-B15D-25F9-8624-8362394EA8E7}"/>
              </a:ext>
            </a:extLst>
          </p:cNvPr>
          <p:cNvGrpSpPr/>
          <p:nvPr/>
        </p:nvGrpSpPr>
        <p:grpSpPr>
          <a:xfrm>
            <a:off x="692328" y="2625411"/>
            <a:ext cx="3761382" cy="2010246"/>
            <a:chOff x="-640034" y="1129592"/>
            <a:chExt cx="4996180" cy="2670175"/>
          </a:xfrm>
        </p:grpSpPr>
        <p:pic>
          <p:nvPicPr>
            <p:cNvPr id="3" name="图片 2">
              <a:extLst>
                <a:ext uri="{FF2B5EF4-FFF2-40B4-BE49-F238E27FC236}">
                  <a16:creationId xmlns:a16="http://schemas.microsoft.com/office/drawing/2014/main" id="{D4461B51-08B4-A70D-4FC4-72496F481C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0034" y="1129592"/>
              <a:ext cx="4996180" cy="2670175"/>
            </a:xfrm>
            <a:prstGeom prst="rect">
              <a:avLst/>
            </a:prstGeom>
            <a:noFill/>
            <a:ln>
              <a:noFill/>
            </a:ln>
          </p:spPr>
        </p:pic>
        <p:cxnSp>
          <p:nvCxnSpPr>
            <p:cNvPr id="4" name="AutoShape 2">
              <a:extLst>
                <a:ext uri="{FF2B5EF4-FFF2-40B4-BE49-F238E27FC236}">
                  <a16:creationId xmlns:a16="http://schemas.microsoft.com/office/drawing/2014/main" id="{64BDA38F-B9A9-08B5-CACE-18D7E9608E00}"/>
                </a:ext>
              </a:extLst>
            </p:cNvPr>
            <p:cNvCxnSpPr>
              <a:cxnSpLocks noChangeShapeType="1"/>
            </p:cNvCxnSpPr>
            <p:nvPr/>
          </p:nvCxnSpPr>
          <p:spPr bwMode="auto">
            <a:xfrm>
              <a:off x="1769156" y="1593244"/>
              <a:ext cx="0" cy="15049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8" name="AutoShape 3">
              <a:extLst>
                <a:ext uri="{FF2B5EF4-FFF2-40B4-BE49-F238E27FC236}">
                  <a16:creationId xmlns:a16="http://schemas.microsoft.com/office/drawing/2014/main" id="{12DC183A-98B9-CB13-A8EE-BBC7B7E3D586}"/>
                </a:ext>
              </a:extLst>
            </p:cNvPr>
            <p:cNvCxnSpPr>
              <a:cxnSpLocks noChangeShapeType="1"/>
            </p:cNvCxnSpPr>
            <p:nvPr/>
          </p:nvCxnSpPr>
          <p:spPr bwMode="auto">
            <a:xfrm>
              <a:off x="1839006" y="1593244"/>
              <a:ext cx="6350" cy="15176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6" name="AutoShape 4">
              <a:extLst>
                <a:ext uri="{FF2B5EF4-FFF2-40B4-BE49-F238E27FC236}">
                  <a16:creationId xmlns:a16="http://schemas.microsoft.com/office/drawing/2014/main" id="{62E46B91-D385-3253-C782-2B7E01D22451}"/>
                </a:ext>
              </a:extLst>
            </p:cNvPr>
            <p:cNvCxnSpPr>
              <a:cxnSpLocks noChangeShapeType="1"/>
            </p:cNvCxnSpPr>
            <p:nvPr/>
          </p:nvCxnSpPr>
          <p:spPr bwMode="auto">
            <a:xfrm>
              <a:off x="1508805" y="2964844"/>
              <a:ext cx="24130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5">
              <a:extLst>
                <a:ext uri="{FF2B5EF4-FFF2-40B4-BE49-F238E27FC236}">
                  <a16:creationId xmlns:a16="http://schemas.microsoft.com/office/drawing/2014/main" id="{8AAAC373-923A-C662-6141-25C02FECCA53}"/>
                </a:ext>
              </a:extLst>
            </p:cNvPr>
            <p:cNvCxnSpPr>
              <a:cxnSpLocks noChangeShapeType="1"/>
            </p:cNvCxnSpPr>
            <p:nvPr/>
          </p:nvCxnSpPr>
          <p:spPr bwMode="auto">
            <a:xfrm flipH="1">
              <a:off x="1858056" y="2964844"/>
              <a:ext cx="23018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6">
              <a:extLst>
                <a:ext uri="{FF2B5EF4-FFF2-40B4-BE49-F238E27FC236}">
                  <a16:creationId xmlns:a16="http://schemas.microsoft.com/office/drawing/2014/main" id="{A2B03F88-8D16-6E1A-C349-695CCBCC52C4}"/>
                </a:ext>
              </a:extLst>
            </p:cNvPr>
            <p:cNvSpPr txBox="1">
              <a:spLocks noChangeArrowheads="1"/>
            </p:cNvSpPr>
            <p:nvPr/>
          </p:nvSpPr>
          <p:spPr bwMode="auto">
            <a:xfrm>
              <a:off x="1540556" y="3072794"/>
              <a:ext cx="827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zh-CN" sz="900" dirty="0">
                  <a:latin typeface="等线" panose="02010600030101010101" pitchFamily="2" charset="-122"/>
                  <a:ea typeface="等线" panose="02010600030101010101" pitchFamily="2" charset="-122"/>
                </a:rPr>
                <a:t>97</a:t>
              </a:r>
              <a:r>
                <a:rPr lang="zh-CN" altLang="en-US" sz="900" dirty="0">
                  <a:latin typeface="等线" panose="02010600030101010101" pitchFamily="2" charset="-122"/>
                  <a:ea typeface="等线" panose="02010600030101010101" pitchFamily="2" charset="-122"/>
                </a:rPr>
                <a:t>毫秒</a:t>
              </a:r>
              <a:endParaRPr lang="zh-CN" altLang="zh-CN" dirty="0">
                <a:latin typeface="Arial" panose="020B0604020202020204" pitchFamily="34" charset="0"/>
              </a:endParaRPr>
            </a:p>
          </p:txBody>
        </p:sp>
      </p:grpSp>
      <p:grpSp>
        <p:nvGrpSpPr>
          <p:cNvPr id="19" name="组合 18">
            <a:extLst>
              <a:ext uri="{FF2B5EF4-FFF2-40B4-BE49-F238E27FC236}">
                <a16:creationId xmlns:a16="http://schemas.microsoft.com/office/drawing/2014/main" id="{6BE1133B-8ECF-BC2A-881B-BD78C3E79262}"/>
              </a:ext>
            </a:extLst>
          </p:cNvPr>
          <p:cNvGrpSpPr/>
          <p:nvPr/>
        </p:nvGrpSpPr>
        <p:grpSpPr>
          <a:xfrm>
            <a:off x="692329" y="4434373"/>
            <a:ext cx="3761383" cy="2145006"/>
            <a:chOff x="-73554" y="3547948"/>
            <a:chExt cx="4857115" cy="2769870"/>
          </a:xfrm>
        </p:grpSpPr>
        <p:pic>
          <p:nvPicPr>
            <p:cNvPr id="20" name="图片 19">
              <a:extLst>
                <a:ext uri="{FF2B5EF4-FFF2-40B4-BE49-F238E27FC236}">
                  <a16:creationId xmlns:a16="http://schemas.microsoft.com/office/drawing/2014/main" id="{57C39478-CB62-93EF-A049-5489DE441E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554" y="3547948"/>
              <a:ext cx="4857115" cy="2769870"/>
            </a:xfrm>
            <a:prstGeom prst="rect">
              <a:avLst/>
            </a:prstGeom>
            <a:noFill/>
            <a:ln>
              <a:noFill/>
            </a:ln>
          </p:spPr>
        </p:pic>
        <p:cxnSp>
          <p:nvCxnSpPr>
            <p:cNvPr id="21" name="AutoShape 7">
              <a:extLst>
                <a:ext uri="{FF2B5EF4-FFF2-40B4-BE49-F238E27FC236}">
                  <a16:creationId xmlns:a16="http://schemas.microsoft.com/office/drawing/2014/main" id="{2589C395-65F9-46CC-5648-F9AC01D7B1CD}"/>
                </a:ext>
              </a:extLst>
            </p:cNvPr>
            <p:cNvCxnSpPr>
              <a:cxnSpLocks noChangeShapeType="1"/>
            </p:cNvCxnSpPr>
            <p:nvPr/>
          </p:nvCxnSpPr>
          <p:spPr bwMode="auto">
            <a:xfrm>
              <a:off x="2539576" y="3955818"/>
              <a:ext cx="0" cy="15049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 name="AutoShape 8">
              <a:extLst>
                <a:ext uri="{FF2B5EF4-FFF2-40B4-BE49-F238E27FC236}">
                  <a16:creationId xmlns:a16="http://schemas.microsoft.com/office/drawing/2014/main" id="{9CB0D97D-59A1-5236-A5B5-8EE86B5975B9}"/>
                </a:ext>
              </a:extLst>
            </p:cNvPr>
            <p:cNvCxnSpPr>
              <a:cxnSpLocks noChangeShapeType="1"/>
            </p:cNvCxnSpPr>
            <p:nvPr/>
          </p:nvCxnSpPr>
          <p:spPr bwMode="auto">
            <a:xfrm>
              <a:off x="2609426" y="3955818"/>
              <a:ext cx="6350" cy="15176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 name="AutoShape 9">
              <a:extLst>
                <a:ext uri="{FF2B5EF4-FFF2-40B4-BE49-F238E27FC236}">
                  <a16:creationId xmlns:a16="http://schemas.microsoft.com/office/drawing/2014/main" id="{71A455E0-3A64-BAE0-0CCD-75FEB0317EE9}"/>
                </a:ext>
              </a:extLst>
            </p:cNvPr>
            <p:cNvCxnSpPr>
              <a:cxnSpLocks noChangeShapeType="1"/>
            </p:cNvCxnSpPr>
            <p:nvPr/>
          </p:nvCxnSpPr>
          <p:spPr bwMode="auto">
            <a:xfrm>
              <a:off x="2279225" y="5327418"/>
              <a:ext cx="24130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AutoShape 10">
              <a:extLst>
                <a:ext uri="{FF2B5EF4-FFF2-40B4-BE49-F238E27FC236}">
                  <a16:creationId xmlns:a16="http://schemas.microsoft.com/office/drawing/2014/main" id="{4FE48DD2-2B23-79B4-0F70-EF37EFC9EB70}"/>
                </a:ext>
              </a:extLst>
            </p:cNvPr>
            <p:cNvCxnSpPr>
              <a:cxnSpLocks noChangeShapeType="1"/>
            </p:cNvCxnSpPr>
            <p:nvPr/>
          </p:nvCxnSpPr>
          <p:spPr bwMode="auto">
            <a:xfrm flipH="1">
              <a:off x="2628476" y="5327418"/>
              <a:ext cx="23018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Text Box 11">
              <a:extLst>
                <a:ext uri="{FF2B5EF4-FFF2-40B4-BE49-F238E27FC236}">
                  <a16:creationId xmlns:a16="http://schemas.microsoft.com/office/drawing/2014/main" id="{CA757A03-ADE0-3ECD-585D-95EC2F84D30D}"/>
                </a:ext>
              </a:extLst>
            </p:cNvPr>
            <p:cNvSpPr txBox="1">
              <a:spLocks noChangeArrowheads="1"/>
            </p:cNvSpPr>
            <p:nvPr/>
          </p:nvSpPr>
          <p:spPr bwMode="auto">
            <a:xfrm>
              <a:off x="2310976" y="5435368"/>
              <a:ext cx="827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zh-CN" sz="900" dirty="0">
                  <a:latin typeface="等线" panose="02010600030101010101" pitchFamily="2" charset="-122"/>
                  <a:ea typeface="等线" panose="02010600030101010101" pitchFamily="2" charset="-122"/>
                </a:rPr>
                <a:t>96</a:t>
              </a:r>
              <a:r>
                <a:rPr lang="zh-CN" altLang="en-US" sz="900" dirty="0">
                  <a:latin typeface="等线" panose="02010600030101010101" pitchFamily="2" charset="-122"/>
                  <a:ea typeface="等线" panose="02010600030101010101" pitchFamily="2" charset="-122"/>
                </a:rPr>
                <a:t>毫秒</a:t>
              </a:r>
              <a:endParaRPr lang="zh-CN" altLang="zh-CN" dirty="0">
                <a:latin typeface="Arial" panose="020B0604020202020204" pitchFamily="34" charset="0"/>
              </a:endParaRPr>
            </a:p>
          </p:txBody>
        </p:sp>
      </p:grpSp>
      <p:pic>
        <p:nvPicPr>
          <p:cNvPr id="26" name="图片 25">
            <a:extLst>
              <a:ext uri="{FF2B5EF4-FFF2-40B4-BE49-F238E27FC236}">
                <a16:creationId xmlns:a16="http://schemas.microsoft.com/office/drawing/2014/main" id="{AFA00175-A3A4-86AE-121B-7A786AEE7C1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874637" y="2625411"/>
            <a:ext cx="3973571" cy="2010246"/>
          </a:xfrm>
          <a:prstGeom prst="rect">
            <a:avLst/>
          </a:prstGeom>
          <a:noFill/>
          <a:ln>
            <a:noFill/>
          </a:ln>
        </p:spPr>
      </p:pic>
      <p:pic>
        <p:nvPicPr>
          <p:cNvPr id="27" name="图片 26">
            <a:extLst>
              <a:ext uri="{FF2B5EF4-FFF2-40B4-BE49-F238E27FC236}">
                <a16:creationId xmlns:a16="http://schemas.microsoft.com/office/drawing/2014/main" id="{5EB214A2-3494-3C3E-E2E9-D05B8B768BF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874636" y="4467521"/>
            <a:ext cx="3914844" cy="2212608"/>
          </a:xfrm>
          <a:prstGeom prst="rect">
            <a:avLst/>
          </a:prstGeom>
          <a:noFill/>
          <a:ln>
            <a:noFill/>
          </a:ln>
        </p:spPr>
      </p:pic>
      <p:sp>
        <p:nvSpPr>
          <p:cNvPr id="28" name="文本框 27">
            <a:extLst>
              <a:ext uri="{FF2B5EF4-FFF2-40B4-BE49-F238E27FC236}">
                <a16:creationId xmlns:a16="http://schemas.microsoft.com/office/drawing/2014/main" id="{A311D3FF-9FBB-CE54-70DC-321570498DD4}"/>
              </a:ext>
            </a:extLst>
          </p:cNvPr>
          <p:cNvSpPr txBox="1"/>
          <p:nvPr/>
        </p:nvSpPr>
        <p:spPr>
          <a:xfrm>
            <a:off x="673941" y="1501638"/>
            <a:ext cx="4348816" cy="1015663"/>
          </a:xfrm>
          <a:prstGeom prst="rect">
            <a:avLst/>
          </a:prstGeom>
          <a:noFill/>
        </p:spPr>
        <p:txBody>
          <a:bodyPr wrap="square" rtlCol="0">
            <a:spAutoFit/>
          </a:bodyPr>
          <a:lstStyle/>
          <a:p>
            <a:r>
              <a:rPr lang="zh-CN" altLang="en-US"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根据分析大王店光伏有功设定值和遥测返回值及时间，独立试验</a:t>
            </a:r>
            <a:r>
              <a:rPr lang="en-US" altLang="zh-CN"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10</a:t>
            </a:r>
            <a:r>
              <a:rPr lang="zh-CN" altLang="en-US"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次取平均，得到有功响应时间：</a:t>
            </a:r>
            <a:r>
              <a:rPr lang="en-US" altLang="zh-CN"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96.3ms</a:t>
            </a:r>
            <a:endParaRPr lang="zh-CN" altLang="en-US" sz="2000" dirty="0">
              <a:latin typeface="楷体" panose="02010609060101010101" pitchFamily="49" charset="-122"/>
              <a:ea typeface="楷体" panose="02010609060101010101" pitchFamily="49" charset="-122"/>
            </a:endParaRPr>
          </a:p>
        </p:txBody>
      </p:sp>
      <p:sp>
        <p:nvSpPr>
          <p:cNvPr id="29" name="文本框 28">
            <a:extLst>
              <a:ext uri="{FF2B5EF4-FFF2-40B4-BE49-F238E27FC236}">
                <a16:creationId xmlns:a16="http://schemas.microsoft.com/office/drawing/2014/main" id="{4DD0E1F5-03A1-9962-CE9C-4312C920AADA}"/>
              </a:ext>
            </a:extLst>
          </p:cNvPr>
          <p:cNvSpPr txBox="1"/>
          <p:nvPr/>
        </p:nvSpPr>
        <p:spPr>
          <a:xfrm>
            <a:off x="607782" y="1013676"/>
            <a:ext cx="2029458"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有功遥调实验</a:t>
            </a:r>
          </a:p>
        </p:txBody>
      </p:sp>
      <p:sp>
        <p:nvSpPr>
          <p:cNvPr id="31" name="文本框 30">
            <a:extLst>
              <a:ext uri="{FF2B5EF4-FFF2-40B4-BE49-F238E27FC236}">
                <a16:creationId xmlns:a16="http://schemas.microsoft.com/office/drawing/2014/main" id="{4E918020-2917-4AE4-BD57-BB006397E2FB}"/>
              </a:ext>
            </a:extLst>
          </p:cNvPr>
          <p:cNvSpPr txBox="1"/>
          <p:nvPr/>
        </p:nvSpPr>
        <p:spPr>
          <a:xfrm>
            <a:off x="5882207" y="1384211"/>
            <a:ext cx="4704128" cy="1015663"/>
          </a:xfrm>
          <a:prstGeom prst="rect">
            <a:avLst/>
          </a:prstGeom>
          <a:noFill/>
        </p:spPr>
        <p:txBody>
          <a:bodyPr wrap="square" rtlCol="0">
            <a:spAutoFit/>
          </a:bodyPr>
          <a:lstStyle/>
          <a:p>
            <a:r>
              <a:rPr lang="zh-CN" altLang="en-US"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根据分析大王店光伏无功设定值和遥测返回值及时间，独立试验</a:t>
            </a:r>
            <a:r>
              <a:rPr lang="en-US" altLang="zh-CN"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10</a:t>
            </a:r>
            <a:r>
              <a:rPr lang="zh-CN" altLang="en-US"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次取平均，得到有功响应时间：</a:t>
            </a:r>
            <a:r>
              <a:rPr lang="en-US" altLang="zh-CN"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81.0ms</a:t>
            </a:r>
            <a:endParaRPr lang="zh-CN" altLang="en-US" sz="2000" dirty="0">
              <a:latin typeface="楷体" panose="02010609060101010101" pitchFamily="49" charset="-122"/>
              <a:ea typeface="楷体" panose="02010609060101010101" pitchFamily="49" charset="-122"/>
            </a:endParaRPr>
          </a:p>
        </p:txBody>
      </p:sp>
      <p:sp>
        <p:nvSpPr>
          <p:cNvPr id="32" name="文本框 31">
            <a:extLst>
              <a:ext uri="{FF2B5EF4-FFF2-40B4-BE49-F238E27FC236}">
                <a16:creationId xmlns:a16="http://schemas.microsoft.com/office/drawing/2014/main" id="{9C9CD968-0E5B-E160-6CB2-AB034562716B}"/>
              </a:ext>
            </a:extLst>
          </p:cNvPr>
          <p:cNvSpPr txBox="1"/>
          <p:nvPr/>
        </p:nvSpPr>
        <p:spPr>
          <a:xfrm>
            <a:off x="5848754" y="931260"/>
            <a:ext cx="2749751"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无功遥调实验</a:t>
            </a:r>
          </a:p>
        </p:txBody>
      </p:sp>
      <p:cxnSp>
        <p:nvCxnSpPr>
          <p:cNvPr id="33" name="AutoShape 7">
            <a:extLst>
              <a:ext uri="{FF2B5EF4-FFF2-40B4-BE49-F238E27FC236}">
                <a16:creationId xmlns:a16="http://schemas.microsoft.com/office/drawing/2014/main" id="{DC39B7E6-AC84-2284-8356-B521186656F6}"/>
              </a:ext>
            </a:extLst>
          </p:cNvPr>
          <p:cNvCxnSpPr>
            <a:cxnSpLocks noChangeShapeType="1"/>
          </p:cNvCxnSpPr>
          <p:nvPr/>
        </p:nvCxnSpPr>
        <p:spPr bwMode="auto">
          <a:xfrm>
            <a:off x="7889431" y="3066707"/>
            <a:ext cx="0" cy="1165443"/>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4" name="AutoShape 8">
            <a:extLst>
              <a:ext uri="{FF2B5EF4-FFF2-40B4-BE49-F238E27FC236}">
                <a16:creationId xmlns:a16="http://schemas.microsoft.com/office/drawing/2014/main" id="{3A8FB54E-3986-4661-DFAD-3ACFC1989C9A}"/>
              </a:ext>
            </a:extLst>
          </p:cNvPr>
          <p:cNvCxnSpPr>
            <a:cxnSpLocks noChangeShapeType="1"/>
          </p:cNvCxnSpPr>
          <p:nvPr/>
        </p:nvCxnSpPr>
        <p:spPr bwMode="auto">
          <a:xfrm>
            <a:off x="7943524" y="3066706"/>
            <a:ext cx="4917" cy="1175278"/>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5" name="AutoShape 9">
            <a:extLst>
              <a:ext uri="{FF2B5EF4-FFF2-40B4-BE49-F238E27FC236}">
                <a16:creationId xmlns:a16="http://schemas.microsoft.com/office/drawing/2014/main" id="{34B37ED6-891B-444E-9BBC-2B3CC389605D}"/>
              </a:ext>
            </a:extLst>
          </p:cNvPr>
          <p:cNvCxnSpPr>
            <a:cxnSpLocks noChangeShapeType="1"/>
          </p:cNvCxnSpPr>
          <p:nvPr/>
        </p:nvCxnSpPr>
        <p:spPr bwMode="auto">
          <a:xfrm>
            <a:off x="7687814" y="3284837"/>
            <a:ext cx="18686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AutoShape 10">
            <a:extLst>
              <a:ext uri="{FF2B5EF4-FFF2-40B4-BE49-F238E27FC236}">
                <a16:creationId xmlns:a16="http://schemas.microsoft.com/office/drawing/2014/main" id="{0A0D674B-2E70-8FCD-670E-32F790C62CDC}"/>
              </a:ext>
            </a:extLst>
          </p:cNvPr>
          <p:cNvCxnSpPr>
            <a:cxnSpLocks noChangeShapeType="1"/>
          </p:cNvCxnSpPr>
          <p:nvPr/>
        </p:nvCxnSpPr>
        <p:spPr bwMode="auto">
          <a:xfrm flipH="1">
            <a:off x="7958275" y="3284837"/>
            <a:ext cx="17825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7" name="Text Box 11">
            <a:extLst>
              <a:ext uri="{FF2B5EF4-FFF2-40B4-BE49-F238E27FC236}">
                <a16:creationId xmlns:a16="http://schemas.microsoft.com/office/drawing/2014/main" id="{237E8556-9215-7109-3A8D-5627B508C7D6}"/>
              </a:ext>
            </a:extLst>
          </p:cNvPr>
          <p:cNvSpPr txBox="1">
            <a:spLocks noChangeArrowheads="1"/>
          </p:cNvSpPr>
          <p:nvPr/>
        </p:nvSpPr>
        <p:spPr bwMode="auto">
          <a:xfrm>
            <a:off x="7712401" y="2878767"/>
            <a:ext cx="640502" cy="22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zh-CN" sz="900" dirty="0">
                <a:latin typeface="等线" panose="02010600030101010101" pitchFamily="2" charset="-122"/>
                <a:ea typeface="等线" panose="02010600030101010101" pitchFamily="2" charset="-122"/>
              </a:rPr>
              <a:t>82</a:t>
            </a:r>
            <a:r>
              <a:rPr lang="zh-CN" altLang="en-US" sz="900" dirty="0">
                <a:latin typeface="等线" panose="02010600030101010101" pitchFamily="2" charset="-122"/>
                <a:ea typeface="等线" panose="02010600030101010101" pitchFamily="2" charset="-122"/>
              </a:rPr>
              <a:t>毫秒</a:t>
            </a:r>
            <a:endParaRPr lang="zh-CN" altLang="zh-CN" dirty="0">
              <a:latin typeface="Arial" panose="020B0604020202020204" pitchFamily="34" charset="0"/>
            </a:endParaRPr>
          </a:p>
        </p:txBody>
      </p:sp>
      <p:cxnSp>
        <p:nvCxnSpPr>
          <p:cNvPr id="38" name="AutoShape 7">
            <a:extLst>
              <a:ext uri="{FF2B5EF4-FFF2-40B4-BE49-F238E27FC236}">
                <a16:creationId xmlns:a16="http://schemas.microsoft.com/office/drawing/2014/main" id="{FC613FDB-BC87-B5A5-10B1-38AC68090A83}"/>
              </a:ext>
            </a:extLst>
          </p:cNvPr>
          <p:cNvCxnSpPr>
            <a:cxnSpLocks noChangeShapeType="1"/>
          </p:cNvCxnSpPr>
          <p:nvPr/>
        </p:nvCxnSpPr>
        <p:spPr bwMode="auto">
          <a:xfrm>
            <a:off x="8135033" y="4969935"/>
            <a:ext cx="0" cy="1165443"/>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9" name="AutoShape 8">
            <a:extLst>
              <a:ext uri="{FF2B5EF4-FFF2-40B4-BE49-F238E27FC236}">
                <a16:creationId xmlns:a16="http://schemas.microsoft.com/office/drawing/2014/main" id="{9B60B5CE-A883-008B-50A7-3C5DBFAA30F1}"/>
              </a:ext>
            </a:extLst>
          </p:cNvPr>
          <p:cNvCxnSpPr>
            <a:cxnSpLocks noChangeShapeType="1"/>
          </p:cNvCxnSpPr>
          <p:nvPr/>
        </p:nvCxnSpPr>
        <p:spPr bwMode="auto">
          <a:xfrm>
            <a:off x="8189126" y="4969934"/>
            <a:ext cx="4917" cy="1175278"/>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0" name="AutoShape 9">
            <a:extLst>
              <a:ext uri="{FF2B5EF4-FFF2-40B4-BE49-F238E27FC236}">
                <a16:creationId xmlns:a16="http://schemas.microsoft.com/office/drawing/2014/main" id="{D2A82961-6AE5-8F22-EBD8-C280F9640297}"/>
              </a:ext>
            </a:extLst>
          </p:cNvPr>
          <p:cNvCxnSpPr>
            <a:cxnSpLocks noChangeShapeType="1"/>
          </p:cNvCxnSpPr>
          <p:nvPr/>
        </p:nvCxnSpPr>
        <p:spPr bwMode="auto">
          <a:xfrm>
            <a:off x="7933416" y="5188065"/>
            <a:ext cx="18686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10">
            <a:extLst>
              <a:ext uri="{FF2B5EF4-FFF2-40B4-BE49-F238E27FC236}">
                <a16:creationId xmlns:a16="http://schemas.microsoft.com/office/drawing/2014/main" id="{D8A8DE22-E881-37F9-517D-58E92C30DEB5}"/>
              </a:ext>
            </a:extLst>
          </p:cNvPr>
          <p:cNvCxnSpPr>
            <a:cxnSpLocks noChangeShapeType="1"/>
          </p:cNvCxnSpPr>
          <p:nvPr/>
        </p:nvCxnSpPr>
        <p:spPr bwMode="auto">
          <a:xfrm flipH="1">
            <a:off x="8203877" y="5188065"/>
            <a:ext cx="17825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11">
            <a:extLst>
              <a:ext uri="{FF2B5EF4-FFF2-40B4-BE49-F238E27FC236}">
                <a16:creationId xmlns:a16="http://schemas.microsoft.com/office/drawing/2014/main" id="{CEDD8A85-94A7-ADED-C8E2-81DDCAAAEB27}"/>
              </a:ext>
            </a:extLst>
          </p:cNvPr>
          <p:cNvSpPr txBox="1">
            <a:spLocks noChangeArrowheads="1"/>
          </p:cNvSpPr>
          <p:nvPr/>
        </p:nvSpPr>
        <p:spPr bwMode="auto">
          <a:xfrm>
            <a:off x="7958003" y="4781995"/>
            <a:ext cx="640502" cy="22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zh-CN" sz="900" dirty="0">
                <a:latin typeface="等线" panose="02010600030101010101" pitchFamily="2" charset="-122"/>
                <a:ea typeface="等线" panose="02010600030101010101" pitchFamily="2" charset="-122"/>
              </a:rPr>
              <a:t>80</a:t>
            </a:r>
            <a:r>
              <a:rPr lang="zh-CN" altLang="en-US" sz="900" dirty="0">
                <a:latin typeface="等线" panose="02010600030101010101" pitchFamily="2" charset="-122"/>
                <a:ea typeface="等线" panose="02010600030101010101" pitchFamily="2" charset="-122"/>
              </a:rPr>
              <a:t>毫秒</a:t>
            </a:r>
            <a:endParaRPr lang="zh-CN" altLang="zh-CN" dirty="0">
              <a:latin typeface="Arial" panose="020B0604020202020204" pitchFamily="34" charset="0"/>
            </a:endParaRPr>
          </a:p>
        </p:txBody>
      </p:sp>
    </p:spTree>
    <p:extLst>
      <p:ext uri="{BB962C8B-B14F-4D97-AF65-F5344CB8AC3E}">
        <p14:creationId xmlns:p14="http://schemas.microsoft.com/office/powerpoint/2010/main" val="1783385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箭头: 五边形 66"/>
          <p:cNvSpPr/>
          <p:nvPr/>
        </p:nvSpPr>
        <p:spPr>
          <a:xfrm>
            <a:off x="2417965" y="3478654"/>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1" name="箭头: 五边形 66"/>
          <p:cNvSpPr/>
          <p:nvPr/>
        </p:nvSpPr>
        <p:spPr>
          <a:xfrm>
            <a:off x="2417965" y="977486"/>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1" name="箭头: 五边形 66"/>
          <p:cNvSpPr/>
          <p:nvPr/>
        </p:nvSpPr>
        <p:spPr>
          <a:xfrm>
            <a:off x="2474997" y="4698225"/>
            <a:ext cx="8265013" cy="707886"/>
          </a:xfrm>
          <a:prstGeom prst="homePlate">
            <a:avLst/>
          </a:prstGeom>
          <a:solidFill>
            <a:srgbClr val="B4C7E7"/>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矩形: 圆角 67"/>
          <p:cNvSpPr/>
          <p:nvPr/>
        </p:nvSpPr>
        <p:spPr>
          <a:xfrm rot="2700000">
            <a:off x="2196200" y="991683"/>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文本框 72"/>
          <p:cNvSpPr txBox="1"/>
          <p:nvPr/>
        </p:nvSpPr>
        <p:spPr>
          <a:xfrm>
            <a:off x="2323976" y="993815"/>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2200869" y="2186537"/>
            <a:ext cx="8688958" cy="707886"/>
            <a:chOff x="6325611" y="2096301"/>
            <a:chExt cx="8688958" cy="707886"/>
          </a:xfrm>
        </p:grpSpPr>
        <p:sp>
          <p:nvSpPr>
            <p:cNvPr id="106" name="箭头: 五边形 66"/>
            <p:cNvSpPr/>
            <p:nvPr/>
          </p:nvSpPr>
          <p:spPr>
            <a:xfrm>
              <a:off x="6635489" y="2096301"/>
              <a:ext cx="8379080"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7" name="矩形: 圆角 67"/>
            <p:cNvSpPr/>
            <p:nvPr/>
          </p:nvSpPr>
          <p:spPr>
            <a:xfrm rot="2700000">
              <a:off x="6325610" y="2148830"/>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8" name="文本框 107"/>
            <p:cNvSpPr txBox="1"/>
            <p:nvPr/>
          </p:nvSpPr>
          <p:spPr>
            <a:xfrm>
              <a:off x="6453387" y="2148671"/>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9" name="矩形 108"/>
            <p:cNvSpPr/>
            <p:nvPr/>
          </p:nvSpPr>
          <p:spPr>
            <a:xfrm>
              <a:off x="7700745" y="2224571"/>
              <a:ext cx="503999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自适应并网控制技术</a:t>
              </a:r>
            </a:p>
          </p:txBody>
        </p:sp>
      </p:grpSp>
      <p:sp>
        <p:nvSpPr>
          <p:cNvPr id="112" name="矩形: 圆角 67"/>
          <p:cNvSpPr/>
          <p:nvPr/>
        </p:nvSpPr>
        <p:spPr>
          <a:xfrm rot="2700000">
            <a:off x="2200870" y="3554715"/>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3" name="文本框 112"/>
          <p:cNvSpPr txBox="1"/>
          <p:nvPr/>
        </p:nvSpPr>
        <p:spPr>
          <a:xfrm>
            <a:off x="2328647" y="3554556"/>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 name="矩形 113"/>
          <p:cNvSpPr/>
          <p:nvPr/>
        </p:nvSpPr>
        <p:spPr>
          <a:xfrm>
            <a:off x="3718878" y="3579021"/>
            <a:ext cx="4731067"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光储集群主动支撑控制技术</a:t>
            </a: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圆角 67"/>
          <p:cNvSpPr/>
          <p:nvPr/>
        </p:nvSpPr>
        <p:spPr>
          <a:xfrm rot="2700000">
            <a:off x="2200869" y="4777605"/>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33"/>
          <p:cNvSpPr txBox="1"/>
          <p:nvPr/>
        </p:nvSpPr>
        <p:spPr>
          <a:xfrm>
            <a:off x="2328646" y="4777446"/>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4"/>
          <p:cNvSpPr/>
          <p:nvPr/>
        </p:nvSpPr>
        <p:spPr>
          <a:xfrm>
            <a:off x="3718878" y="4786671"/>
            <a:ext cx="475424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输配协同调度技术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custDataLst>
              <p:tags r:id="rId1"/>
            </p:custDataLst>
          </p:nvPr>
        </p:nvSpPr>
        <p:spPr>
          <a:xfrm>
            <a:off x="3048000" y="1137285"/>
            <a:ext cx="6096000" cy="460375"/>
          </a:xfrm>
          <a:prstGeom prst="rect">
            <a:avLst/>
          </a:prstGeom>
          <a:noFill/>
        </p:spPr>
        <p:txBody>
          <a:bodyPr wrap="square" rtlCol="0" anchor="t">
            <a:spAutoFit/>
          </a:bodyPr>
          <a:lstStyle/>
          <a:p>
            <a:pPr lvl="0" algn="ctr">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研究背景</a:t>
            </a:r>
            <a:r>
              <a:rPr lang="zh-CN" altLang="en-US"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mn-ea"/>
              </a:rPr>
              <a:t>与技术需求</a:t>
            </a:r>
            <a:endPar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extLst>
      <p:ext uri="{BB962C8B-B14F-4D97-AF65-F5344CB8AC3E}">
        <p14:creationId xmlns:p14="http://schemas.microsoft.com/office/powerpoint/2010/main" val="414369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21795"/>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协同调度技术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矩形 5"/>
          <p:cNvSpPr/>
          <p:nvPr/>
        </p:nvSpPr>
        <p:spPr>
          <a:xfrm>
            <a:off x="-14087" y="6088655"/>
            <a:ext cx="2717822" cy="641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latin typeface="Times New Roman" panose="02020603050405020304"/>
              <a:ea typeface="微软雅黑" panose="020B0503020204020204" pitchFamily="34" charset="-122"/>
            </a:endParaRPr>
          </a:p>
        </p:txBody>
      </p:sp>
      <p:pic>
        <p:nvPicPr>
          <p:cNvPr id="37" name="Picture 1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1131" y="1068779"/>
            <a:ext cx="17605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8184" y="1141349"/>
            <a:ext cx="2884105" cy="2048566"/>
          </a:xfrm>
          <a:prstGeom prst="rect">
            <a:avLst/>
          </a:prstGeom>
          <a:ln w="25400">
            <a:solidFill>
              <a:schemeClr val="tx2"/>
            </a:solidFill>
          </a:ln>
        </p:spPr>
      </p:pic>
      <p:pic>
        <p:nvPicPr>
          <p:cNvPr id="48"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8754" y="1150989"/>
            <a:ext cx="2407348" cy="2038926"/>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9" name="Picture 12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1131" y="2602158"/>
            <a:ext cx="1604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直接连接符 49"/>
          <p:cNvCxnSpPr/>
          <p:nvPr/>
        </p:nvCxnSpPr>
        <p:spPr bwMode="auto">
          <a:xfrm>
            <a:off x="5268161" y="2161202"/>
            <a:ext cx="412084" cy="4430"/>
          </a:xfrm>
          <a:prstGeom prst="line">
            <a:avLst/>
          </a:prstGeom>
          <a:gradFill rotWithShape="0">
            <a:gsLst>
              <a:gs pos="0">
                <a:srgbClr val="666699"/>
              </a:gs>
              <a:gs pos="100000">
                <a:srgbClr val="666699">
                  <a:gamma/>
                  <a:tint val="42353"/>
                  <a:invGamma/>
                </a:srgbClr>
              </a:gs>
            </a:gsLst>
            <a:lin ang="0" scaled="1"/>
          </a:gradFill>
          <a:ln w="38100" cap="flat" cmpd="sng" algn="ctr">
            <a:solidFill>
              <a:srgbClr val="000000"/>
            </a:solidFill>
            <a:prstDash val="solid"/>
            <a:round/>
            <a:headEnd type="none" w="med" len="med"/>
            <a:tailEnd type="none" w="med" len="med"/>
          </a:ln>
          <a:effectLst/>
        </p:spPr>
      </p:cxnSp>
      <p:cxnSp>
        <p:nvCxnSpPr>
          <p:cNvPr id="51" name="直接箭头连接符 50"/>
          <p:cNvCxnSpPr/>
          <p:nvPr/>
        </p:nvCxnSpPr>
        <p:spPr bwMode="auto">
          <a:xfrm flipV="1">
            <a:off x="2528424" y="1675749"/>
            <a:ext cx="338100" cy="1"/>
          </a:xfrm>
          <a:prstGeom prst="straightConnector1">
            <a:avLst/>
          </a:prstGeom>
          <a:gradFill rotWithShape="0">
            <a:gsLst>
              <a:gs pos="0">
                <a:srgbClr val="666699"/>
              </a:gs>
              <a:gs pos="100000">
                <a:srgbClr val="666699">
                  <a:gamma/>
                  <a:tint val="42353"/>
                  <a:invGamma/>
                </a:srgbClr>
              </a:gs>
            </a:gsLst>
            <a:lin ang="0" scaled="1"/>
          </a:gradFill>
          <a:ln w="25400" cap="flat" cmpd="sng" algn="ctr">
            <a:solidFill>
              <a:srgbClr val="000000"/>
            </a:solidFill>
            <a:prstDash val="solid"/>
            <a:round/>
            <a:headEnd type="none" w="med" len="med"/>
            <a:tailEnd type="arrow"/>
          </a:ln>
          <a:effectLst/>
        </p:spPr>
      </p:cxnSp>
      <p:cxnSp>
        <p:nvCxnSpPr>
          <p:cNvPr id="52" name="直接箭头连接符 51"/>
          <p:cNvCxnSpPr/>
          <p:nvPr/>
        </p:nvCxnSpPr>
        <p:spPr bwMode="auto">
          <a:xfrm flipV="1">
            <a:off x="2528424" y="2698799"/>
            <a:ext cx="338100" cy="1"/>
          </a:xfrm>
          <a:prstGeom prst="straightConnector1">
            <a:avLst/>
          </a:prstGeom>
          <a:gradFill rotWithShape="0">
            <a:gsLst>
              <a:gs pos="0">
                <a:srgbClr val="666699"/>
              </a:gs>
              <a:gs pos="100000">
                <a:srgbClr val="666699">
                  <a:gamma/>
                  <a:tint val="42353"/>
                  <a:invGamma/>
                </a:srgbClr>
              </a:gs>
            </a:gsLst>
            <a:lin ang="0" scaled="1"/>
          </a:gradFill>
          <a:ln w="25400" cap="flat" cmpd="sng" algn="ctr">
            <a:solidFill>
              <a:srgbClr val="000000"/>
            </a:solidFill>
            <a:prstDash val="solid"/>
            <a:round/>
            <a:headEnd type="none" w="med" len="med"/>
            <a:tailEnd type="arrow"/>
          </a:ln>
          <a:effectLst/>
        </p:spPr>
      </p:cxnSp>
      <p:sp>
        <p:nvSpPr>
          <p:cNvPr id="53" name="windmill_247346"/>
          <p:cNvSpPr>
            <a:spLocks noChangeAspect="1"/>
          </p:cNvSpPr>
          <p:nvPr/>
        </p:nvSpPr>
        <p:spPr bwMode="auto">
          <a:xfrm>
            <a:off x="1912865" y="1371979"/>
            <a:ext cx="609685" cy="608767"/>
          </a:xfrm>
          <a:custGeom>
            <a:avLst/>
            <a:gdLst>
              <a:gd name="connsiteX0" fmla="*/ 589997 w 609614"/>
              <a:gd name="connsiteY0" fmla="*/ 589080 h 608697"/>
              <a:gd name="connsiteX1" fmla="*/ 609614 w 609614"/>
              <a:gd name="connsiteY1" fmla="*/ 589080 h 608697"/>
              <a:gd name="connsiteX2" fmla="*/ 609614 w 609614"/>
              <a:gd name="connsiteY2" fmla="*/ 608697 h 608697"/>
              <a:gd name="connsiteX3" fmla="*/ 589997 w 609614"/>
              <a:gd name="connsiteY3" fmla="*/ 608697 h 608697"/>
              <a:gd name="connsiteX4" fmla="*/ 423494 w 609614"/>
              <a:gd name="connsiteY4" fmla="*/ 371496 h 608697"/>
              <a:gd name="connsiteX5" fmla="*/ 422849 w 609614"/>
              <a:gd name="connsiteY5" fmla="*/ 371680 h 608697"/>
              <a:gd name="connsiteX6" fmla="*/ 422849 w 609614"/>
              <a:gd name="connsiteY6" fmla="*/ 495849 h 608697"/>
              <a:gd name="connsiteX7" fmla="*/ 407823 w 609614"/>
              <a:gd name="connsiteY7" fmla="*/ 524107 h 608697"/>
              <a:gd name="connsiteX8" fmla="*/ 403767 w 609614"/>
              <a:gd name="connsiteY8" fmla="*/ 589092 h 608697"/>
              <a:gd name="connsiteX9" fmla="*/ 432252 w 609614"/>
              <a:gd name="connsiteY9" fmla="*/ 589092 h 608697"/>
              <a:gd name="connsiteX10" fmla="*/ 400540 w 609614"/>
              <a:gd name="connsiteY10" fmla="*/ 370852 h 608697"/>
              <a:gd name="connsiteX11" fmla="*/ 375190 w 609614"/>
              <a:gd name="connsiteY11" fmla="*/ 421385 h 608697"/>
              <a:gd name="connsiteX12" fmla="*/ 373623 w 609614"/>
              <a:gd name="connsiteY12" fmla="*/ 428012 h 608697"/>
              <a:gd name="connsiteX13" fmla="*/ 373623 w 609614"/>
              <a:gd name="connsiteY13" fmla="*/ 495849 h 608697"/>
              <a:gd name="connsiteX14" fmla="*/ 388372 w 609614"/>
              <a:gd name="connsiteY14" fmla="*/ 510577 h 608697"/>
              <a:gd name="connsiteX15" fmla="*/ 403122 w 609614"/>
              <a:gd name="connsiteY15" fmla="*/ 495849 h 608697"/>
              <a:gd name="connsiteX16" fmla="*/ 403122 w 609614"/>
              <a:gd name="connsiteY16" fmla="*/ 371680 h 608697"/>
              <a:gd name="connsiteX17" fmla="*/ 400540 w 609614"/>
              <a:gd name="connsiteY17" fmla="*/ 370852 h 608697"/>
              <a:gd name="connsiteX18" fmla="*/ 450965 w 609614"/>
              <a:gd name="connsiteY18" fmla="*/ 343606 h 608697"/>
              <a:gd name="connsiteX19" fmla="*/ 450136 w 609614"/>
              <a:gd name="connsiteY19" fmla="*/ 346275 h 608697"/>
              <a:gd name="connsiteX20" fmla="*/ 500652 w 609614"/>
              <a:gd name="connsiteY20" fmla="*/ 371496 h 608697"/>
              <a:gd name="connsiteX21" fmla="*/ 507290 w 609614"/>
              <a:gd name="connsiteY21" fmla="*/ 373061 h 608697"/>
              <a:gd name="connsiteX22" fmla="*/ 575229 w 609614"/>
              <a:gd name="connsiteY22" fmla="*/ 373061 h 608697"/>
              <a:gd name="connsiteX23" fmla="*/ 589979 w 609614"/>
              <a:gd name="connsiteY23" fmla="*/ 358333 h 608697"/>
              <a:gd name="connsiteX24" fmla="*/ 575229 w 609614"/>
              <a:gd name="connsiteY24" fmla="*/ 343606 h 608697"/>
              <a:gd name="connsiteX25" fmla="*/ 229262 w 609614"/>
              <a:gd name="connsiteY25" fmla="*/ 335874 h 608697"/>
              <a:gd name="connsiteX26" fmla="*/ 235715 w 609614"/>
              <a:gd name="connsiteY26" fmla="*/ 589092 h 608697"/>
              <a:gd name="connsiteX27" fmla="*/ 384132 w 609614"/>
              <a:gd name="connsiteY27" fmla="*/ 589092 h 608697"/>
              <a:gd name="connsiteX28" fmla="*/ 387819 w 609614"/>
              <a:gd name="connsiteY28" fmla="*/ 530090 h 608697"/>
              <a:gd name="connsiteX29" fmla="*/ 353987 w 609614"/>
              <a:gd name="connsiteY29" fmla="*/ 495849 h 608697"/>
              <a:gd name="connsiteX30" fmla="*/ 353987 w 609614"/>
              <a:gd name="connsiteY30" fmla="*/ 428012 h 608697"/>
              <a:gd name="connsiteX31" fmla="*/ 357583 w 609614"/>
              <a:gd name="connsiteY31" fmla="*/ 412640 h 608697"/>
              <a:gd name="connsiteX32" fmla="*/ 383947 w 609614"/>
              <a:gd name="connsiteY32" fmla="*/ 360082 h 608697"/>
              <a:gd name="connsiteX33" fmla="*/ 375005 w 609614"/>
              <a:gd name="connsiteY33" fmla="*/ 343606 h 608697"/>
              <a:gd name="connsiteX34" fmla="*/ 250741 w 609614"/>
              <a:gd name="connsiteY34" fmla="*/ 343606 h 608697"/>
              <a:gd name="connsiteX35" fmla="*/ 229262 w 609614"/>
              <a:gd name="connsiteY35" fmla="*/ 335874 h 608697"/>
              <a:gd name="connsiteX36" fmla="*/ 412985 w 609614"/>
              <a:gd name="connsiteY36" fmla="*/ 314152 h 608697"/>
              <a:gd name="connsiteX37" fmla="*/ 393350 w 609614"/>
              <a:gd name="connsiteY37" fmla="*/ 333849 h 608697"/>
              <a:gd name="connsiteX38" fmla="*/ 412985 w 609614"/>
              <a:gd name="connsiteY38" fmla="*/ 353455 h 608697"/>
              <a:gd name="connsiteX39" fmla="*/ 432621 w 609614"/>
              <a:gd name="connsiteY39" fmla="*/ 333849 h 608697"/>
              <a:gd name="connsiteX40" fmla="*/ 412985 w 609614"/>
              <a:gd name="connsiteY40" fmla="*/ 314152 h 608697"/>
              <a:gd name="connsiteX41" fmla="*/ 250741 w 609614"/>
              <a:gd name="connsiteY41" fmla="*/ 294546 h 608697"/>
              <a:gd name="connsiteX42" fmla="*/ 235992 w 609614"/>
              <a:gd name="connsiteY42" fmla="*/ 309273 h 608697"/>
              <a:gd name="connsiteX43" fmla="*/ 250741 w 609614"/>
              <a:gd name="connsiteY43" fmla="*/ 324000 h 608697"/>
              <a:gd name="connsiteX44" fmla="*/ 375005 w 609614"/>
              <a:gd name="connsiteY44" fmla="*/ 324000 h 608697"/>
              <a:gd name="connsiteX45" fmla="*/ 375835 w 609614"/>
              <a:gd name="connsiteY45" fmla="*/ 321331 h 608697"/>
              <a:gd name="connsiteX46" fmla="*/ 325318 w 609614"/>
              <a:gd name="connsiteY46" fmla="*/ 296111 h 608697"/>
              <a:gd name="connsiteX47" fmla="*/ 318681 w 609614"/>
              <a:gd name="connsiteY47" fmla="*/ 294546 h 608697"/>
              <a:gd name="connsiteX48" fmla="*/ 206954 w 609614"/>
              <a:gd name="connsiteY48" fmla="*/ 234072 h 608697"/>
              <a:gd name="connsiteX49" fmla="*/ 206493 w 609614"/>
              <a:gd name="connsiteY49" fmla="*/ 234256 h 608697"/>
              <a:gd name="connsiteX50" fmla="*/ 206493 w 609614"/>
              <a:gd name="connsiteY50" fmla="*/ 358333 h 608697"/>
              <a:gd name="connsiteX51" fmla="*/ 191651 w 609614"/>
              <a:gd name="connsiteY51" fmla="*/ 386591 h 608697"/>
              <a:gd name="connsiteX52" fmla="*/ 187042 w 609614"/>
              <a:gd name="connsiteY52" fmla="*/ 589092 h 608697"/>
              <a:gd name="connsiteX53" fmla="*/ 216080 w 609614"/>
              <a:gd name="connsiteY53" fmla="*/ 589092 h 608697"/>
              <a:gd name="connsiteX54" fmla="*/ 184184 w 609614"/>
              <a:gd name="connsiteY54" fmla="*/ 233428 h 608697"/>
              <a:gd name="connsiteX55" fmla="*/ 158926 w 609614"/>
              <a:gd name="connsiteY55" fmla="*/ 283961 h 608697"/>
              <a:gd name="connsiteX56" fmla="*/ 157359 w 609614"/>
              <a:gd name="connsiteY56" fmla="*/ 290496 h 608697"/>
              <a:gd name="connsiteX57" fmla="*/ 157359 w 609614"/>
              <a:gd name="connsiteY57" fmla="*/ 358333 h 608697"/>
              <a:gd name="connsiteX58" fmla="*/ 172108 w 609614"/>
              <a:gd name="connsiteY58" fmla="*/ 373061 h 608697"/>
              <a:gd name="connsiteX59" fmla="*/ 186857 w 609614"/>
              <a:gd name="connsiteY59" fmla="*/ 358333 h 608697"/>
              <a:gd name="connsiteX60" fmla="*/ 186857 w 609614"/>
              <a:gd name="connsiteY60" fmla="*/ 234256 h 608697"/>
              <a:gd name="connsiteX61" fmla="*/ 184184 w 609614"/>
              <a:gd name="connsiteY61" fmla="*/ 233428 h 608697"/>
              <a:gd name="connsiteX62" fmla="*/ 234609 w 609614"/>
              <a:gd name="connsiteY62" fmla="*/ 206182 h 608697"/>
              <a:gd name="connsiteX63" fmla="*/ 233779 w 609614"/>
              <a:gd name="connsiteY63" fmla="*/ 208852 h 608697"/>
              <a:gd name="connsiteX64" fmla="*/ 284388 w 609614"/>
              <a:gd name="connsiteY64" fmla="*/ 234072 h 608697"/>
              <a:gd name="connsiteX65" fmla="*/ 290933 w 609614"/>
              <a:gd name="connsiteY65" fmla="*/ 235637 h 608697"/>
              <a:gd name="connsiteX66" fmla="*/ 358873 w 609614"/>
              <a:gd name="connsiteY66" fmla="*/ 235637 h 608697"/>
              <a:gd name="connsiteX67" fmla="*/ 373623 w 609614"/>
              <a:gd name="connsiteY67" fmla="*/ 220909 h 608697"/>
              <a:gd name="connsiteX68" fmla="*/ 358873 w 609614"/>
              <a:gd name="connsiteY68" fmla="*/ 206182 h 608697"/>
              <a:gd name="connsiteX69" fmla="*/ 196629 w 609614"/>
              <a:gd name="connsiteY69" fmla="*/ 176728 h 608697"/>
              <a:gd name="connsiteX70" fmla="*/ 176994 w 609614"/>
              <a:gd name="connsiteY70" fmla="*/ 196333 h 608697"/>
              <a:gd name="connsiteX71" fmla="*/ 196629 w 609614"/>
              <a:gd name="connsiteY71" fmla="*/ 216031 h 608697"/>
              <a:gd name="connsiteX72" fmla="*/ 216356 w 609614"/>
              <a:gd name="connsiteY72" fmla="*/ 196333 h 608697"/>
              <a:gd name="connsiteX73" fmla="*/ 196629 w 609614"/>
              <a:gd name="connsiteY73" fmla="*/ 176728 h 608697"/>
              <a:gd name="connsiteX74" fmla="*/ 437598 w 609614"/>
              <a:gd name="connsiteY74" fmla="*/ 157122 h 608697"/>
              <a:gd name="connsiteX75" fmla="*/ 422849 w 609614"/>
              <a:gd name="connsiteY75" fmla="*/ 171849 h 608697"/>
              <a:gd name="connsiteX76" fmla="*/ 422849 w 609614"/>
              <a:gd name="connsiteY76" fmla="*/ 295927 h 608697"/>
              <a:gd name="connsiteX77" fmla="*/ 425430 w 609614"/>
              <a:gd name="connsiteY77" fmla="*/ 296755 h 608697"/>
              <a:gd name="connsiteX78" fmla="*/ 450781 w 609614"/>
              <a:gd name="connsiteY78" fmla="*/ 246222 h 608697"/>
              <a:gd name="connsiteX79" fmla="*/ 452348 w 609614"/>
              <a:gd name="connsiteY79" fmla="*/ 239687 h 608697"/>
              <a:gd name="connsiteX80" fmla="*/ 452348 w 609614"/>
              <a:gd name="connsiteY80" fmla="*/ 171849 h 608697"/>
              <a:gd name="connsiteX81" fmla="*/ 437598 w 609614"/>
              <a:gd name="connsiteY81" fmla="*/ 157122 h 608697"/>
              <a:gd name="connsiteX82" fmla="*/ 34385 w 609614"/>
              <a:gd name="connsiteY82" fmla="*/ 157122 h 608697"/>
              <a:gd name="connsiteX83" fmla="*/ 19635 w 609614"/>
              <a:gd name="connsiteY83" fmla="*/ 171849 h 608697"/>
              <a:gd name="connsiteX84" fmla="*/ 34385 w 609614"/>
              <a:gd name="connsiteY84" fmla="*/ 186577 h 608697"/>
              <a:gd name="connsiteX85" fmla="*/ 158741 w 609614"/>
              <a:gd name="connsiteY85" fmla="*/ 186577 h 608697"/>
              <a:gd name="connsiteX86" fmla="*/ 159571 w 609614"/>
              <a:gd name="connsiteY86" fmla="*/ 183907 h 608697"/>
              <a:gd name="connsiteX87" fmla="*/ 108962 w 609614"/>
              <a:gd name="connsiteY87" fmla="*/ 158687 h 608697"/>
              <a:gd name="connsiteX88" fmla="*/ 102325 w 609614"/>
              <a:gd name="connsiteY88" fmla="*/ 157122 h 608697"/>
              <a:gd name="connsiteX89" fmla="*/ 221242 w 609614"/>
              <a:gd name="connsiteY89" fmla="*/ 19606 h 608697"/>
              <a:gd name="connsiteX90" fmla="*/ 206493 w 609614"/>
              <a:gd name="connsiteY90" fmla="*/ 34333 h 608697"/>
              <a:gd name="connsiteX91" fmla="*/ 206493 w 609614"/>
              <a:gd name="connsiteY91" fmla="*/ 158503 h 608697"/>
              <a:gd name="connsiteX92" fmla="*/ 209166 w 609614"/>
              <a:gd name="connsiteY92" fmla="*/ 159331 h 608697"/>
              <a:gd name="connsiteX93" fmla="*/ 234425 w 609614"/>
              <a:gd name="connsiteY93" fmla="*/ 108798 h 608697"/>
              <a:gd name="connsiteX94" fmla="*/ 235992 w 609614"/>
              <a:gd name="connsiteY94" fmla="*/ 102171 h 608697"/>
              <a:gd name="connsiteX95" fmla="*/ 235992 w 609614"/>
              <a:gd name="connsiteY95" fmla="*/ 34333 h 608697"/>
              <a:gd name="connsiteX96" fmla="*/ 221242 w 609614"/>
              <a:gd name="connsiteY96" fmla="*/ 19606 h 608697"/>
              <a:gd name="connsiteX97" fmla="*/ 221242 w 609614"/>
              <a:gd name="connsiteY97" fmla="*/ 0 h 608697"/>
              <a:gd name="connsiteX98" fmla="*/ 255627 w 609614"/>
              <a:gd name="connsiteY98" fmla="*/ 34333 h 608697"/>
              <a:gd name="connsiteX99" fmla="*/ 255627 w 609614"/>
              <a:gd name="connsiteY99" fmla="*/ 102171 h 608697"/>
              <a:gd name="connsiteX100" fmla="*/ 252032 w 609614"/>
              <a:gd name="connsiteY100" fmla="*/ 117542 h 608697"/>
              <a:gd name="connsiteX101" fmla="*/ 225759 w 609614"/>
              <a:gd name="connsiteY101" fmla="*/ 170100 h 608697"/>
              <a:gd name="connsiteX102" fmla="*/ 234609 w 609614"/>
              <a:gd name="connsiteY102" fmla="*/ 186577 h 608697"/>
              <a:gd name="connsiteX103" fmla="*/ 358873 w 609614"/>
              <a:gd name="connsiteY103" fmla="*/ 186577 h 608697"/>
              <a:gd name="connsiteX104" fmla="*/ 393350 w 609614"/>
              <a:gd name="connsiteY104" fmla="*/ 220909 h 608697"/>
              <a:gd name="connsiteX105" fmla="*/ 358873 w 609614"/>
              <a:gd name="connsiteY105" fmla="*/ 255242 h 608697"/>
              <a:gd name="connsiteX106" fmla="*/ 290933 w 609614"/>
              <a:gd name="connsiteY106" fmla="*/ 255242 h 608697"/>
              <a:gd name="connsiteX107" fmla="*/ 275539 w 609614"/>
              <a:gd name="connsiteY107" fmla="*/ 251653 h 608697"/>
              <a:gd name="connsiteX108" fmla="*/ 226497 w 609614"/>
              <a:gd name="connsiteY108" fmla="*/ 227169 h 608697"/>
              <a:gd name="connsiteX109" fmla="*/ 227879 w 609614"/>
              <a:gd name="connsiteY109" fmla="*/ 283777 h 608697"/>
              <a:gd name="connsiteX110" fmla="*/ 250741 w 609614"/>
              <a:gd name="connsiteY110" fmla="*/ 274940 h 608697"/>
              <a:gd name="connsiteX111" fmla="*/ 318681 w 609614"/>
              <a:gd name="connsiteY111" fmla="*/ 274940 h 608697"/>
              <a:gd name="connsiteX112" fmla="*/ 334076 w 609614"/>
              <a:gd name="connsiteY112" fmla="*/ 278530 h 608697"/>
              <a:gd name="connsiteX113" fmla="*/ 386713 w 609614"/>
              <a:gd name="connsiteY113" fmla="*/ 304763 h 608697"/>
              <a:gd name="connsiteX114" fmla="*/ 403122 w 609614"/>
              <a:gd name="connsiteY114" fmla="*/ 295927 h 608697"/>
              <a:gd name="connsiteX115" fmla="*/ 403122 w 609614"/>
              <a:gd name="connsiteY115" fmla="*/ 171849 h 608697"/>
              <a:gd name="connsiteX116" fmla="*/ 437598 w 609614"/>
              <a:gd name="connsiteY116" fmla="*/ 137424 h 608697"/>
              <a:gd name="connsiteX117" fmla="*/ 471983 w 609614"/>
              <a:gd name="connsiteY117" fmla="*/ 171849 h 608697"/>
              <a:gd name="connsiteX118" fmla="*/ 471983 w 609614"/>
              <a:gd name="connsiteY118" fmla="*/ 239687 h 608697"/>
              <a:gd name="connsiteX119" fmla="*/ 468388 w 609614"/>
              <a:gd name="connsiteY119" fmla="*/ 254966 h 608697"/>
              <a:gd name="connsiteX120" fmla="*/ 442023 w 609614"/>
              <a:gd name="connsiteY120" fmla="*/ 307616 h 608697"/>
              <a:gd name="connsiteX121" fmla="*/ 450965 w 609614"/>
              <a:gd name="connsiteY121" fmla="*/ 324000 h 608697"/>
              <a:gd name="connsiteX122" fmla="*/ 575229 w 609614"/>
              <a:gd name="connsiteY122" fmla="*/ 324000 h 608697"/>
              <a:gd name="connsiteX123" fmla="*/ 609614 w 609614"/>
              <a:gd name="connsiteY123" fmla="*/ 358333 h 608697"/>
              <a:gd name="connsiteX124" fmla="*/ 575229 w 609614"/>
              <a:gd name="connsiteY124" fmla="*/ 392758 h 608697"/>
              <a:gd name="connsiteX125" fmla="*/ 507290 w 609614"/>
              <a:gd name="connsiteY125" fmla="*/ 392758 h 608697"/>
              <a:gd name="connsiteX126" fmla="*/ 491895 w 609614"/>
              <a:gd name="connsiteY126" fmla="*/ 389077 h 608697"/>
              <a:gd name="connsiteX127" fmla="*/ 442945 w 609614"/>
              <a:gd name="connsiteY127" fmla="*/ 364685 h 608697"/>
              <a:gd name="connsiteX128" fmla="*/ 451979 w 609614"/>
              <a:gd name="connsiteY128" fmla="*/ 589092 h 608697"/>
              <a:gd name="connsiteX129" fmla="*/ 570344 w 609614"/>
              <a:gd name="connsiteY129" fmla="*/ 589092 h 608697"/>
              <a:gd name="connsiteX130" fmla="*/ 570344 w 609614"/>
              <a:gd name="connsiteY130" fmla="*/ 608697 h 608697"/>
              <a:gd name="connsiteX131" fmla="*/ 0 w 609614"/>
              <a:gd name="connsiteY131" fmla="*/ 608697 h 608697"/>
              <a:gd name="connsiteX132" fmla="*/ 0 w 609614"/>
              <a:gd name="connsiteY132" fmla="*/ 589092 h 608697"/>
              <a:gd name="connsiteX133" fmla="*/ 167407 w 609614"/>
              <a:gd name="connsiteY133" fmla="*/ 589092 h 608697"/>
              <a:gd name="connsiteX134" fmla="*/ 171831 w 609614"/>
              <a:gd name="connsiteY134" fmla="*/ 392666 h 608697"/>
              <a:gd name="connsiteX135" fmla="*/ 137631 w 609614"/>
              <a:gd name="connsiteY135" fmla="*/ 358333 h 608697"/>
              <a:gd name="connsiteX136" fmla="*/ 137631 w 609614"/>
              <a:gd name="connsiteY136" fmla="*/ 290496 h 608697"/>
              <a:gd name="connsiteX137" fmla="*/ 141318 w 609614"/>
              <a:gd name="connsiteY137" fmla="*/ 275216 h 608697"/>
              <a:gd name="connsiteX138" fmla="*/ 167591 w 609614"/>
              <a:gd name="connsiteY138" fmla="*/ 222566 h 608697"/>
              <a:gd name="connsiteX139" fmla="*/ 158741 w 609614"/>
              <a:gd name="connsiteY139" fmla="*/ 206182 h 608697"/>
              <a:gd name="connsiteX140" fmla="*/ 34385 w 609614"/>
              <a:gd name="connsiteY140" fmla="*/ 206182 h 608697"/>
              <a:gd name="connsiteX141" fmla="*/ 0 w 609614"/>
              <a:gd name="connsiteY141" fmla="*/ 171849 h 608697"/>
              <a:gd name="connsiteX142" fmla="*/ 34385 w 609614"/>
              <a:gd name="connsiteY142" fmla="*/ 137424 h 608697"/>
              <a:gd name="connsiteX143" fmla="*/ 102325 w 609614"/>
              <a:gd name="connsiteY143" fmla="*/ 137424 h 608697"/>
              <a:gd name="connsiteX144" fmla="*/ 117719 w 609614"/>
              <a:gd name="connsiteY144" fmla="*/ 141106 h 608697"/>
              <a:gd name="connsiteX145" fmla="*/ 170357 w 609614"/>
              <a:gd name="connsiteY145" fmla="*/ 167339 h 608697"/>
              <a:gd name="connsiteX146" fmla="*/ 186857 w 609614"/>
              <a:gd name="connsiteY146" fmla="*/ 158503 h 608697"/>
              <a:gd name="connsiteX147" fmla="*/ 186857 w 609614"/>
              <a:gd name="connsiteY147" fmla="*/ 34333 h 608697"/>
              <a:gd name="connsiteX148" fmla="*/ 221242 w 609614"/>
              <a:gd name="connsiteY148"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614" h="608697">
                <a:moveTo>
                  <a:pt x="589997" y="589080"/>
                </a:moveTo>
                <a:lnTo>
                  <a:pt x="609614" y="589080"/>
                </a:lnTo>
                <a:lnTo>
                  <a:pt x="609614" y="608697"/>
                </a:lnTo>
                <a:lnTo>
                  <a:pt x="589997" y="608697"/>
                </a:lnTo>
                <a:close/>
                <a:moveTo>
                  <a:pt x="423494" y="371496"/>
                </a:moveTo>
                <a:cubicBezTo>
                  <a:pt x="423310" y="371496"/>
                  <a:pt x="423033" y="371680"/>
                  <a:pt x="422849" y="371680"/>
                </a:cubicBezTo>
                <a:lnTo>
                  <a:pt x="422849" y="495849"/>
                </a:lnTo>
                <a:cubicBezTo>
                  <a:pt x="422849" y="507539"/>
                  <a:pt x="416857" y="517940"/>
                  <a:pt x="407823" y="524107"/>
                </a:cubicBezTo>
                <a:lnTo>
                  <a:pt x="403767" y="589092"/>
                </a:lnTo>
                <a:lnTo>
                  <a:pt x="432252" y="589092"/>
                </a:lnTo>
                <a:close/>
                <a:moveTo>
                  <a:pt x="400540" y="370852"/>
                </a:moveTo>
                <a:lnTo>
                  <a:pt x="375190" y="421385"/>
                </a:lnTo>
                <a:cubicBezTo>
                  <a:pt x="374176" y="423410"/>
                  <a:pt x="373623" y="425711"/>
                  <a:pt x="373623" y="428012"/>
                </a:cubicBezTo>
                <a:lnTo>
                  <a:pt x="373623" y="495849"/>
                </a:lnTo>
                <a:cubicBezTo>
                  <a:pt x="373623" y="503949"/>
                  <a:pt x="380260" y="510577"/>
                  <a:pt x="388372" y="510577"/>
                </a:cubicBezTo>
                <a:cubicBezTo>
                  <a:pt x="396576" y="510577"/>
                  <a:pt x="403122" y="503949"/>
                  <a:pt x="403122" y="495849"/>
                </a:cubicBezTo>
                <a:lnTo>
                  <a:pt x="403122" y="371680"/>
                </a:lnTo>
                <a:cubicBezTo>
                  <a:pt x="402292" y="371496"/>
                  <a:pt x="401370" y="371128"/>
                  <a:pt x="400540" y="370852"/>
                </a:cubicBezTo>
                <a:close/>
                <a:moveTo>
                  <a:pt x="450965" y="343606"/>
                </a:moveTo>
                <a:cubicBezTo>
                  <a:pt x="450689" y="344527"/>
                  <a:pt x="450412" y="345447"/>
                  <a:pt x="450136" y="346275"/>
                </a:cubicBezTo>
                <a:lnTo>
                  <a:pt x="500652" y="371496"/>
                </a:lnTo>
                <a:cubicBezTo>
                  <a:pt x="502680" y="372508"/>
                  <a:pt x="504985" y="373061"/>
                  <a:pt x="507290" y="373061"/>
                </a:cubicBezTo>
                <a:lnTo>
                  <a:pt x="575229" y="373061"/>
                </a:lnTo>
                <a:cubicBezTo>
                  <a:pt x="583342" y="373061"/>
                  <a:pt x="589979" y="366525"/>
                  <a:pt x="589979" y="358333"/>
                </a:cubicBezTo>
                <a:cubicBezTo>
                  <a:pt x="589979" y="350233"/>
                  <a:pt x="583342" y="343606"/>
                  <a:pt x="575229" y="343606"/>
                </a:cubicBezTo>
                <a:close/>
                <a:moveTo>
                  <a:pt x="229262" y="335874"/>
                </a:moveTo>
                <a:lnTo>
                  <a:pt x="235715" y="589092"/>
                </a:lnTo>
                <a:lnTo>
                  <a:pt x="384132" y="589092"/>
                </a:lnTo>
                <a:lnTo>
                  <a:pt x="387819" y="530090"/>
                </a:lnTo>
                <a:cubicBezTo>
                  <a:pt x="369106" y="529814"/>
                  <a:pt x="353987" y="514535"/>
                  <a:pt x="353987" y="495849"/>
                </a:cubicBezTo>
                <a:lnTo>
                  <a:pt x="353987" y="428012"/>
                </a:lnTo>
                <a:cubicBezTo>
                  <a:pt x="353987" y="422673"/>
                  <a:pt x="355278" y="417427"/>
                  <a:pt x="357583" y="412640"/>
                </a:cubicBezTo>
                <a:lnTo>
                  <a:pt x="383947" y="360082"/>
                </a:lnTo>
                <a:cubicBezTo>
                  <a:pt x="379707" y="355480"/>
                  <a:pt x="376665" y="349865"/>
                  <a:pt x="375005" y="343606"/>
                </a:cubicBezTo>
                <a:lnTo>
                  <a:pt x="250741" y="343606"/>
                </a:lnTo>
                <a:cubicBezTo>
                  <a:pt x="242537" y="343606"/>
                  <a:pt x="235162" y="340661"/>
                  <a:pt x="229262" y="335874"/>
                </a:cubicBezTo>
                <a:close/>
                <a:moveTo>
                  <a:pt x="412985" y="314152"/>
                </a:moveTo>
                <a:cubicBezTo>
                  <a:pt x="402108" y="314152"/>
                  <a:pt x="393350" y="322988"/>
                  <a:pt x="393350" y="333849"/>
                </a:cubicBezTo>
                <a:cubicBezTo>
                  <a:pt x="393350" y="344619"/>
                  <a:pt x="402108" y="353455"/>
                  <a:pt x="412985" y="353455"/>
                </a:cubicBezTo>
                <a:cubicBezTo>
                  <a:pt x="423863" y="353455"/>
                  <a:pt x="432621" y="344619"/>
                  <a:pt x="432621" y="333849"/>
                </a:cubicBezTo>
                <a:cubicBezTo>
                  <a:pt x="432621" y="322988"/>
                  <a:pt x="423863" y="314152"/>
                  <a:pt x="412985" y="314152"/>
                </a:cubicBezTo>
                <a:close/>
                <a:moveTo>
                  <a:pt x="250741" y="294546"/>
                </a:moveTo>
                <a:cubicBezTo>
                  <a:pt x="242629" y="294546"/>
                  <a:pt x="235992" y="301173"/>
                  <a:pt x="235992" y="309273"/>
                </a:cubicBezTo>
                <a:cubicBezTo>
                  <a:pt x="235992" y="317373"/>
                  <a:pt x="242629" y="324000"/>
                  <a:pt x="250741" y="324000"/>
                </a:cubicBezTo>
                <a:lnTo>
                  <a:pt x="375005" y="324000"/>
                </a:lnTo>
                <a:cubicBezTo>
                  <a:pt x="375282" y="323080"/>
                  <a:pt x="375559" y="322252"/>
                  <a:pt x="375835" y="321331"/>
                </a:cubicBezTo>
                <a:lnTo>
                  <a:pt x="325318" y="296111"/>
                </a:lnTo>
                <a:cubicBezTo>
                  <a:pt x="323290" y="295098"/>
                  <a:pt x="320985" y="294546"/>
                  <a:pt x="318681" y="294546"/>
                </a:cubicBezTo>
                <a:close/>
                <a:moveTo>
                  <a:pt x="206954" y="234072"/>
                </a:moveTo>
                <a:cubicBezTo>
                  <a:pt x="206769" y="234164"/>
                  <a:pt x="206677" y="234164"/>
                  <a:pt x="206493" y="234256"/>
                </a:cubicBezTo>
                <a:lnTo>
                  <a:pt x="206493" y="358333"/>
                </a:lnTo>
                <a:cubicBezTo>
                  <a:pt x="206493" y="370023"/>
                  <a:pt x="200593" y="380332"/>
                  <a:pt x="191651" y="386591"/>
                </a:cubicBezTo>
                <a:lnTo>
                  <a:pt x="187042" y="589092"/>
                </a:lnTo>
                <a:lnTo>
                  <a:pt x="216080" y="589092"/>
                </a:lnTo>
                <a:close/>
                <a:moveTo>
                  <a:pt x="184184" y="233428"/>
                </a:moveTo>
                <a:lnTo>
                  <a:pt x="158926" y="283961"/>
                </a:lnTo>
                <a:cubicBezTo>
                  <a:pt x="157912" y="285986"/>
                  <a:pt x="157359" y="288287"/>
                  <a:pt x="157359" y="290496"/>
                </a:cubicBezTo>
                <a:lnTo>
                  <a:pt x="157359" y="358333"/>
                </a:lnTo>
                <a:cubicBezTo>
                  <a:pt x="157359" y="366525"/>
                  <a:pt x="163904" y="373061"/>
                  <a:pt x="172108" y="373061"/>
                </a:cubicBezTo>
                <a:cubicBezTo>
                  <a:pt x="180220" y="373061"/>
                  <a:pt x="186857" y="366525"/>
                  <a:pt x="186857" y="358333"/>
                </a:cubicBezTo>
                <a:lnTo>
                  <a:pt x="186857" y="234256"/>
                </a:lnTo>
                <a:cubicBezTo>
                  <a:pt x="185936" y="233980"/>
                  <a:pt x="185014" y="233704"/>
                  <a:pt x="184184" y="233428"/>
                </a:cubicBezTo>
                <a:close/>
                <a:moveTo>
                  <a:pt x="234609" y="206182"/>
                </a:moveTo>
                <a:cubicBezTo>
                  <a:pt x="234332" y="207103"/>
                  <a:pt x="234056" y="207931"/>
                  <a:pt x="233779" y="208852"/>
                </a:cubicBezTo>
                <a:lnTo>
                  <a:pt x="284388" y="234072"/>
                </a:lnTo>
                <a:cubicBezTo>
                  <a:pt x="286416" y="235084"/>
                  <a:pt x="288721" y="235637"/>
                  <a:pt x="290933" y="235637"/>
                </a:cubicBezTo>
                <a:lnTo>
                  <a:pt x="358873" y="235637"/>
                </a:lnTo>
                <a:cubicBezTo>
                  <a:pt x="367078" y="235637"/>
                  <a:pt x="373623" y="229009"/>
                  <a:pt x="373623" y="220909"/>
                </a:cubicBezTo>
                <a:cubicBezTo>
                  <a:pt x="373623" y="212809"/>
                  <a:pt x="367078" y="206182"/>
                  <a:pt x="358873" y="206182"/>
                </a:cubicBezTo>
                <a:close/>
                <a:moveTo>
                  <a:pt x="196629" y="176728"/>
                </a:moveTo>
                <a:cubicBezTo>
                  <a:pt x="185843" y="176728"/>
                  <a:pt x="176994" y="185564"/>
                  <a:pt x="176994" y="196333"/>
                </a:cubicBezTo>
                <a:cubicBezTo>
                  <a:pt x="176994" y="207195"/>
                  <a:pt x="185843" y="216031"/>
                  <a:pt x="196629" y="216031"/>
                </a:cubicBezTo>
                <a:cubicBezTo>
                  <a:pt x="207507" y="216031"/>
                  <a:pt x="216356" y="207195"/>
                  <a:pt x="216356" y="196333"/>
                </a:cubicBezTo>
                <a:cubicBezTo>
                  <a:pt x="216356" y="185564"/>
                  <a:pt x="207507" y="176728"/>
                  <a:pt x="196629" y="176728"/>
                </a:cubicBezTo>
                <a:close/>
                <a:moveTo>
                  <a:pt x="437598" y="157122"/>
                </a:moveTo>
                <a:cubicBezTo>
                  <a:pt x="429394" y="157122"/>
                  <a:pt x="422849" y="163657"/>
                  <a:pt x="422849" y="171849"/>
                </a:cubicBezTo>
                <a:lnTo>
                  <a:pt x="422849" y="295927"/>
                </a:lnTo>
                <a:cubicBezTo>
                  <a:pt x="423679" y="296203"/>
                  <a:pt x="424600" y="296479"/>
                  <a:pt x="425430" y="296755"/>
                </a:cubicBezTo>
                <a:lnTo>
                  <a:pt x="450781" y="246222"/>
                </a:lnTo>
                <a:cubicBezTo>
                  <a:pt x="451795" y="244197"/>
                  <a:pt x="452348" y="241896"/>
                  <a:pt x="452348" y="239687"/>
                </a:cubicBezTo>
                <a:lnTo>
                  <a:pt x="452348" y="171849"/>
                </a:lnTo>
                <a:cubicBezTo>
                  <a:pt x="452348" y="163657"/>
                  <a:pt x="445711" y="157122"/>
                  <a:pt x="437598" y="157122"/>
                </a:cubicBezTo>
                <a:close/>
                <a:moveTo>
                  <a:pt x="34385" y="157122"/>
                </a:moveTo>
                <a:cubicBezTo>
                  <a:pt x="26273" y="157122"/>
                  <a:pt x="19635" y="163657"/>
                  <a:pt x="19635" y="171849"/>
                </a:cubicBezTo>
                <a:cubicBezTo>
                  <a:pt x="19635" y="179949"/>
                  <a:pt x="26273" y="186577"/>
                  <a:pt x="34385" y="186577"/>
                </a:cubicBezTo>
                <a:lnTo>
                  <a:pt x="158741" y="186577"/>
                </a:lnTo>
                <a:cubicBezTo>
                  <a:pt x="158926" y="185656"/>
                  <a:pt x="159294" y="184736"/>
                  <a:pt x="159571" y="183907"/>
                </a:cubicBezTo>
                <a:lnTo>
                  <a:pt x="108962" y="158687"/>
                </a:lnTo>
                <a:cubicBezTo>
                  <a:pt x="106934" y="157674"/>
                  <a:pt x="104629" y="157122"/>
                  <a:pt x="102325" y="157122"/>
                </a:cubicBezTo>
                <a:close/>
                <a:moveTo>
                  <a:pt x="221242" y="19606"/>
                </a:moveTo>
                <a:cubicBezTo>
                  <a:pt x="213130" y="19606"/>
                  <a:pt x="206493" y="26233"/>
                  <a:pt x="206493" y="34333"/>
                </a:cubicBezTo>
                <a:lnTo>
                  <a:pt x="206493" y="158503"/>
                </a:lnTo>
                <a:cubicBezTo>
                  <a:pt x="207415" y="158687"/>
                  <a:pt x="208244" y="159055"/>
                  <a:pt x="209166" y="159331"/>
                </a:cubicBezTo>
                <a:lnTo>
                  <a:pt x="234425" y="108798"/>
                </a:lnTo>
                <a:cubicBezTo>
                  <a:pt x="235439" y="106773"/>
                  <a:pt x="235992" y="104472"/>
                  <a:pt x="235992" y="102171"/>
                </a:cubicBezTo>
                <a:lnTo>
                  <a:pt x="235992" y="34333"/>
                </a:lnTo>
                <a:cubicBezTo>
                  <a:pt x="235992" y="26233"/>
                  <a:pt x="229354" y="19606"/>
                  <a:pt x="221242" y="19606"/>
                </a:cubicBezTo>
                <a:close/>
                <a:moveTo>
                  <a:pt x="221242" y="0"/>
                </a:moveTo>
                <a:cubicBezTo>
                  <a:pt x="240232" y="0"/>
                  <a:pt x="255627" y="15372"/>
                  <a:pt x="255627" y="34333"/>
                </a:cubicBezTo>
                <a:lnTo>
                  <a:pt x="255627" y="102171"/>
                </a:lnTo>
                <a:cubicBezTo>
                  <a:pt x="255627" y="107509"/>
                  <a:pt x="254428" y="112756"/>
                  <a:pt x="252032" y="117542"/>
                </a:cubicBezTo>
                <a:lnTo>
                  <a:pt x="225759" y="170100"/>
                </a:lnTo>
                <a:cubicBezTo>
                  <a:pt x="229907" y="174703"/>
                  <a:pt x="232950" y="180317"/>
                  <a:pt x="234609" y="186577"/>
                </a:cubicBezTo>
                <a:lnTo>
                  <a:pt x="358873" y="186577"/>
                </a:lnTo>
                <a:cubicBezTo>
                  <a:pt x="377863" y="186577"/>
                  <a:pt x="393350" y="201948"/>
                  <a:pt x="393350" y="220909"/>
                </a:cubicBezTo>
                <a:cubicBezTo>
                  <a:pt x="393350" y="239871"/>
                  <a:pt x="377863" y="255242"/>
                  <a:pt x="358873" y="255242"/>
                </a:cubicBezTo>
                <a:lnTo>
                  <a:pt x="290933" y="255242"/>
                </a:lnTo>
                <a:cubicBezTo>
                  <a:pt x="285679" y="255242"/>
                  <a:pt x="280332" y="254046"/>
                  <a:pt x="275539" y="251653"/>
                </a:cubicBezTo>
                <a:lnTo>
                  <a:pt x="226497" y="227169"/>
                </a:lnTo>
                <a:lnTo>
                  <a:pt x="227879" y="283777"/>
                </a:lnTo>
                <a:cubicBezTo>
                  <a:pt x="233964" y="278346"/>
                  <a:pt x="241984" y="274940"/>
                  <a:pt x="250741" y="274940"/>
                </a:cubicBezTo>
                <a:lnTo>
                  <a:pt x="318681" y="274940"/>
                </a:lnTo>
                <a:cubicBezTo>
                  <a:pt x="324028" y="274940"/>
                  <a:pt x="329282" y="276137"/>
                  <a:pt x="334076" y="278530"/>
                </a:cubicBezTo>
                <a:lnTo>
                  <a:pt x="386713" y="304763"/>
                </a:lnTo>
                <a:cubicBezTo>
                  <a:pt x="391322" y="300621"/>
                  <a:pt x="396945" y="297583"/>
                  <a:pt x="403122" y="295927"/>
                </a:cubicBezTo>
                <a:lnTo>
                  <a:pt x="403122" y="171849"/>
                </a:lnTo>
                <a:cubicBezTo>
                  <a:pt x="403122" y="152888"/>
                  <a:pt x="418609" y="137424"/>
                  <a:pt x="437598" y="137424"/>
                </a:cubicBezTo>
                <a:cubicBezTo>
                  <a:pt x="456588" y="137424"/>
                  <a:pt x="471983" y="152888"/>
                  <a:pt x="471983" y="171849"/>
                </a:cubicBezTo>
                <a:lnTo>
                  <a:pt x="471983" y="239687"/>
                </a:lnTo>
                <a:cubicBezTo>
                  <a:pt x="471983" y="244933"/>
                  <a:pt x="470693" y="250272"/>
                  <a:pt x="468388" y="254966"/>
                </a:cubicBezTo>
                <a:lnTo>
                  <a:pt x="442023" y="307616"/>
                </a:lnTo>
                <a:cubicBezTo>
                  <a:pt x="446264" y="312219"/>
                  <a:pt x="449306" y="317741"/>
                  <a:pt x="450965" y="324000"/>
                </a:cubicBezTo>
                <a:lnTo>
                  <a:pt x="575229" y="324000"/>
                </a:lnTo>
                <a:cubicBezTo>
                  <a:pt x="594219" y="324000"/>
                  <a:pt x="609614" y="339372"/>
                  <a:pt x="609614" y="358333"/>
                </a:cubicBezTo>
                <a:cubicBezTo>
                  <a:pt x="609614" y="377295"/>
                  <a:pt x="594219" y="392758"/>
                  <a:pt x="575229" y="392758"/>
                </a:cubicBezTo>
                <a:lnTo>
                  <a:pt x="507290" y="392758"/>
                </a:lnTo>
                <a:cubicBezTo>
                  <a:pt x="501943" y="392758"/>
                  <a:pt x="496689" y="391470"/>
                  <a:pt x="491895" y="389077"/>
                </a:cubicBezTo>
                <a:lnTo>
                  <a:pt x="442945" y="364685"/>
                </a:lnTo>
                <a:lnTo>
                  <a:pt x="451979" y="589092"/>
                </a:lnTo>
                <a:lnTo>
                  <a:pt x="570344" y="589092"/>
                </a:lnTo>
                <a:lnTo>
                  <a:pt x="570344" y="608697"/>
                </a:lnTo>
                <a:lnTo>
                  <a:pt x="0" y="608697"/>
                </a:lnTo>
                <a:lnTo>
                  <a:pt x="0" y="589092"/>
                </a:lnTo>
                <a:lnTo>
                  <a:pt x="167407" y="589092"/>
                </a:lnTo>
                <a:lnTo>
                  <a:pt x="171831" y="392666"/>
                </a:lnTo>
                <a:cubicBezTo>
                  <a:pt x="153026" y="392574"/>
                  <a:pt x="137631" y="377203"/>
                  <a:pt x="137631" y="358333"/>
                </a:cubicBezTo>
                <a:lnTo>
                  <a:pt x="137631" y="290496"/>
                </a:lnTo>
                <a:cubicBezTo>
                  <a:pt x="137631" y="285249"/>
                  <a:pt x="138922" y="279911"/>
                  <a:pt x="141318" y="275216"/>
                </a:cubicBezTo>
                <a:lnTo>
                  <a:pt x="167591" y="222566"/>
                </a:lnTo>
                <a:cubicBezTo>
                  <a:pt x="163443" y="217964"/>
                  <a:pt x="160308" y="212441"/>
                  <a:pt x="158741" y="206182"/>
                </a:cubicBezTo>
                <a:lnTo>
                  <a:pt x="34385" y="206182"/>
                </a:lnTo>
                <a:cubicBezTo>
                  <a:pt x="15395" y="206182"/>
                  <a:pt x="0" y="190811"/>
                  <a:pt x="0" y="171849"/>
                </a:cubicBezTo>
                <a:cubicBezTo>
                  <a:pt x="0" y="152888"/>
                  <a:pt x="15395" y="137424"/>
                  <a:pt x="34385" y="137424"/>
                </a:cubicBezTo>
                <a:lnTo>
                  <a:pt x="102325" y="137424"/>
                </a:lnTo>
                <a:cubicBezTo>
                  <a:pt x="107671" y="137424"/>
                  <a:pt x="113018" y="138713"/>
                  <a:pt x="117719" y="141106"/>
                </a:cubicBezTo>
                <a:lnTo>
                  <a:pt x="170357" y="167339"/>
                </a:lnTo>
                <a:cubicBezTo>
                  <a:pt x="174966" y="163197"/>
                  <a:pt x="180589" y="160067"/>
                  <a:pt x="186857" y="158503"/>
                </a:cubicBezTo>
                <a:lnTo>
                  <a:pt x="186857" y="34333"/>
                </a:lnTo>
                <a:cubicBezTo>
                  <a:pt x="186857" y="15372"/>
                  <a:pt x="202252" y="0"/>
                  <a:pt x="221242" y="0"/>
                </a:cubicBezTo>
                <a:close/>
              </a:path>
            </a:pathLst>
          </a:custGeom>
          <a:solidFill>
            <a:srgbClr val="002C64"/>
          </a:solidFill>
          <a:ln>
            <a:noFill/>
          </a:ln>
        </p:spPr>
      </p:sp>
      <p:sp>
        <p:nvSpPr>
          <p:cNvPr id="54" name="power-plant_93486"/>
          <p:cNvSpPr>
            <a:spLocks noChangeAspect="1"/>
          </p:cNvSpPr>
          <p:nvPr/>
        </p:nvSpPr>
        <p:spPr bwMode="auto">
          <a:xfrm>
            <a:off x="1871345" y="2420160"/>
            <a:ext cx="609685" cy="538868"/>
          </a:xfrm>
          <a:custGeom>
            <a:avLst/>
            <a:gdLst>
              <a:gd name="connsiteX0" fmla="*/ 568193 w 608133"/>
              <a:gd name="connsiteY0" fmla="*/ 478998 h 537497"/>
              <a:gd name="connsiteX1" fmla="*/ 580683 w 608133"/>
              <a:gd name="connsiteY1" fmla="*/ 478998 h 537497"/>
              <a:gd name="connsiteX2" fmla="*/ 580683 w 608133"/>
              <a:gd name="connsiteY2" fmla="*/ 503625 h 537497"/>
              <a:gd name="connsiteX3" fmla="*/ 568193 w 608133"/>
              <a:gd name="connsiteY3" fmla="*/ 503625 h 537497"/>
              <a:gd name="connsiteX4" fmla="*/ 536650 w 608133"/>
              <a:gd name="connsiteY4" fmla="*/ 478998 h 537497"/>
              <a:gd name="connsiteX5" fmla="*/ 549140 w 608133"/>
              <a:gd name="connsiteY5" fmla="*/ 478998 h 537497"/>
              <a:gd name="connsiteX6" fmla="*/ 549140 w 608133"/>
              <a:gd name="connsiteY6" fmla="*/ 503625 h 537497"/>
              <a:gd name="connsiteX7" fmla="*/ 536650 w 608133"/>
              <a:gd name="connsiteY7" fmla="*/ 503625 h 537497"/>
              <a:gd name="connsiteX8" fmla="*/ 505107 w 608133"/>
              <a:gd name="connsiteY8" fmla="*/ 478998 h 537497"/>
              <a:gd name="connsiteX9" fmla="*/ 517597 w 608133"/>
              <a:gd name="connsiteY9" fmla="*/ 478998 h 537497"/>
              <a:gd name="connsiteX10" fmla="*/ 517597 w 608133"/>
              <a:gd name="connsiteY10" fmla="*/ 503625 h 537497"/>
              <a:gd name="connsiteX11" fmla="*/ 505107 w 608133"/>
              <a:gd name="connsiteY11" fmla="*/ 503625 h 537497"/>
              <a:gd name="connsiteX12" fmla="*/ 473635 w 608133"/>
              <a:gd name="connsiteY12" fmla="*/ 478998 h 537497"/>
              <a:gd name="connsiteX13" fmla="*/ 486125 w 608133"/>
              <a:gd name="connsiteY13" fmla="*/ 478998 h 537497"/>
              <a:gd name="connsiteX14" fmla="*/ 486125 w 608133"/>
              <a:gd name="connsiteY14" fmla="*/ 503625 h 537497"/>
              <a:gd name="connsiteX15" fmla="*/ 473635 w 608133"/>
              <a:gd name="connsiteY15" fmla="*/ 503625 h 537497"/>
              <a:gd name="connsiteX16" fmla="*/ 442093 w 608133"/>
              <a:gd name="connsiteY16" fmla="*/ 478998 h 537497"/>
              <a:gd name="connsiteX17" fmla="*/ 454583 w 608133"/>
              <a:gd name="connsiteY17" fmla="*/ 478998 h 537497"/>
              <a:gd name="connsiteX18" fmla="*/ 454583 w 608133"/>
              <a:gd name="connsiteY18" fmla="*/ 503625 h 537497"/>
              <a:gd name="connsiteX19" fmla="*/ 442093 w 608133"/>
              <a:gd name="connsiteY19" fmla="*/ 503625 h 537497"/>
              <a:gd name="connsiteX20" fmla="*/ 568193 w 608133"/>
              <a:gd name="connsiteY20" fmla="*/ 424804 h 537497"/>
              <a:gd name="connsiteX21" fmla="*/ 580683 w 608133"/>
              <a:gd name="connsiteY21" fmla="*/ 424804 h 537497"/>
              <a:gd name="connsiteX22" fmla="*/ 580683 w 608133"/>
              <a:gd name="connsiteY22" fmla="*/ 459311 h 537497"/>
              <a:gd name="connsiteX23" fmla="*/ 568193 w 608133"/>
              <a:gd name="connsiteY23" fmla="*/ 459311 h 537497"/>
              <a:gd name="connsiteX24" fmla="*/ 536650 w 608133"/>
              <a:gd name="connsiteY24" fmla="*/ 424804 h 537497"/>
              <a:gd name="connsiteX25" fmla="*/ 549140 w 608133"/>
              <a:gd name="connsiteY25" fmla="*/ 424804 h 537497"/>
              <a:gd name="connsiteX26" fmla="*/ 549140 w 608133"/>
              <a:gd name="connsiteY26" fmla="*/ 459311 h 537497"/>
              <a:gd name="connsiteX27" fmla="*/ 536650 w 608133"/>
              <a:gd name="connsiteY27" fmla="*/ 459311 h 537497"/>
              <a:gd name="connsiteX28" fmla="*/ 505107 w 608133"/>
              <a:gd name="connsiteY28" fmla="*/ 424804 h 537497"/>
              <a:gd name="connsiteX29" fmla="*/ 517597 w 608133"/>
              <a:gd name="connsiteY29" fmla="*/ 424804 h 537497"/>
              <a:gd name="connsiteX30" fmla="*/ 517597 w 608133"/>
              <a:gd name="connsiteY30" fmla="*/ 459311 h 537497"/>
              <a:gd name="connsiteX31" fmla="*/ 505107 w 608133"/>
              <a:gd name="connsiteY31" fmla="*/ 459311 h 537497"/>
              <a:gd name="connsiteX32" fmla="*/ 492085 w 608133"/>
              <a:gd name="connsiteY32" fmla="*/ 413411 h 537497"/>
              <a:gd name="connsiteX33" fmla="*/ 492085 w 608133"/>
              <a:gd name="connsiteY33" fmla="*/ 439912 h 537497"/>
              <a:gd name="connsiteX34" fmla="*/ 413610 w 608133"/>
              <a:gd name="connsiteY34" fmla="*/ 439912 h 537497"/>
              <a:gd name="connsiteX35" fmla="*/ 425475 w 608133"/>
              <a:gd name="connsiteY35" fmla="*/ 485743 h 537497"/>
              <a:gd name="connsiteX36" fmla="*/ 436819 w 608133"/>
              <a:gd name="connsiteY36" fmla="*/ 525026 h 537497"/>
              <a:gd name="connsiteX37" fmla="*/ 595644 w 608133"/>
              <a:gd name="connsiteY37" fmla="*/ 525026 h 537497"/>
              <a:gd name="connsiteX38" fmla="*/ 595644 w 608133"/>
              <a:gd name="connsiteY38" fmla="*/ 413411 h 537497"/>
              <a:gd name="connsiteX39" fmla="*/ 526431 w 608133"/>
              <a:gd name="connsiteY39" fmla="*/ 359474 h 537497"/>
              <a:gd name="connsiteX40" fmla="*/ 525494 w 608133"/>
              <a:gd name="connsiteY40" fmla="*/ 400940 h 537497"/>
              <a:gd name="connsiteX41" fmla="*/ 561193 w 608133"/>
              <a:gd name="connsiteY41" fmla="*/ 400940 h 537497"/>
              <a:gd name="connsiteX42" fmla="*/ 560361 w 608133"/>
              <a:gd name="connsiteY42" fmla="*/ 359474 h 537497"/>
              <a:gd name="connsiteX43" fmla="*/ 527576 w 608133"/>
              <a:gd name="connsiteY43" fmla="*/ 304914 h 537497"/>
              <a:gd name="connsiteX44" fmla="*/ 526639 w 608133"/>
              <a:gd name="connsiteY44" fmla="*/ 347003 h 537497"/>
              <a:gd name="connsiteX45" fmla="*/ 560049 w 608133"/>
              <a:gd name="connsiteY45" fmla="*/ 347003 h 537497"/>
              <a:gd name="connsiteX46" fmla="*/ 559112 w 608133"/>
              <a:gd name="connsiteY46" fmla="*/ 304914 h 537497"/>
              <a:gd name="connsiteX47" fmla="*/ 250518 w 608133"/>
              <a:gd name="connsiteY47" fmla="*/ 291508 h 537497"/>
              <a:gd name="connsiteX48" fmla="*/ 243128 w 608133"/>
              <a:gd name="connsiteY48" fmla="*/ 368412 h 537497"/>
              <a:gd name="connsiteX49" fmla="*/ 231888 w 608133"/>
              <a:gd name="connsiteY49" fmla="*/ 431286 h 537497"/>
              <a:gd name="connsiteX50" fmla="*/ 245314 w 608133"/>
              <a:gd name="connsiteY50" fmla="*/ 483768 h 537497"/>
              <a:gd name="connsiteX51" fmla="*/ 257283 w 608133"/>
              <a:gd name="connsiteY51" fmla="*/ 525026 h 537497"/>
              <a:gd name="connsiteX52" fmla="*/ 423809 w 608133"/>
              <a:gd name="connsiteY52" fmla="*/ 525026 h 537497"/>
              <a:gd name="connsiteX53" fmla="*/ 413505 w 608133"/>
              <a:gd name="connsiteY53" fmla="*/ 489276 h 537497"/>
              <a:gd name="connsiteX54" fmla="*/ 380200 w 608133"/>
              <a:gd name="connsiteY54" fmla="*/ 291508 h 537497"/>
              <a:gd name="connsiteX55" fmla="*/ 62239 w 608133"/>
              <a:gd name="connsiteY55" fmla="*/ 280700 h 537497"/>
              <a:gd name="connsiteX56" fmla="*/ 27477 w 608133"/>
              <a:gd name="connsiteY56" fmla="*/ 487198 h 537497"/>
              <a:gd name="connsiteX57" fmla="*/ 16549 w 608133"/>
              <a:gd name="connsiteY57" fmla="*/ 525026 h 537497"/>
              <a:gd name="connsiteX58" fmla="*/ 244273 w 608133"/>
              <a:gd name="connsiteY58" fmla="*/ 525026 h 537497"/>
              <a:gd name="connsiteX59" fmla="*/ 233345 w 608133"/>
              <a:gd name="connsiteY59" fmla="*/ 487198 h 537497"/>
              <a:gd name="connsiteX60" fmla="*/ 198583 w 608133"/>
              <a:gd name="connsiteY60" fmla="*/ 280700 h 537497"/>
              <a:gd name="connsiteX61" fmla="*/ 251351 w 608133"/>
              <a:gd name="connsiteY61" fmla="*/ 272594 h 537497"/>
              <a:gd name="connsiteX62" fmla="*/ 251142 w 608133"/>
              <a:gd name="connsiteY62" fmla="*/ 279037 h 537497"/>
              <a:gd name="connsiteX63" fmla="*/ 379680 w 608133"/>
              <a:gd name="connsiteY63" fmla="*/ 279037 h 537497"/>
              <a:gd name="connsiteX64" fmla="*/ 379472 w 608133"/>
              <a:gd name="connsiteY64" fmla="*/ 272594 h 537497"/>
              <a:gd name="connsiteX65" fmla="*/ 63072 w 608133"/>
              <a:gd name="connsiteY65" fmla="*/ 260330 h 537497"/>
              <a:gd name="connsiteX66" fmla="*/ 62864 w 608133"/>
              <a:gd name="connsiteY66" fmla="*/ 268229 h 537497"/>
              <a:gd name="connsiteX67" fmla="*/ 197958 w 608133"/>
              <a:gd name="connsiteY67" fmla="*/ 268229 h 537497"/>
              <a:gd name="connsiteX68" fmla="*/ 197750 w 608133"/>
              <a:gd name="connsiteY68" fmla="*/ 260330 h 537497"/>
              <a:gd name="connsiteX69" fmla="*/ 371354 w 608133"/>
              <a:gd name="connsiteY69" fmla="*/ 251393 h 537497"/>
              <a:gd name="connsiteX70" fmla="*/ 371354 w 608133"/>
              <a:gd name="connsiteY70" fmla="*/ 260123 h 537497"/>
              <a:gd name="connsiteX71" fmla="*/ 379159 w 608133"/>
              <a:gd name="connsiteY71" fmla="*/ 260123 h 537497"/>
              <a:gd name="connsiteX72" fmla="*/ 379055 w 608133"/>
              <a:gd name="connsiteY72" fmla="*/ 251393 h 537497"/>
              <a:gd name="connsiteX73" fmla="*/ 346479 w 608133"/>
              <a:gd name="connsiteY73" fmla="*/ 251393 h 537497"/>
              <a:gd name="connsiteX74" fmla="*/ 346479 w 608133"/>
              <a:gd name="connsiteY74" fmla="*/ 260123 h 537497"/>
              <a:gd name="connsiteX75" fmla="*/ 358864 w 608133"/>
              <a:gd name="connsiteY75" fmla="*/ 260123 h 537497"/>
              <a:gd name="connsiteX76" fmla="*/ 358864 w 608133"/>
              <a:gd name="connsiteY76" fmla="*/ 251393 h 537497"/>
              <a:gd name="connsiteX77" fmla="*/ 321604 w 608133"/>
              <a:gd name="connsiteY77" fmla="*/ 251393 h 537497"/>
              <a:gd name="connsiteX78" fmla="*/ 321604 w 608133"/>
              <a:gd name="connsiteY78" fmla="*/ 260123 h 537497"/>
              <a:gd name="connsiteX79" fmla="*/ 333989 w 608133"/>
              <a:gd name="connsiteY79" fmla="*/ 260123 h 537497"/>
              <a:gd name="connsiteX80" fmla="*/ 333989 w 608133"/>
              <a:gd name="connsiteY80" fmla="*/ 251393 h 537497"/>
              <a:gd name="connsiteX81" fmla="*/ 296729 w 608133"/>
              <a:gd name="connsiteY81" fmla="*/ 251393 h 537497"/>
              <a:gd name="connsiteX82" fmla="*/ 296729 w 608133"/>
              <a:gd name="connsiteY82" fmla="*/ 260123 h 537497"/>
              <a:gd name="connsiteX83" fmla="*/ 309114 w 608133"/>
              <a:gd name="connsiteY83" fmla="*/ 260123 h 537497"/>
              <a:gd name="connsiteX84" fmla="*/ 309114 w 608133"/>
              <a:gd name="connsiteY84" fmla="*/ 251393 h 537497"/>
              <a:gd name="connsiteX85" fmla="*/ 271958 w 608133"/>
              <a:gd name="connsiteY85" fmla="*/ 251393 h 537497"/>
              <a:gd name="connsiteX86" fmla="*/ 271958 w 608133"/>
              <a:gd name="connsiteY86" fmla="*/ 260123 h 537497"/>
              <a:gd name="connsiteX87" fmla="*/ 284239 w 608133"/>
              <a:gd name="connsiteY87" fmla="*/ 260123 h 537497"/>
              <a:gd name="connsiteX88" fmla="*/ 284239 w 608133"/>
              <a:gd name="connsiteY88" fmla="*/ 251393 h 537497"/>
              <a:gd name="connsiteX89" fmla="*/ 251767 w 608133"/>
              <a:gd name="connsiteY89" fmla="*/ 251393 h 537497"/>
              <a:gd name="connsiteX90" fmla="*/ 251663 w 608133"/>
              <a:gd name="connsiteY90" fmla="*/ 260123 h 537497"/>
              <a:gd name="connsiteX91" fmla="*/ 259469 w 608133"/>
              <a:gd name="connsiteY91" fmla="*/ 260123 h 537497"/>
              <a:gd name="connsiteX92" fmla="*/ 259469 w 608133"/>
              <a:gd name="connsiteY92" fmla="*/ 251393 h 537497"/>
              <a:gd name="connsiteX93" fmla="*/ 528825 w 608133"/>
              <a:gd name="connsiteY93" fmla="*/ 250354 h 537497"/>
              <a:gd name="connsiteX94" fmla="*/ 527888 w 608133"/>
              <a:gd name="connsiteY94" fmla="*/ 292443 h 537497"/>
              <a:gd name="connsiteX95" fmla="*/ 558904 w 608133"/>
              <a:gd name="connsiteY95" fmla="*/ 292443 h 537497"/>
              <a:gd name="connsiteX96" fmla="*/ 557967 w 608133"/>
              <a:gd name="connsiteY96" fmla="*/ 250354 h 537497"/>
              <a:gd name="connsiteX97" fmla="*/ 188695 w 608133"/>
              <a:gd name="connsiteY97" fmla="*/ 238195 h 537497"/>
              <a:gd name="connsiteX98" fmla="*/ 188695 w 608133"/>
              <a:gd name="connsiteY98" fmla="*/ 247860 h 537497"/>
              <a:gd name="connsiteX99" fmla="*/ 197438 w 608133"/>
              <a:gd name="connsiteY99" fmla="*/ 247860 h 537497"/>
              <a:gd name="connsiteX100" fmla="*/ 197230 w 608133"/>
              <a:gd name="connsiteY100" fmla="*/ 238195 h 537497"/>
              <a:gd name="connsiteX101" fmla="*/ 162675 w 608133"/>
              <a:gd name="connsiteY101" fmla="*/ 238195 h 537497"/>
              <a:gd name="connsiteX102" fmla="*/ 162675 w 608133"/>
              <a:gd name="connsiteY102" fmla="*/ 247860 h 537497"/>
              <a:gd name="connsiteX103" fmla="*/ 176206 w 608133"/>
              <a:gd name="connsiteY103" fmla="*/ 247860 h 537497"/>
              <a:gd name="connsiteX104" fmla="*/ 176206 w 608133"/>
              <a:gd name="connsiteY104" fmla="*/ 238195 h 537497"/>
              <a:gd name="connsiteX105" fmla="*/ 136656 w 608133"/>
              <a:gd name="connsiteY105" fmla="*/ 238195 h 537497"/>
              <a:gd name="connsiteX106" fmla="*/ 136656 w 608133"/>
              <a:gd name="connsiteY106" fmla="*/ 247860 h 537497"/>
              <a:gd name="connsiteX107" fmla="*/ 150186 w 608133"/>
              <a:gd name="connsiteY107" fmla="*/ 247860 h 537497"/>
              <a:gd name="connsiteX108" fmla="*/ 150186 w 608133"/>
              <a:gd name="connsiteY108" fmla="*/ 238195 h 537497"/>
              <a:gd name="connsiteX109" fmla="*/ 110636 w 608133"/>
              <a:gd name="connsiteY109" fmla="*/ 238195 h 537497"/>
              <a:gd name="connsiteX110" fmla="*/ 110636 w 608133"/>
              <a:gd name="connsiteY110" fmla="*/ 247860 h 537497"/>
              <a:gd name="connsiteX111" fmla="*/ 124166 w 608133"/>
              <a:gd name="connsiteY111" fmla="*/ 247860 h 537497"/>
              <a:gd name="connsiteX112" fmla="*/ 124166 w 608133"/>
              <a:gd name="connsiteY112" fmla="*/ 238195 h 537497"/>
              <a:gd name="connsiteX113" fmla="*/ 84616 w 608133"/>
              <a:gd name="connsiteY113" fmla="*/ 238195 h 537497"/>
              <a:gd name="connsiteX114" fmla="*/ 84616 w 608133"/>
              <a:gd name="connsiteY114" fmla="*/ 247860 h 537497"/>
              <a:gd name="connsiteX115" fmla="*/ 98146 w 608133"/>
              <a:gd name="connsiteY115" fmla="*/ 247860 h 537497"/>
              <a:gd name="connsiteX116" fmla="*/ 98146 w 608133"/>
              <a:gd name="connsiteY116" fmla="*/ 238195 h 537497"/>
              <a:gd name="connsiteX117" fmla="*/ 63592 w 608133"/>
              <a:gd name="connsiteY117" fmla="*/ 238195 h 537497"/>
              <a:gd name="connsiteX118" fmla="*/ 63384 w 608133"/>
              <a:gd name="connsiteY118" fmla="*/ 247860 h 537497"/>
              <a:gd name="connsiteX119" fmla="*/ 72127 w 608133"/>
              <a:gd name="connsiteY119" fmla="*/ 247860 h 537497"/>
              <a:gd name="connsiteX120" fmla="*/ 72127 w 608133"/>
              <a:gd name="connsiteY120" fmla="*/ 238195 h 537497"/>
              <a:gd name="connsiteX121" fmla="*/ 529970 w 608133"/>
              <a:gd name="connsiteY121" fmla="*/ 195793 h 537497"/>
              <a:gd name="connsiteX122" fmla="*/ 529033 w 608133"/>
              <a:gd name="connsiteY122" fmla="*/ 237883 h 537497"/>
              <a:gd name="connsiteX123" fmla="*/ 557655 w 608133"/>
              <a:gd name="connsiteY123" fmla="*/ 237883 h 537497"/>
              <a:gd name="connsiteX124" fmla="*/ 556822 w 608133"/>
              <a:gd name="connsiteY124" fmla="*/ 195793 h 537497"/>
              <a:gd name="connsiteX125" fmla="*/ 531115 w 608133"/>
              <a:gd name="connsiteY125" fmla="*/ 141233 h 537497"/>
              <a:gd name="connsiteX126" fmla="*/ 530282 w 608133"/>
              <a:gd name="connsiteY126" fmla="*/ 183323 h 537497"/>
              <a:gd name="connsiteX127" fmla="*/ 556510 w 608133"/>
              <a:gd name="connsiteY127" fmla="*/ 183323 h 537497"/>
              <a:gd name="connsiteX128" fmla="*/ 555573 w 608133"/>
              <a:gd name="connsiteY128" fmla="*/ 141233 h 537497"/>
              <a:gd name="connsiteX129" fmla="*/ 532364 w 608133"/>
              <a:gd name="connsiteY129" fmla="*/ 86673 h 537497"/>
              <a:gd name="connsiteX130" fmla="*/ 531427 w 608133"/>
              <a:gd name="connsiteY130" fmla="*/ 128762 h 537497"/>
              <a:gd name="connsiteX131" fmla="*/ 555365 w 608133"/>
              <a:gd name="connsiteY131" fmla="*/ 128762 h 537497"/>
              <a:gd name="connsiteX132" fmla="*/ 554428 w 608133"/>
              <a:gd name="connsiteY132" fmla="*/ 86673 h 537497"/>
              <a:gd name="connsiteX133" fmla="*/ 533508 w 608133"/>
              <a:gd name="connsiteY133" fmla="*/ 32113 h 537497"/>
              <a:gd name="connsiteX134" fmla="*/ 532572 w 608133"/>
              <a:gd name="connsiteY134" fmla="*/ 74202 h 537497"/>
              <a:gd name="connsiteX135" fmla="*/ 554116 w 608133"/>
              <a:gd name="connsiteY135" fmla="*/ 74202 h 537497"/>
              <a:gd name="connsiteX136" fmla="*/ 553283 w 608133"/>
              <a:gd name="connsiteY136" fmla="*/ 32113 h 537497"/>
              <a:gd name="connsiteX137" fmla="*/ 533925 w 608133"/>
              <a:gd name="connsiteY137" fmla="*/ 12471 h 537497"/>
              <a:gd name="connsiteX138" fmla="*/ 533821 w 608133"/>
              <a:gd name="connsiteY138" fmla="*/ 19642 h 537497"/>
              <a:gd name="connsiteX139" fmla="*/ 552971 w 608133"/>
              <a:gd name="connsiteY139" fmla="*/ 19642 h 537497"/>
              <a:gd name="connsiteX140" fmla="*/ 552763 w 608133"/>
              <a:gd name="connsiteY140" fmla="*/ 12471 h 537497"/>
              <a:gd name="connsiteX141" fmla="*/ 527784 w 608133"/>
              <a:gd name="connsiteY141" fmla="*/ 0 h 537497"/>
              <a:gd name="connsiteX142" fmla="*/ 558904 w 608133"/>
              <a:gd name="connsiteY142" fmla="*/ 0 h 537497"/>
              <a:gd name="connsiteX143" fmla="*/ 565148 w 608133"/>
              <a:gd name="connsiteY143" fmla="*/ 6027 h 537497"/>
              <a:gd name="connsiteX144" fmla="*/ 565461 w 608133"/>
              <a:gd name="connsiteY144" fmla="*/ 19953 h 537497"/>
              <a:gd name="connsiteX145" fmla="*/ 569832 w 608133"/>
              <a:gd name="connsiteY145" fmla="*/ 25877 h 537497"/>
              <a:gd name="connsiteX146" fmla="*/ 565669 w 608133"/>
              <a:gd name="connsiteY146" fmla="*/ 31697 h 537497"/>
              <a:gd name="connsiteX147" fmla="*/ 573683 w 608133"/>
              <a:gd name="connsiteY147" fmla="*/ 400940 h 537497"/>
              <a:gd name="connsiteX148" fmla="*/ 608133 w 608133"/>
              <a:gd name="connsiteY148" fmla="*/ 400940 h 537497"/>
              <a:gd name="connsiteX149" fmla="*/ 608133 w 608133"/>
              <a:gd name="connsiteY149" fmla="*/ 537497 h 537497"/>
              <a:gd name="connsiteX150" fmla="*/ 0 w 608133"/>
              <a:gd name="connsiteY150" fmla="*/ 537497 h 537497"/>
              <a:gd name="connsiteX151" fmla="*/ 15508 w 608133"/>
              <a:gd name="connsiteY151" fmla="*/ 483768 h 537497"/>
              <a:gd name="connsiteX152" fmla="*/ 50999 w 608133"/>
              <a:gd name="connsiteY152" fmla="*/ 238195 h 537497"/>
              <a:gd name="connsiteX153" fmla="*/ 48189 w 608133"/>
              <a:gd name="connsiteY153" fmla="*/ 238195 h 537497"/>
              <a:gd name="connsiteX154" fmla="*/ 41944 w 608133"/>
              <a:gd name="connsiteY154" fmla="*/ 231959 h 537497"/>
              <a:gd name="connsiteX155" fmla="*/ 48189 w 608133"/>
              <a:gd name="connsiteY155" fmla="*/ 225724 h 537497"/>
              <a:gd name="connsiteX156" fmla="*/ 212633 w 608133"/>
              <a:gd name="connsiteY156" fmla="*/ 225724 h 537497"/>
              <a:gd name="connsiteX157" fmla="*/ 218878 w 608133"/>
              <a:gd name="connsiteY157" fmla="*/ 231959 h 537497"/>
              <a:gd name="connsiteX158" fmla="*/ 212633 w 608133"/>
              <a:gd name="connsiteY158" fmla="*/ 238195 h 537497"/>
              <a:gd name="connsiteX159" fmla="*/ 209823 w 608133"/>
              <a:gd name="connsiteY159" fmla="*/ 238195 h 537497"/>
              <a:gd name="connsiteX160" fmla="*/ 225435 w 608133"/>
              <a:gd name="connsiteY160" fmla="*/ 399797 h 537497"/>
              <a:gd name="connsiteX161" fmla="*/ 230743 w 608133"/>
              <a:gd name="connsiteY161" fmla="*/ 366645 h 537497"/>
              <a:gd name="connsiteX162" fmla="*/ 239277 w 608133"/>
              <a:gd name="connsiteY162" fmla="*/ 251393 h 537497"/>
              <a:gd name="connsiteX163" fmla="*/ 236675 w 608133"/>
              <a:gd name="connsiteY163" fmla="*/ 251393 h 537497"/>
              <a:gd name="connsiteX164" fmla="*/ 230431 w 608133"/>
              <a:gd name="connsiteY164" fmla="*/ 245158 h 537497"/>
              <a:gd name="connsiteX165" fmla="*/ 236675 w 608133"/>
              <a:gd name="connsiteY165" fmla="*/ 238922 h 537497"/>
              <a:gd name="connsiteX166" fmla="*/ 239277 w 608133"/>
              <a:gd name="connsiteY166" fmla="*/ 238922 h 537497"/>
              <a:gd name="connsiteX167" fmla="*/ 391441 w 608133"/>
              <a:gd name="connsiteY167" fmla="*/ 238922 h 537497"/>
              <a:gd name="connsiteX168" fmla="*/ 394251 w 608133"/>
              <a:gd name="connsiteY168" fmla="*/ 238922 h 537497"/>
              <a:gd name="connsiteX169" fmla="*/ 400496 w 608133"/>
              <a:gd name="connsiteY169" fmla="*/ 245158 h 537497"/>
              <a:gd name="connsiteX170" fmla="*/ 394251 w 608133"/>
              <a:gd name="connsiteY170" fmla="*/ 251393 h 537497"/>
              <a:gd name="connsiteX171" fmla="*/ 391545 w 608133"/>
              <a:gd name="connsiteY171" fmla="*/ 251393 h 537497"/>
              <a:gd name="connsiteX172" fmla="*/ 410799 w 608133"/>
              <a:gd name="connsiteY172" fmla="*/ 427441 h 537497"/>
              <a:gd name="connsiteX173" fmla="*/ 479596 w 608133"/>
              <a:gd name="connsiteY173" fmla="*/ 427441 h 537497"/>
              <a:gd name="connsiteX174" fmla="*/ 479596 w 608133"/>
              <a:gd name="connsiteY174" fmla="*/ 400940 h 537497"/>
              <a:gd name="connsiteX175" fmla="*/ 513005 w 608133"/>
              <a:gd name="connsiteY175" fmla="*/ 400940 h 537497"/>
              <a:gd name="connsiteX176" fmla="*/ 521019 w 608133"/>
              <a:gd name="connsiteY176" fmla="*/ 31697 h 537497"/>
              <a:gd name="connsiteX177" fmla="*/ 516856 w 608133"/>
              <a:gd name="connsiteY177" fmla="*/ 25877 h 537497"/>
              <a:gd name="connsiteX178" fmla="*/ 521227 w 608133"/>
              <a:gd name="connsiteY178" fmla="*/ 19953 h 537497"/>
              <a:gd name="connsiteX179" fmla="*/ 521539 w 608133"/>
              <a:gd name="connsiteY179" fmla="*/ 6027 h 537497"/>
              <a:gd name="connsiteX180" fmla="*/ 527784 w 608133"/>
              <a:gd name="connsiteY180" fmla="*/ 0 h 53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08133" h="537497">
                <a:moveTo>
                  <a:pt x="568193" y="478998"/>
                </a:moveTo>
                <a:lnTo>
                  <a:pt x="580683" y="478998"/>
                </a:lnTo>
                <a:lnTo>
                  <a:pt x="580683" y="503625"/>
                </a:lnTo>
                <a:lnTo>
                  <a:pt x="568193" y="503625"/>
                </a:lnTo>
                <a:close/>
                <a:moveTo>
                  <a:pt x="536650" y="478998"/>
                </a:moveTo>
                <a:lnTo>
                  <a:pt x="549140" y="478998"/>
                </a:lnTo>
                <a:lnTo>
                  <a:pt x="549140" y="503625"/>
                </a:lnTo>
                <a:lnTo>
                  <a:pt x="536650" y="503625"/>
                </a:lnTo>
                <a:close/>
                <a:moveTo>
                  <a:pt x="505107" y="478998"/>
                </a:moveTo>
                <a:lnTo>
                  <a:pt x="517597" y="478998"/>
                </a:lnTo>
                <a:lnTo>
                  <a:pt x="517597" y="503625"/>
                </a:lnTo>
                <a:lnTo>
                  <a:pt x="505107" y="503625"/>
                </a:lnTo>
                <a:close/>
                <a:moveTo>
                  <a:pt x="473635" y="478998"/>
                </a:moveTo>
                <a:lnTo>
                  <a:pt x="486125" y="478998"/>
                </a:lnTo>
                <a:lnTo>
                  <a:pt x="486125" y="503625"/>
                </a:lnTo>
                <a:lnTo>
                  <a:pt x="473635" y="503625"/>
                </a:lnTo>
                <a:close/>
                <a:moveTo>
                  <a:pt x="442093" y="478998"/>
                </a:moveTo>
                <a:lnTo>
                  <a:pt x="454583" y="478998"/>
                </a:lnTo>
                <a:lnTo>
                  <a:pt x="454583" y="503625"/>
                </a:lnTo>
                <a:lnTo>
                  <a:pt x="442093" y="503625"/>
                </a:lnTo>
                <a:close/>
                <a:moveTo>
                  <a:pt x="568193" y="424804"/>
                </a:moveTo>
                <a:lnTo>
                  <a:pt x="580683" y="424804"/>
                </a:lnTo>
                <a:lnTo>
                  <a:pt x="580683" y="459311"/>
                </a:lnTo>
                <a:lnTo>
                  <a:pt x="568193" y="459311"/>
                </a:lnTo>
                <a:close/>
                <a:moveTo>
                  <a:pt x="536650" y="424804"/>
                </a:moveTo>
                <a:lnTo>
                  <a:pt x="549140" y="424804"/>
                </a:lnTo>
                <a:lnTo>
                  <a:pt x="549140" y="459311"/>
                </a:lnTo>
                <a:lnTo>
                  <a:pt x="536650" y="459311"/>
                </a:lnTo>
                <a:close/>
                <a:moveTo>
                  <a:pt x="505107" y="424804"/>
                </a:moveTo>
                <a:lnTo>
                  <a:pt x="517597" y="424804"/>
                </a:lnTo>
                <a:lnTo>
                  <a:pt x="517597" y="459311"/>
                </a:lnTo>
                <a:lnTo>
                  <a:pt x="505107" y="459311"/>
                </a:lnTo>
                <a:close/>
                <a:moveTo>
                  <a:pt x="492085" y="413411"/>
                </a:moveTo>
                <a:lnTo>
                  <a:pt x="492085" y="439912"/>
                </a:lnTo>
                <a:lnTo>
                  <a:pt x="413610" y="439912"/>
                </a:lnTo>
                <a:cubicBezTo>
                  <a:pt x="417148" y="455293"/>
                  <a:pt x="421103" y="470570"/>
                  <a:pt x="425475" y="485743"/>
                </a:cubicBezTo>
                <a:lnTo>
                  <a:pt x="436819" y="525026"/>
                </a:lnTo>
                <a:lnTo>
                  <a:pt x="595644" y="525026"/>
                </a:lnTo>
                <a:lnTo>
                  <a:pt x="595644" y="413411"/>
                </a:lnTo>
                <a:close/>
                <a:moveTo>
                  <a:pt x="526431" y="359474"/>
                </a:moveTo>
                <a:lnTo>
                  <a:pt x="525494" y="400940"/>
                </a:lnTo>
                <a:lnTo>
                  <a:pt x="561193" y="400940"/>
                </a:lnTo>
                <a:lnTo>
                  <a:pt x="560361" y="359474"/>
                </a:lnTo>
                <a:close/>
                <a:moveTo>
                  <a:pt x="527576" y="304914"/>
                </a:moveTo>
                <a:lnTo>
                  <a:pt x="526639" y="347003"/>
                </a:lnTo>
                <a:lnTo>
                  <a:pt x="560049" y="347003"/>
                </a:lnTo>
                <a:lnTo>
                  <a:pt x="559112" y="304914"/>
                </a:lnTo>
                <a:close/>
                <a:moveTo>
                  <a:pt x="250518" y="291508"/>
                </a:moveTo>
                <a:cubicBezTo>
                  <a:pt x="249165" y="317281"/>
                  <a:pt x="246771" y="342950"/>
                  <a:pt x="243128" y="368412"/>
                </a:cubicBezTo>
                <a:cubicBezTo>
                  <a:pt x="240214" y="389405"/>
                  <a:pt x="236363" y="410605"/>
                  <a:pt x="231888" y="431286"/>
                </a:cubicBezTo>
                <a:cubicBezTo>
                  <a:pt x="235843" y="448850"/>
                  <a:pt x="240318" y="466413"/>
                  <a:pt x="245314" y="483768"/>
                </a:cubicBezTo>
                <a:lnTo>
                  <a:pt x="257283" y="525026"/>
                </a:lnTo>
                <a:lnTo>
                  <a:pt x="423809" y="525026"/>
                </a:lnTo>
                <a:lnTo>
                  <a:pt x="413505" y="489276"/>
                </a:lnTo>
                <a:cubicBezTo>
                  <a:pt x="394875" y="424739"/>
                  <a:pt x="383739" y="358435"/>
                  <a:pt x="380200" y="291508"/>
                </a:cubicBezTo>
                <a:close/>
                <a:moveTo>
                  <a:pt x="62239" y="280700"/>
                </a:moveTo>
                <a:cubicBezTo>
                  <a:pt x="58596" y="350641"/>
                  <a:pt x="46940" y="419854"/>
                  <a:pt x="27477" y="487198"/>
                </a:cubicBezTo>
                <a:lnTo>
                  <a:pt x="16549" y="525026"/>
                </a:lnTo>
                <a:lnTo>
                  <a:pt x="244273" y="525026"/>
                </a:lnTo>
                <a:lnTo>
                  <a:pt x="233345" y="487198"/>
                </a:lnTo>
                <a:cubicBezTo>
                  <a:pt x="213882" y="419854"/>
                  <a:pt x="202225" y="350641"/>
                  <a:pt x="198583" y="280700"/>
                </a:cubicBezTo>
                <a:close/>
                <a:moveTo>
                  <a:pt x="251351" y="272594"/>
                </a:moveTo>
                <a:cubicBezTo>
                  <a:pt x="251246" y="274776"/>
                  <a:pt x="251246" y="276958"/>
                  <a:pt x="251142" y="279037"/>
                </a:cubicBezTo>
                <a:lnTo>
                  <a:pt x="379680" y="279037"/>
                </a:lnTo>
                <a:cubicBezTo>
                  <a:pt x="379576" y="276958"/>
                  <a:pt x="379472" y="274776"/>
                  <a:pt x="379472" y="272594"/>
                </a:cubicBezTo>
                <a:close/>
                <a:moveTo>
                  <a:pt x="63072" y="260330"/>
                </a:moveTo>
                <a:cubicBezTo>
                  <a:pt x="63072" y="263033"/>
                  <a:pt x="62968" y="265631"/>
                  <a:pt x="62864" y="268229"/>
                </a:cubicBezTo>
                <a:lnTo>
                  <a:pt x="197958" y="268229"/>
                </a:lnTo>
                <a:cubicBezTo>
                  <a:pt x="197854" y="265631"/>
                  <a:pt x="197854" y="263033"/>
                  <a:pt x="197750" y="260330"/>
                </a:cubicBezTo>
                <a:close/>
                <a:moveTo>
                  <a:pt x="371354" y="251393"/>
                </a:moveTo>
                <a:lnTo>
                  <a:pt x="371354" y="260123"/>
                </a:lnTo>
                <a:lnTo>
                  <a:pt x="379159" y="260123"/>
                </a:lnTo>
                <a:cubicBezTo>
                  <a:pt x="379159" y="257213"/>
                  <a:pt x="379055" y="254303"/>
                  <a:pt x="379055" y="251393"/>
                </a:cubicBezTo>
                <a:close/>
                <a:moveTo>
                  <a:pt x="346479" y="251393"/>
                </a:moveTo>
                <a:lnTo>
                  <a:pt x="346479" y="260123"/>
                </a:lnTo>
                <a:lnTo>
                  <a:pt x="358864" y="260123"/>
                </a:lnTo>
                <a:lnTo>
                  <a:pt x="358864" y="251393"/>
                </a:lnTo>
                <a:close/>
                <a:moveTo>
                  <a:pt x="321604" y="251393"/>
                </a:moveTo>
                <a:lnTo>
                  <a:pt x="321604" y="260123"/>
                </a:lnTo>
                <a:lnTo>
                  <a:pt x="333989" y="260123"/>
                </a:lnTo>
                <a:lnTo>
                  <a:pt x="333989" y="251393"/>
                </a:lnTo>
                <a:close/>
                <a:moveTo>
                  <a:pt x="296729" y="251393"/>
                </a:moveTo>
                <a:lnTo>
                  <a:pt x="296729" y="260123"/>
                </a:lnTo>
                <a:lnTo>
                  <a:pt x="309114" y="260123"/>
                </a:lnTo>
                <a:lnTo>
                  <a:pt x="309114" y="251393"/>
                </a:lnTo>
                <a:close/>
                <a:moveTo>
                  <a:pt x="271958" y="251393"/>
                </a:moveTo>
                <a:lnTo>
                  <a:pt x="271958" y="260123"/>
                </a:lnTo>
                <a:lnTo>
                  <a:pt x="284239" y="260123"/>
                </a:lnTo>
                <a:lnTo>
                  <a:pt x="284239" y="251393"/>
                </a:lnTo>
                <a:close/>
                <a:moveTo>
                  <a:pt x="251767" y="251393"/>
                </a:moveTo>
                <a:cubicBezTo>
                  <a:pt x="251767" y="254303"/>
                  <a:pt x="251663" y="257213"/>
                  <a:pt x="251663" y="260123"/>
                </a:cubicBezTo>
                <a:lnTo>
                  <a:pt x="259469" y="260123"/>
                </a:lnTo>
                <a:lnTo>
                  <a:pt x="259469" y="251393"/>
                </a:lnTo>
                <a:close/>
                <a:moveTo>
                  <a:pt x="528825" y="250354"/>
                </a:moveTo>
                <a:lnTo>
                  <a:pt x="527888" y="292443"/>
                </a:lnTo>
                <a:lnTo>
                  <a:pt x="558904" y="292443"/>
                </a:lnTo>
                <a:lnTo>
                  <a:pt x="557967" y="250354"/>
                </a:lnTo>
                <a:close/>
                <a:moveTo>
                  <a:pt x="188695" y="238195"/>
                </a:moveTo>
                <a:lnTo>
                  <a:pt x="188695" y="247860"/>
                </a:lnTo>
                <a:lnTo>
                  <a:pt x="197438" y="247860"/>
                </a:lnTo>
                <a:cubicBezTo>
                  <a:pt x="197334" y="244638"/>
                  <a:pt x="197334" y="241416"/>
                  <a:pt x="197230" y="238195"/>
                </a:cubicBezTo>
                <a:close/>
                <a:moveTo>
                  <a:pt x="162675" y="238195"/>
                </a:moveTo>
                <a:lnTo>
                  <a:pt x="162675" y="247860"/>
                </a:lnTo>
                <a:lnTo>
                  <a:pt x="176206" y="247860"/>
                </a:lnTo>
                <a:lnTo>
                  <a:pt x="176206" y="238195"/>
                </a:lnTo>
                <a:close/>
                <a:moveTo>
                  <a:pt x="136656" y="238195"/>
                </a:moveTo>
                <a:lnTo>
                  <a:pt x="136656" y="247860"/>
                </a:lnTo>
                <a:lnTo>
                  <a:pt x="150186" y="247860"/>
                </a:lnTo>
                <a:lnTo>
                  <a:pt x="150186" y="238195"/>
                </a:lnTo>
                <a:close/>
                <a:moveTo>
                  <a:pt x="110636" y="238195"/>
                </a:moveTo>
                <a:lnTo>
                  <a:pt x="110636" y="247860"/>
                </a:lnTo>
                <a:lnTo>
                  <a:pt x="124166" y="247860"/>
                </a:lnTo>
                <a:lnTo>
                  <a:pt x="124166" y="238195"/>
                </a:lnTo>
                <a:close/>
                <a:moveTo>
                  <a:pt x="84616" y="238195"/>
                </a:moveTo>
                <a:lnTo>
                  <a:pt x="84616" y="247860"/>
                </a:lnTo>
                <a:lnTo>
                  <a:pt x="98146" y="247860"/>
                </a:lnTo>
                <a:lnTo>
                  <a:pt x="98146" y="238195"/>
                </a:lnTo>
                <a:close/>
                <a:moveTo>
                  <a:pt x="63592" y="238195"/>
                </a:moveTo>
                <a:cubicBezTo>
                  <a:pt x="63488" y="241416"/>
                  <a:pt x="63488" y="244638"/>
                  <a:pt x="63384" y="247860"/>
                </a:cubicBezTo>
                <a:lnTo>
                  <a:pt x="72127" y="247860"/>
                </a:lnTo>
                <a:lnTo>
                  <a:pt x="72127" y="238195"/>
                </a:lnTo>
                <a:close/>
                <a:moveTo>
                  <a:pt x="529970" y="195793"/>
                </a:moveTo>
                <a:lnTo>
                  <a:pt x="529033" y="237883"/>
                </a:lnTo>
                <a:lnTo>
                  <a:pt x="557655" y="237883"/>
                </a:lnTo>
                <a:lnTo>
                  <a:pt x="556822" y="195793"/>
                </a:lnTo>
                <a:close/>
                <a:moveTo>
                  <a:pt x="531115" y="141233"/>
                </a:moveTo>
                <a:lnTo>
                  <a:pt x="530282" y="183323"/>
                </a:lnTo>
                <a:lnTo>
                  <a:pt x="556510" y="183323"/>
                </a:lnTo>
                <a:lnTo>
                  <a:pt x="555573" y="141233"/>
                </a:lnTo>
                <a:close/>
                <a:moveTo>
                  <a:pt x="532364" y="86673"/>
                </a:moveTo>
                <a:lnTo>
                  <a:pt x="531427" y="128762"/>
                </a:lnTo>
                <a:lnTo>
                  <a:pt x="555365" y="128762"/>
                </a:lnTo>
                <a:lnTo>
                  <a:pt x="554428" y="86673"/>
                </a:lnTo>
                <a:close/>
                <a:moveTo>
                  <a:pt x="533508" y="32113"/>
                </a:moveTo>
                <a:lnTo>
                  <a:pt x="532572" y="74202"/>
                </a:lnTo>
                <a:lnTo>
                  <a:pt x="554116" y="74202"/>
                </a:lnTo>
                <a:lnTo>
                  <a:pt x="553283" y="32113"/>
                </a:lnTo>
                <a:close/>
                <a:moveTo>
                  <a:pt x="533925" y="12471"/>
                </a:moveTo>
                <a:lnTo>
                  <a:pt x="533821" y="19642"/>
                </a:lnTo>
                <a:lnTo>
                  <a:pt x="552971" y="19642"/>
                </a:lnTo>
                <a:lnTo>
                  <a:pt x="552763" y="12471"/>
                </a:lnTo>
                <a:close/>
                <a:moveTo>
                  <a:pt x="527784" y="0"/>
                </a:moveTo>
                <a:lnTo>
                  <a:pt x="558904" y="0"/>
                </a:lnTo>
                <a:cubicBezTo>
                  <a:pt x="562338" y="0"/>
                  <a:pt x="565044" y="2702"/>
                  <a:pt x="565148" y="6027"/>
                </a:cubicBezTo>
                <a:lnTo>
                  <a:pt x="565461" y="19953"/>
                </a:lnTo>
                <a:cubicBezTo>
                  <a:pt x="567959" y="20681"/>
                  <a:pt x="569832" y="23071"/>
                  <a:pt x="569832" y="25877"/>
                </a:cubicBezTo>
                <a:cubicBezTo>
                  <a:pt x="569832" y="28579"/>
                  <a:pt x="568167" y="30865"/>
                  <a:pt x="565669" y="31697"/>
                </a:cubicBezTo>
                <a:lnTo>
                  <a:pt x="573683" y="400940"/>
                </a:lnTo>
                <a:lnTo>
                  <a:pt x="608133" y="400940"/>
                </a:lnTo>
                <a:lnTo>
                  <a:pt x="608133" y="537497"/>
                </a:lnTo>
                <a:lnTo>
                  <a:pt x="0" y="537497"/>
                </a:lnTo>
                <a:lnTo>
                  <a:pt x="15508" y="483768"/>
                </a:lnTo>
                <a:cubicBezTo>
                  <a:pt x="38509" y="403850"/>
                  <a:pt x="50478" y="321230"/>
                  <a:pt x="50999" y="238195"/>
                </a:cubicBezTo>
                <a:lnTo>
                  <a:pt x="48189" y="238195"/>
                </a:lnTo>
                <a:cubicBezTo>
                  <a:pt x="44754" y="238195"/>
                  <a:pt x="41944" y="235389"/>
                  <a:pt x="41944" y="231959"/>
                </a:cubicBezTo>
                <a:cubicBezTo>
                  <a:pt x="41944" y="228530"/>
                  <a:pt x="44754" y="225724"/>
                  <a:pt x="48189" y="225724"/>
                </a:cubicBezTo>
                <a:lnTo>
                  <a:pt x="212633" y="225724"/>
                </a:lnTo>
                <a:cubicBezTo>
                  <a:pt x="216068" y="225724"/>
                  <a:pt x="218878" y="228530"/>
                  <a:pt x="218878" y="231959"/>
                </a:cubicBezTo>
                <a:cubicBezTo>
                  <a:pt x="218878" y="235389"/>
                  <a:pt x="216068" y="238195"/>
                  <a:pt x="212633" y="238195"/>
                </a:cubicBezTo>
                <a:lnTo>
                  <a:pt x="209823" y="238195"/>
                </a:lnTo>
                <a:cubicBezTo>
                  <a:pt x="210135" y="292443"/>
                  <a:pt x="215443" y="346588"/>
                  <a:pt x="225435" y="399797"/>
                </a:cubicBezTo>
                <a:cubicBezTo>
                  <a:pt x="227412" y="388781"/>
                  <a:pt x="229182" y="377765"/>
                  <a:pt x="230743" y="366645"/>
                </a:cubicBezTo>
                <a:cubicBezTo>
                  <a:pt x="236155" y="328609"/>
                  <a:pt x="238965" y="289845"/>
                  <a:pt x="239277" y="251393"/>
                </a:cubicBezTo>
                <a:lnTo>
                  <a:pt x="236675" y="251393"/>
                </a:lnTo>
                <a:cubicBezTo>
                  <a:pt x="233137" y="251393"/>
                  <a:pt x="230431" y="248691"/>
                  <a:pt x="230431" y="245158"/>
                </a:cubicBezTo>
                <a:cubicBezTo>
                  <a:pt x="230431" y="241728"/>
                  <a:pt x="233137" y="238922"/>
                  <a:pt x="236675" y="238922"/>
                </a:cubicBezTo>
                <a:lnTo>
                  <a:pt x="239277" y="238922"/>
                </a:lnTo>
                <a:lnTo>
                  <a:pt x="391441" y="238922"/>
                </a:lnTo>
                <a:lnTo>
                  <a:pt x="394251" y="238922"/>
                </a:lnTo>
                <a:cubicBezTo>
                  <a:pt x="397685" y="238922"/>
                  <a:pt x="400496" y="241728"/>
                  <a:pt x="400496" y="245158"/>
                </a:cubicBezTo>
                <a:cubicBezTo>
                  <a:pt x="400496" y="248691"/>
                  <a:pt x="397685" y="251393"/>
                  <a:pt x="394251" y="251393"/>
                </a:cubicBezTo>
                <a:lnTo>
                  <a:pt x="391545" y="251393"/>
                </a:lnTo>
                <a:cubicBezTo>
                  <a:pt x="391961" y="310630"/>
                  <a:pt x="398414" y="369659"/>
                  <a:pt x="410799" y="427441"/>
                </a:cubicBezTo>
                <a:lnTo>
                  <a:pt x="479596" y="427441"/>
                </a:lnTo>
                <a:lnTo>
                  <a:pt x="479596" y="400940"/>
                </a:lnTo>
                <a:lnTo>
                  <a:pt x="513005" y="400940"/>
                </a:lnTo>
                <a:lnTo>
                  <a:pt x="521019" y="31697"/>
                </a:lnTo>
                <a:cubicBezTo>
                  <a:pt x="518625" y="30761"/>
                  <a:pt x="516856" y="28579"/>
                  <a:pt x="516856" y="25877"/>
                </a:cubicBezTo>
                <a:cubicBezTo>
                  <a:pt x="516856" y="23071"/>
                  <a:pt x="518729" y="20681"/>
                  <a:pt x="521227" y="19953"/>
                </a:cubicBezTo>
                <a:lnTo>
                  <a:pt x="521539" y="6027"/>
                </a:lnTo>
                <a:cubicBezTo>
                  <a:pt x="521643" y="2702"/>
                  <a:pt x="524454" y="0"/>
                  <a:pt x="527784" y="0"/>
                </a:cubicBezTo>
                <a:close/>
              </a:path>
            </a:pathLst>
          </a:custGeom>
          <a:solidFill>
            <a:srgbClr val="002C64"/>
          </a:solidFill>
          <a:ln>
            <a:noFill/>
          </a:ln>
        </p:spPr>
      </p:sp>
      <p:pic>
        <p:nvPicPr>
          <p:cNvPr id="55" name="Picture 1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8902" y="1786086"/>
            <a:ext cx="17605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55"/>
          <p:cNvPicPr>
            <a:picLocks noChangeAspect="1"/>
          </p:cNvPicPr>
          <p:nvPr/>
        </p:nvPicPr>
        <p:blipFill>
          <a:blip r:embed="rId7"/>
          <a:stretch>
            <a:fillRect/>
          </a:stretch>
        </p:blipFill>
        <p:spPr>
          <a:xfrm>
            <a:off x="9298170" y="1989702"/>
            <a:ext cx="669312" cy="565845"/>
          </a:xfrm>
          <a:prstGeom prst="rect">
            <a:avLst/>
          </a:prstGeom>
          <a:noFill/>
          <a:ln w="9525">
            <a:noFill/>
          </a:ln>
        </p:spPr>
      </p:pic>
      <p:sp>
        <p:nvSpPr>
          <p:cNvPr id="57" name="文本框 16"/>
          <p:cNvSpPr txBox="1"/>
          <p:nvPr/>
        </p:nvSpPr>
        <p:spPr>
          <a:xfrm>
            <a:off x="3482429" y="3189914"/>
            <a:ext cx="1107996"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输电网</a:t>
            </a:r>
          </a:p>
        </p:txBody>
      </p:sp>
      <p:sp>
        <p:nvSpPr>
          <p:cNvPr id="58" name="文本框 17"/>
          <p:cNvSpPr txBox="1"/>
          <p:nvPr/>
        </p:nvSpPr>
        <p:spPr>
          <a:xfrm>
            <a:off x="6547184" y="3189915"/>
            <a:ext cx="1107996"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配电网</a:t>
            </a:r>
          </a:p>
        </p:txBody>
      </p:sp>
      <p:pic>
        <p:nvPicPr>
          <p:cNvPr id="59" name="Picture 1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18700" y="1126629"/>
            <a:ext cx="492017" cy="7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66"/>
          <p:cNvSpPr txBox="1"/>
          <p:nvPr/>
        </p:nvSpPr>
        <p:spPr>
          <a:xfrm>
            <a:off x="630481" y="3927220"/>
            <a:ext cx="10158952" cy="22430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分布式电源广泛接入，电网潮流运行方式多变，输配网</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耦合性增强</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indent="-285750" algn="just">
              <a:lnSpc>
                <a:spcPct val="150000"/>
              </a:lnSpc>
              <a:buFont typeface="Wingdings" panose="05000000000000000000" pitchFamily="2" charset="2"/>
              <a:buChar char="n"/>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配电网没有能力应对高渗透率分布式新能源并网所带来的</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波动性和不确定性</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承载能力受限</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输配网间需要互相提供</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调压能力支撑</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5" name="矩形: 圆角 64"/>
          <p:cNvSpPr/>
          <p:nvPr/>
        </p:nvSpPr>
        <p:spPr>
          <a:xfrm>
            <a:off x="572971" y="3872954"/>
            <a:ext cx="10874689" cy="2481483"/>
          </a:xfrm>
          <a:prstGeom prst="roundRect">
            <a:avLst/>
          </a:prstGeom>
          <a:noFill/>
          <a:ln w="222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21795"/>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协同调度技术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3"/>
          <a:stretch>
            <a:fillRect/>
          </a:stretch>
        </p:blipFill>
        <p:spPr>
          <a:xfrm>
            <a:off x="87812" y="2163116"/>
            <a:ext cx="9608623" cy="4447689"/>
          </a:xfrm>
          <a:prstGeom prst="rect">
            <a:avLst/>
          </a:prstGeom>
          <a:noFill/>
          <a:ln w="9525">
            <a:noFill/>
          </a:ln>
        </p:spPr>
      </p:pic>
      <p:sp>
        <p:nvSpPr>
          <p:cNvPr id="6" name="矩形: 圆角 5"/>
          <p:cNvSpPr/>
          <p:nvPr/>
        </p:nvSpPr>
        <p:spPr>
          <a:xfrm>
            <a:off x="288139" y="1110972"/>
            <a:ext cx="6102834" cy="456912"/>
          </a:xfrm>
          <a:prstGeom prst="roundRect">
            <a:avLst>
              <a:gd name="adj" fmla="val 50000"/>
            </a:avLst>
          </a:prstGeom>
          <a:solidFill>
            <a:srgbClr val="001F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latin typeface="微软雅黑" panose="020B0503020204020204" pitchFamily="34" charset="-122"/>
                <a:ea typeface="微软雅黑" panose="020B0503020204020204" pitchFamily="34" charset="-122"/>
              </a:rPr>
              <a:t>基于多参数规划投影分解的输配协同算法</a:t>
            </a:r>
          </a:p>
        </p:txBody>
      </p:sp>
      <p:sp>
        <p:nvSpPr>
          <p:cNvPr id="8" name="文本框 7"/>
          <p:cNvSpPr txBox="1"/>
          <p:nvPr/>
        </p:nvSpPr>
        <p:spPr>
          <a:xfrm>
            <a:off x="488466" y="1688651"/>
            <a:ext cx="11490133" cy="400110"/>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生成配网子问题目标函数在边界参数空间的一阶和二阶投影，实现与输网主问题的超线性迭代交互。</a:t>
            </a:r>
          </a:p>
        </p:txBody>
      </p:sp>
      <p:sp>
        <p:nvSpPr>
          <p:cNvPr id="12" name="矩形 11"/>
          <p:cNvSpPr/>
          <p:nvPr/>
        </p:nvSpPr>
        <p:spPr>
          <a:xfrm>
            <a:off x="9844999" y="2298688"/>
            <a:ext cx="2133600" cy="41924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利用子问题</a:t>
            </a:r>
            <a:endParaRPr kumimoji="0" lang="en-US" altLang="zh-CN"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defRPr/>
            </a:pPr>
            <a:r>
              <a:rPr lang="en-US" altLang="zh-CN" sz="2000" b="1" dirty="0">
                <a:solidFill>
                  <a:srgbClr val="1F497D"/>
                </a:solidFill>
                <a:latin typeface="微软雅黑" panose="020B0503020204020204" pitchFamily="34" charset="-122"/>
                <a:ea typeface="微软雅黑" panose="020B0503020204020204" pitchFamily="34" charset="-122"/>
              </a:rPr>
              <a:t>     </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二阶信息</a:t>
            </a:r>
            <a:endParaRPr kumimoji="0" lang="en-US" altLang="zh-CN"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收敛速度提高</a:t>
            </a: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个数量级</a:t>
            </a:r>
            <a:endPar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普遍适用于含</a:t>
            </a:r>
            <a:endParaRPr kumimoji="0" lang="en-US" altLang="zh-CN"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defRPr/>
            </a:pP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非线性约束</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的</a:t>
            </a:r>
            <a:endPar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defRPr/>
            </a:pPr>
            <a:r>
              <a:rPr kumimoji="0" lang="zh-CN" altLang="en-US"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    优化问题</a:t>
            </a:r>
            <a:endParaRPr kumimoji="0" lang="en-US" altLang="zh-CN"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defRPr/>
            </a:pPr>
            <a:r>
              <a:rPr lang="zh-CN" altLang="en-US" sz="2000" b="1" dirty="0">
                <a:solidFill>
                  <a:srgbClr val="FF0000"/>
                </a:solidFill>
                <a:latin typeface="微软雅黑" panose="020B0503020204020204" pitchFamily="34" charset="-122"/>
                <a:ea typeface="微软雅黑" panose="020B0503020204020204" pitchFamily="34" charset="-122"/>
              </a:rPr>
              <a:t>无需调参</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50000"/>
              </a:lnSpc>
              <a:spcBef>
                <a:spcPts val="0"/>
              </a:spcBef>
              <a:spcAft>
                <a:spcPts val="0"/>
              </a:spcAft>
              <a:buClrTx/>
              <a:buSzTx/>
              <a:defRPr/>
            </a:pPr>
            <a:r>
              <a:rPr kumimoji="0" lang="en-US" altLang="zh-CN"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可扩展性好</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49195" y="6610805"/>
            <a:ext cx="12142805" cy="230832"/>
          </a:xfrm>
          <a:prstGeom prst="rect">
            <a:avLst/>
          </a:prstGeom>
        </p:spPr>
        <p:txBody>
          <a:bodyPr wrap="square">
            <a:spAutoFit/>
          </a:bodyPr>
          <a:lstStyle/>
          <a:p>
            <a:pPr eaLnBrk="0" fontAlgn="base" hangingPunct="0">
              <a:spcBef>
                <a:spcPct val="0"/>
              </a:spcBef>
              <a:spcAft>
                <a:spcPct val="0"/>
              </a:spcAft>
            </a:pPr>
            <a:r>
              <a:rPr kumimoji="1" lang="en-US" altLang="zh-CN" sz="900" b="1" kern="100" dirty="0">
                <a:latin typeface="Times New Roman" panose="02020603050405020304" pitchFamily="18" charset="0"/>
                <a:ea typeface="宋体" panose="02010600030101010101" pitchFamily="2" charset="-122"/>
              </a:rPr>
              <a:t>Q. Wang, C. Lin, W. Wu, et al. A Nested Decomposition Method for the AC Optimal Power Flow of Hierarchical Electrical Power Grids. </a:t>
            </a:r>
            <a:r>
              <a:rPr kumimoji="1" lang="en-US" altLang="zh-CN" sz="900" b="1" i="1" kern="100" dirty="0">
                <a:latin typeface="Times New Roman" panose="02020603050405020304" pitchFamily="18" charset="0"/>
                <a:ea typeface="宋体" panose="02010600030101010101" pitchFamily="2" charset="-122"/>
              </a:rPr>
              <a:t>IEEE Transactions on Power Systems</a:t>
            </a:r>
            <a:r>
              <a:rPr kumimoji="1" lang="en-US" altLang="zh-CN" sz="900" b="1" kern="100" dirty="0">
                <a:latin typeface="Times New Roman" panose="02020603050405020304" pitchFamily="18" charset="0"/>
                <a:ea typeface="宋体" panose="02010600030101010101" pitchFamily="2" charset="-122"/>
              </a:rPr>
              <a:t>. 2023.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21795"/>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协同调度技术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713811" y="1019122"/>
            <a:ext cx="8481697" cy="966418"/>
          </a:xfrm>
          <a:prstGeom prst="rect">
            <a:avLst/>
          </a:prstGeom>
          <a:noFill/>
        </p:spPr>
        <p:txBody>
          <a:bodyPr wrap="square" rtlCol="0">
            <a:spAutoFit/>
          </a:bodyPr>
          <a:lstStyle/>
          <a:p>
            <a:pPr marL="342900" indent="-342900" fontAlgn="base">
              <a:spcBef>
                <a:spcPct val="20000"/>
              </a:spcBef>
              <a:spcAft>
                <a:spcPct val="0"/>
              </a:spcAft>
              <a:buFont typeface="Wingdings" panose="05000000000000000000" pitchFamily="2" charset="2"/>
              <a:buChar char="Ø"/>
            </a:pPr>
            <a:r>
              <a:rPr lang="zh-CN" altLang="en-US" sz="2800" b="1" dirty="0">
                <a:latin typeface="Arial" panose="020B0604020202020204"/>
                <a:ea typeface="微软雅黑" panose="020B0503020204020204" pitchFamily="34" charset="-122"/>
              </a:rPr>
              <a:t>输配协同调度比割裂调度更能促进新能源消纳</a:t>
            </a:r>
            <a:endParaRPr lang="en-US" altLang="zh-CN" sz="2800" b="1" dirty="0">
              <a:latin typeface="Arial" panose="020B0604020202020204"/>
              <a:ea typeface="微软雅黑" panose="020B0503020204020204" pitchFamily="34" charset="-122"/>
            </a:endParaRPr>
          </a:p>
          <a:p>
            <a:pPr marL="914400" lvl="1" indent="-457200" fontAlgn="base">
              <a:spcBef>
                <a:spcPct val="20000"/>
              </a:spcBef>
              <a:spcAft>
                <a:spcPct val="0"/>
              </a:spcAft>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若新能源出力突增</a:t>
            </a:r>
            <a:r>
              <a:rPr lang="en-US" altLang="zh-CN" sz="2400" dirty="0">
                <a:latin typeface="微软雅黑" panose="020B0503020204020204" pitchFamily="34" charset="-122"/>
                <a:ea typeface="微软雅黑" panose="020B0503020204020204" pitchFamily="34" charset="-122"/>
              </a:rPr>
              <a:t>50%</a:t>
            </a:r>
            <a:r>
              <a:rPr lang="zh-CN" altLang="en-US" sz="2400" dirty="0">
                <a:latin typeface="微软雅黑" panose="020B0503020204020204" pitchFamily="34" charset="-122"/>
                <a:ea typeface="微软雅黑" panose="020B0503020204020204" pitchFamily="34" charset="-122"/>
              </a:rPr>
              <a:t>，比较配电网侧潮流优化结果</a:t>
            </a:r>
          </a:p>
        </p:txBody>
      </p:sp>
      <p:sp>
        <p:nvSpPr>
          <p:cNvPr id="8" name="文本框 7"/>
          <p:cNvSpPr txBox="1"/>
          <p:nvPr/>
        </p:nvSpPr>
        <p:spPr>
          <a:xfrm>
            <a:off x="6808199" y="2176407"/>
            <a:ext cx="4627688" cy="2769989"/>
          </a:xfrm>
          <a:prstGeom prst="rect">
            <a:avLst/>
          </a:prstGeom>
          <a:noFill/>
          <a:ln w="38100">
            <a:noFill/>
          </a:ln>
          <a:effectLst/>
        </p:spPr>
        <p:txBody>
          <a:bodyPr wrap="square" rtlCol="0">
            <a:spAutoFit/>
          </a:bodyPr>
          <a:lstStyle/>
          <a:p>
            <a:pPr marL="342900" indent="-342900" algn="just" fontAlgn="base">
              <a:spcBef>
                <a:spcPts val="1200"/>
              </a:spcBef>
              <a:spcAft>
                <a:spcPts val="1200"/>
              </a:spcAft>
              <a:buClr>
                <a:srgbClr val="6699FF"/>
              </a:buClr>
              <a:buFont typeface="Wingdings" panose="05000000000000000000" pitchFamily="2" charset="2"/>
              <a:buChar char="ü"/>
            </a:pPr>
            <a:r>
              <a:rPr lang="zh-CN" altLang="en-US" sz="2200" dirty="0">
                <a:solidFill>
                  <a:srgbClr val="000000"/>
                </a:solidFill>
                <a:latin typeface="微软雅黑" panose="020B0503020204020204" pitchFamily="34" charset="-122"/>
                <a:ea typeface="微软雅黑" panose="020B0503020204020204" pitchFamily="34" charset="-122"/>
              </a:rPr>
              <a:t>无协同时，输配边界节点电压不合理，配网需要通过弃光将电压拉回界内，造成资源</a:t>
            </a:r>
            <a:r>
              <a:rPr lang="zh-CN" altLang="en-US" sz="2200" b="1" dirty="0">
                <a:solidFill>
                  <a:srgbClr val="000000"/>
                </a:solidFill>
                <a:latin typeface="微软雅黑" panose="020B0503020204020204" pitchFamily="34" charset="-122"/>
                <a:ea typeface="微软雅黑" panose="020B0503020204020204" pitchFamily="34" charset="-122"/>
              </a:rPr>
              <a:t>浪费</a:t>
            </a:r>
            <a:r>
              <a:rPr lang="zh-CN" altLang="en-US" sz="2200" dirty="0">
                <a:solidFill>
                  <a:srgbClr val="000000"/>
                </a:solidFill>
                <a:latin typeface="微软雅黑" panose="020B0503020204020204" pitchFamily="34" charset="-122"/>
                <a:ea typeface="微软雅黑" panose="020B0503020204020204" pitchFamily="34" charset="-122"/>
              </a:rPr>
              <a:t>，且整体电压仍</a:t>
            </a:r>
            <a:r>
              <a:rPr lang="zh-CN" altLang="en-US" sz="2200" b="1" dirty="0">
                <a:solidFill>
                  <a:srgbClr val="000000"/>
                </a:solidFill>
                <a:latin typeface="微软雅黑" panose="020B0503020204020204" pitchFamily="34" charset="-122"/>
                <a:ea typeface="微软雅黑" panose="020B0503020204020204" pitchFamily="34" charset="-122"/>
              </a:rPr>
              <a:t>偏高</a:t>
            </a:r>
            <a:endParaRPr lang="en-US" altLang="zh-CN" sz="2200" b="1" dirty="0">
              <a:solidFill>
                <a:srgbClr val="000000"/>
              </a:solidFill>
              <a:latin typeface="微软雅黑" panose="020B0503020204020204" pitchFamily="34" charset="-122"/>
              <a:ea typeface="微软雅黑" panose="020B0503020204020204" pitchFamily="34" charset="-122"/>
            </a:endParaRPr>
          </a:p>
          <a:p>
            <a:pPr marL="342900" indent="-342900" algn="just" fontAlgn="base">
              <a:spcBef>
                <a:spcPts val="1200"/>
              </a:spcBef>
              <a:spcAft>
                <a:spcPts val="1200"/>
              </a:spcAft>
              <a:buClr>
                <a:srgbClr val="6699FF"/>
              </a:buClr>
              <a:buFont typeface="Wingdings" panose="05000000000000000000" pitchFamily="2" charset="2"/>
              <a:buChar char="ü"/>
            </a:pPr>
            <a:r>
              <a:rPr lang="zh-CN" altLang="en-US" sz="2200" dirty="0">
                <a:solidFill>
                  <a:srgbClr val="000000"/>
                </a:solidFill>
                <a:latin typeface="微软雅黑" panose="020B0503020204020204" pitchFamily="34" charset="-122"/>
                <a:ea typeface="微软雅黑" panose="020B0503020204020204" pitchFamily="34" charset="-122"/>
              </a:rPr>
              <a:t>通过协同，调整</a:t>
            </a:r>
            <a:r>
              <a:rPr lang="zh-CN" altLang="en-US" sz="2200" b="1" dirty="0">
                <a:solidFill>
                  <a:srgbClr val="000000"/>
                </a:solidFill>
                <a:latin typeface="微软雅黑" panose="020B0503020204020204" pitchFamily="34" charset="-122"/>
                <a:ea typeface="微软雅黑" panose="020B0503020204020204" pitchFamily="34" charset="-122"/>
              </a:rPr>
              <a:t>输配边界电压</a:t>
            </a:r>
            <a:r>
              <a:rPr lang="zh-CN" altLang="en-US" sz="2200" dirty="0">
                <a:solidFill>
                  <a:srgbClr val="000000"/>
                </a:solidFill>
                <a:latin typeface="微软雅黑" panose="020B0503020204020204" pitchFamily="34" charset="-122"/>
                <a:ea typeface="微软雅黑" panose="020B0503020204020204" pitchFamily="34" charset="-122"/>
              </a:rPr>
              <a:t>，不仅能</a:t>
            </a:r>
            <a:r>
              <a:rPr lang="zh-CN" altLang="en-US" sz="2200" b="1" dirty="0">
                <a:solidFill>
                  <a:srgbClr val="000000"/>
                </a:solidFill>
                <a:latin typeface="微软雅黑" panose="020B0503020204020204" pitchFamily="34" charset="-122"/>
                <a:ea typeface="微软雅黑" panose="020B0503020204020204" pitchFamily="34" charset="-122"/>
              </a:rPr>
              <a:t>避免</a:t>
            </a:r>
            <a:r>
              <a:rPr lang="zh-CN" altLang="en-US" sz="2200" dirty="0">
                <a:solidFill>
                  <a:srgbClr val="000000"/>
                </a:solidFill>
                <a:latin typeface="微软雅黑" panose="020B0503020204020204" pitchFamily="34" charset="-122"/>
                <a:ea typeface="微软雅黑" panose="020B0503020204020204" pitchFamily="34" charset="-122"/>
              </a:rPr>
              <a:t>弃风，而且能使得电压</a:t>
            </a:r>
            <a:r>
              <a:rPr lang="zh-CN" altLang="en-US" sz="2200" b="1" dirty="0">
                <a:solidFill>
                  <a:srgbClr val="000000"/>
                </a:solidFill>
                <a:latin typeface="微软雅黑" panose="020B0503020204020204" pitchFamily="34" charset="-122"/>
                <a:ea typeface="微软雅黑" panose="020B0503020204020204" pitchFamily="34" charset="-122"/>
              </a:rPr>
              <a:t>更加合理</a:t>
            </a:r>
            <a:endParaRPr lang="en-US" altLang="zh-CN" sz="2200" b="1" dirty="0">
              <a:solidFill>
                <a:srgbClr val="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407978" y="1991741"/>
            <a:ext cx="5104394" cy="2657204"/>
            <a:chOff x="1496878" y="2067941"/>
            <a:chExt cx="5104394" cy="2657204"/>
          </a:xfrm>
        </p:grpSpPr>
        <p:grpSp>
          <p:nvGrpSpPr>
            <p:cNvPr id="13" name="组合 12"/>
            <p:cNvGrpSpPr/>
            <p:nvPr/>
          </p:nvGrpSpPr>
          <p:grpSpPr>
            <a:xfrm>
              <a:off x="1496878" y="2067941"/>
              <a:ext cx="5104394" cy="2657204"/>
              <a:chOff x="1816232" y="2067941"/>
              <a:chExt cx="5104394" cy="2657204"/>
            </a:xfrm>
          </p:grpSpPr>
          <p:grpSp>
            <p:nvGrpSpPr>
              <p:cNvPr id="2" name="组合 1"/>
              <p:cNvGrpSpPr/>
              <p:nvPr/>
            </p:nvGrpSpPr>
            <p:grpSpPr>
              <a:xfrm>
                <a:off x="1816232" y="2121026"/>
                <a:ext cx="5104394" cy="2604119"/>
                <a:chOff x="2001256" y="2348881"/>
                <a:chExt cx="4294775" cy="2308799"/>
              </a:xfrm>
            </p:grpSpPr>
            <p:pic>
              <p:nvPicPr>
                <p:cNvPr id="6" name="图片 5"/>
                <p:cNvPicPr>
                  <a:picLocks noChangeAspect="1"/>
                </p:cNvPicPr>
                <p:nvPr/>
              </p:nvPicPr>
              <p:blipFill>
                <a:blip r:embed="rId3"/>
                <a:stretch>
                  <a:fillRect/>
                </a:stretch>
              </p:blipFill>
              <p:spPr>
                <a:xfrm>
                  <a:off x="2001256" y="2348881"/>
                  <a:ext cx="4294775" cy="2308799"/>
                </a:xfrm>
                <a:prstGeom prst="rect">
                  <a:avLst/>
                </a:prstGeom>
              </p:spPr>
            </p:pic>
            <p:sp>
              <p:nvSpPr>
                <p:cNvPr id="9" name="椭圆 8"/>
                <p:cNvSpPr/>
                <p:nvPr/>
              </p:nvSpPr>
              <p:spPr bwMode="auto">
                <a:xfrm>
                  <a:off x="3438054" y="2866370"/>
                  <a:ext cx="302096" cy="56263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spAutoFit/>
                </a:bodyPr>
                <a:lstStyle/>
                <a:p>
                  <a:pPr marL="457200" fontAlgn="base">
                    <a:spcBef>
                      <a:spcPct val="20000"/>
                    </a:spcBef>
                    <a:spcAft>
                      <a:spcPct val="0"/>
                    </a:spcAft>
                    <a:buClr>
                      <a:srgbClr val="6699FF"/>
                    </a:buClr>
                  </a:pPr>
                  <a:endParaRPr lang="zh-CN" altLang="en-US" sz="2000" b="1">
                    <a:solidFill>
                      <a:srgbClr val="000000"/>
                    </a:solidFill>
                    <a:latin typeface="Arial" panose="020B0604020202020204" pitchFamily="34" charset="0"/>
                    <a:ea typeface="宋体" panose="02010600030101010101" pitchFamily="2" charset="-122"/>
                  </a:endParaRPr>
                </a:p>
              </p:txBody>
            </p:sp>
          </p:grpSp>
          <p:sp>
            <p:nvSpPr>
              <p:cNvPr id="3" name="文本框 2"/>
              <p:cNvSpPr txBox="1"/>
              <p:nvPr/>
            </p:nvSpPr>
            <p:spPr>
              <a:xfrm>
                <a:off x="5954941" y="2067941"/>
                <a:ext cx="646331" cy="369332"/>
              </a:xfrm>
              <a:prstGeom prst="rect">
                <a:avLst/>
              </a:prstGeom>
              <a:noFill/>
            </p:spPr>
            <p:txBody>
              <a:bodyPr wrap="none" rtlCol="0">
                <a:spAutoFit/>
              </a:bodyPr>
              <a:lstStyle/>
              <a:p>
                <a:pPr algn="l"/>
                <a:r>
                  <a:rPr lang="zh-CN" altLang="en-US" dirty="0">
                    <a:solidFill>
                      <a:srgbClr val="FF0000"/>
                    </a:solidFill>
                    <a:latin typeface="微软雅黑" panose="020B0503020204020204" pitchFamily="34" charset="-122"/>
                    <a:ea typeface="微软雅黑" panose="020B0503020204020204" pitchFamily="34" charset="-122"/>
                  </a:rPr>
                  <a:t>上界</a:t>
                </a:r>
              </a:p>
            </p:txBody>
          </p:sp>
        </p:grpSp>
        <p:pic>
          <p:nvPicPr>
            <p:cNvPr id="15" name="图片 14"/>
            <p:cNvPicPr>
              <a:picLocks noChangeAspect="1"/>
            </p:cNvPicPr>
            <p:nvPr/>
          </p:nvPicPr>
          <p:blipFill>
            <a:blip r:embed="rId4"/>
            <a:stretch>
              <a:fillRect/>
            </a:stretch>
          </p:blipFill>
          <p:spPr>
            <a:xfrm>
              <a:off x="3094037" y="4592790"/>
              <a:ext cx="436563" cy="123852"/>
            </a:xfrm>
            <a:prstGeom prst="rect">
              <a:avLst/>
            </a:prstGeom>
          </p:spPr>
        </p:pic>
        <p:pic>
          <p:nvPicPr>
            <p:cNvPr id="17" name="图片 16"/>
            <p:cNvPicPr>
              <a:picLocks noChangeAspect="1"/>
            </p:cNvPicPr>
            <p:nvPr/>
          </p:nvPicPr>
          <p:blipFill>
            <a:blip r:embed="rId5"/>
            <a:stretch>
              <a:fillRect/>
            </a:stretch>
          </p:blipFill>
          <p:spPr>
            <a:xfrm>
              <a:off x="3118468" y="4605192"/>
              <a:ext cx="323649" cy="99048"/>
            </a:xfrm>
            <a:prstGeom prst="rect">
              <a:avLst/>
            </a:prstGeom>
          </p:spPr>
        </p:pic>
      </p:grpSp>
      <p:grpSp>
        <p:nvGrpSpPr>
          <p:cNvPr id="25" name="组合 24"/>
          <p:cNvGrpSpPr/>
          <p:nvPr/>
        </p:nvGrpSpPr>
        <p:grpSpPr>
          <a:xfrm>
            <a:off x="1239990" y="4516590"/>
            <a:ext cx="5456373" cy="2298798"/>
            <a:chOff x="1249227" y="4592790"/>
            <a:chExt cx="5456373" cy="2298798"/>
          </a:xfrm>
        </p:grpSpPr>
        <p:grpSp>
          <p:nvGrpSpPr>
            <p:cNvPr id="14" name="组合 13"/>
            <p:cNvGrpSpPr/>
            <p:nvPr/>
          </p:nvGrpSpPr>
          <p:grpSpPr>
            <a:xfrm>
              <a:off x="1249227" y="4592790"/>
              <a:ext cx="5456373" cy="2298798"/>
              <a:chOff x="1249227" y="4571604"/>
              <a:chExt cx="5456373" cy="2298798"/>
            </a:xfrm>
          </p:grpSpPr>
          <p:pic>
            <p:nvPicPr>
              <p:cNvPr id="7" name="图片 6"/>
              <p:cNvPicPr>
                <a:picLocks noChangeAspect="1"/>
              </p:cNvPicPr>
              <p:nvPr/>
            </p:nvPicPr>
            <p:blipFill>
              <a:blip r:embed="rId6"/>
              <a:stretch>
                <a:fillRect/>
              </a:stretch>
            </p:blipFill>
            <p:spPr>
              <a:xfrm>
                <a:off x="1496878" y="4728410"/>
                <a:ext cx="5208722" cy="2141992"/>
              </a:xfrm>
              <a:prstGeom prst="rect">
                <a:avLst/>
              </a:prstGeom>
            </p:spPr>
          </p:pic>
          <p:sp>
            <p:nvSpPr>
              <p:cNvPr id="11" name="文本框 10"/>
              <p:cNvSpPr txBox="1"/>
              <p:nvPr/>
            </p:nvSpPr>
            <p:spPr>
              <a:xfrm>
                <a:off x="1249227" y="4571604"/>
                <a:ext cx="1236797" cy="646331"/>
              </a:xfrm>
              <a:prstGeom prst="rect">
                <a:avLst/>
              </a:prstGeom>
              <a:noFill/>
            </p:spPr>
            <p:txBody>
              <a:bodyPr wrap="square" rtlCol="0">
                <a:spAutoFit/>
              </a:bodyPr>
              <a:lstStyle/>
              <a:p>
                <a:pPr algn="ctr" fontAlgn="base">
                  <a:spcBef>
                    <a:spcPct val="20000"/>
                  </a:spcBef>
                  <a:spcAft>
                    <a:spcPct val="0"/>
                  </a:spcAft>
                  <a:buClr>
                    <a:srgbClr val="6699FF"/>
                  </a:buClr>
                </a:pPr>
                <a:r>
                  <a:rPr lang="zh-CN" altLang="en-US" b="1" dirty="0">
                    <a:solidFill>
                      <a:srgbClr val="000000"/>
                    </a:solidFill>
                    <a:latin typeface="微软雅黑" panose="020B0503020204020204" pitchFamily="34" charset="-122"/>
                    <a:ea typeface="微软雅黑" panose="020B0503020204020204" pitchFamily="34" charset="-122"/>
                  </a:rPr>
                  <a:t>配网弃光总功率</a:t>
                </a:r>
              </a:p>
            </p:txBody>
          </p:sp>
        </p:grpSp>
        <p:pic>
          <p:nvPicPr>
            <p:cNvPr id="20" name="图片 19"/>
            <p:cNvPicPr>
              <a:picLocks noChangeAspect="1"/>
            </p:cNvPicPr>
            <p:nvPr/>
          </p:nvPicPr>
          <p:blipFill>
            <a:blip r:embed="rId4"/>
            <a:stretch>
              <a:fillRect/>
            </a:stretch>
          </p:blipFill>
          <p:spPr>
            <a:xfrm>
              <a:off x="6251393" y="6235282"/>
              <a:ext cx="436563" cy="123852"/>
            </a:xfrm>
            <a:prstGeom prst="rect">
              <a:avLst/>
            </a:prstGeom>
          </p:spPr>
        </p:pic>
        <p:pic>
          <p:nvPicPr>
            <p:cNvPr id="22" name="图片 21"/>
            <p:cNvPicPr>
              <a:picLocks noChangeAspect="1"/>
            </p:cNvPicPr>
            <p:nvPr/>
          </p:nvPicPr>
          <p:blipFill>
            <a:blip r:embed="rId5"/>
            <a:stretch>
              <a:fillRect/>
            </a:stretch>
          </p:blipFill>
          <p:spPr>
            <a:xfrm>
              <a:off x="6287301" y="6263116"/>
              <a:ext cx="323649" cy="99048"/>
            </a:xfrm>
            <a:prstGeom prst="rect">
              <a:avLst/>
            </a:prstGeom>
          </p:spPr>
        </p:pic>
        <p:pic>
          <p:nvPicPr>
            <p:cNvPr id="23" name="图片 22"/>
            <p:cNvPicPr>
              <a:picLocks noChangeAspect="1"/>
            </p:cNvPicPr>
            <p:nvPr/>
          </p:nvPicPr>
          <p:blipFill>
            <a:blip r:embed="rId4"/>
            <a:stretch>
              <a:fillRect/>
            </a:stretch>
          </p:blipFill>
          <p:spPr>
            <a:xfrm>
              <a:off x="4325366" y="4992840"/>
              <a:ext cx="465709" cy="123852"/>
            </a:xfrm>
            <a:prstGeom prst="rect">
              <a:avLst/>
            </a:prstGeom>
          </p:spPr>
        </p:pic>
        <p:pic>
          <p:nvPicPr>
            <p:cNvPr id="24" name="图片 23"/>
            <p:cNvPicPr>
              <a:picLocks noChangeAspect="1"/>
            </p:cNvPicPr>
            <p:nvPr/>
          </p:nvPicPr>
          <p:blipFill>
            <a:blip r:embed="rId5"/>
            <a:stretch>
              <a:fillRect/>
            </a:stretch>
          </p:blipFill>
          <p:spPr>
            <a:xfrm>
              <a:off x="4349797" y="5005242"/>
              <a:ext cx="323649" cy="99048"/>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6603" y="139756"/>
            <a:ext cx="10167014" cy="662782"/>
          </a:xfrm>
        </p:spPr>
        <p:txBody>
          <a:bodyPr>
            <a:normAutofit/>
          </a:bodyPr>
          <a:lstStyle/>
          <a:p>
            <a:r>
              <a:rPr lang="zh-CN" altLang="en-US" sz="2400" dirty="0">
                <a:latin typeface="Arial" panose="020B0604020202020204" pitchFamily="34" charset="0"/>
                <a:cs typeface="Arial" panose="020B0604020202020204" pitchFamily="34" charset="0"/>
              </a:rPr>
              <a:t>研究背景</a:t>
            </a:r>
          </a:p>
        </p:txBody>
      </p:sp>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sp>
        <p:nvSpPr>
          <p:cNvPr id="32"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4" name="文本框 33"/>
          <p:cNvSpPr txBox="1"/>
          <p:nvPr>
            <p:custDataLst>
              <p:tags r:id="rId1"/>
            </p:custDataLst>
          </p:nvPr>
        </p:nvSpPr>
        <p:spPr>
          <a:xfrm>
            <a:off x="6116955" y="1328420"/>
            <a:ext cx="5749925" cy="19380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zh-CN" sz="2000" dirty="0">
                <a:latin typeface="微软雅黑" panose="020B0503020204020204" pitchFamily="34" charset="-122"/>
                <a:ea typeface="微软雅黑" panose="020B0503020204020204" pitchFamily="34" charset="-122"/>
                <a:sym typeface="微软雅黑" panose="020B0503020204020204" pitchFamily="34" charset="-122"/>
              </a:rPr>
              <a:t>我国分布式光伏已突破</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亿千瓦</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，主要集中于</a:t>
            </a: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华东</a:t>
            </a:r>
            <a:r>
              <a:rPr lang="zh-CN" altLang="en-US"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华北和华中</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等负荷中心。</a:t>
            </a:r>
          </a:p>
          <a:p>
            <a:pPr algn="just">
              <a:lnSpc>
                <a:spcPct val="15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预计</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2025</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年全国有</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近百个</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区</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县分布式光伏</a:t>
            </a: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渗透率超</a:t>
            </a:r>
            <a:r>
              <a:rPr lang="en-US" altLang="zh-CN"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81" name="矩形: 圆角 180"/>
          <p:cNvSpPr/>
          <p:nvPr>
            <p:custDataLst>
              <p:tags r:id="rId2"/>
            </p:custDataLst>
          </p:nvPr>
        </p:nvSpPr>
        <p:spPr>
          <a:xfrm>
            <a:off x="6131560" y="1305560"/>
            <a:ext cx="5831205" cy="2032635"/>
          </a:xfrm>
          <a:prstGeom prst="roundRect">
            <a:avLst>
              <a:gd name="adj" fmla="val 4855"/>
            </a:avLst>
          </a:prstGeom>
          <a:noFill/>
          <a:ln>
            <a:gradFill>
              <a:gsLst>
                <a:gs pos="40000">
                  <a:srgbClr val="002060"/>
                </a:gs>
                <a:gs pos="0">
                  <a:srgbClr val="002060"/>
                </a:gs>
                <a:gs pos="83000">
                  <a:schemeClr val="bg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379373" y="1101725"/>
            <a:ext cx="5551527" cy="2571547"/>
            <a:chOff x="761" y="4914"/>
            <a:chExt cx="8743" cy="4050"/>
          </a:xfrm>
        </p:grpSpPr>
        <p:sp>
          <p:nvSpPr>
            <p:cNvPr id="129" name="文本框 40"/>
            <p:cNvSpPr txBox="1"/>
            <p:nvPr>
              <p:custDataLst>
                <p:tags r:id="rId28"/>
              </p:custDataLst>
            </p:nvPr>
          </p:nvSpPr>
          <p:spPr>
            <a:xfrm>
              <a:off x="6369" y="6079"/>
              <a:ext cx="3135" cy="1210"/>
            </a:xfrm>
            <a:prstGeom prst="rect">
              <a:avLst/>
            </a:prstGeom>
            <a:noFill/>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月我国分布式光伏装机分布</a:t>
              </a: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（数据来源于国家能源局）</a:t>
              </a:r>
            </a:p>
          </p:txBody>
        </p:sp>
        <p:grpSp>
          <p:nvGrpSpPr>
            <p:cNvPr id="3" name="组合 2"/>
            <p:cNvGrpSpPr/>
            <p:nvPr/>
          </p:nvGrpSpPr>
          <p:grpSpPr>
            <a:xfrm>
              <a:off x="761" y="4914"/>
              <a:ext cx="7068" cy="4050"/>
              <a:chOff x="9869" y="2567"/>
              <a:chExt cx="7068" cy="4050"/>
            </a:xfrm>
          </p:grpSpPr>
          <p:pic>
            <p:nvPicPr>
              <p:cNvPr id="1244" name="图片 1243"/>
              <p:cNvPicPr>
                <a:picLocks noChangeAspect="1"/>
              </p:cNvPicPr>
              <p:nvPr>
                <p:custDataLst>
                  <p:tags r:id="rId29"/>
                </p:custDataLst>
              </p:nvPr>
            </p:nvPicPr>
            <p:blipFill>
              <a:blip r:embed="rId58"/>
              <a:stretch>
                <a:fillRect/>
              </a:stretch>
            </p:blipFill>
            <p:spPr>
              <a:xfrm>
                <a:off x="11341" y="2567"/>
                <a:ext cx="5596" cy="4021"/>
              </a:xfrm>
              <a:prstGeom prst="rect">
                <a:avLst/>
              </a:prstGeom>
            </p:spPr>
          </p:pic>
          <p:sp>
            <p:nvSpPr>
              <p:cNvPr id="72" name="文本框 71"/>
              <p:cNvSpPr txBox="1"/>
              <p:nvPr>
                <p:custDataLst>
                  <p:tags r:id="rId30"/>
                </p:custDataLst>
              </p:nvPr>
            </p:nvSpPr>
            <p:spPr>
              <a:xfrm>
                <a:off x="14777" y="4306"/>
                <a:ext cx="711" cy="313"/>
              </a:xfrm>
              <a:prstGeom prst="rect">
                <a:avLst/>
              </a:prstGeom>
              <a:noFill/>
            </p:spPr>
            <p:txBody>
              <a:bodyPr wrap="square">
                <a:spAutoFit/>
              </a:bodyPr>
              <a:lstStyle>
                <a:defPPr>
                  <a:defRPr lang="zh-CN"/>
                </a:defPPr>
                <a:lvl1pPr>
                  <a:defRPr sz="900" b="1">
                    <a:solidFill>
                      <a:schemeClr val="tx1">
                        <a:lumMod val="75000"/>
                        <a:lumOff val="25000"/>
                      </a:schemeClr>
                    </a:solidFill>
                    <a:effectLst>
                      <a:glow rad="50800">
                        <a:schemeClr val="bg1"/>
                      </a:glow>
                    </a:effectLst>
                    <a:latin typeface="微软雅黑" panose="020B0503020204020204" pitchFamily="34" charset="-122"/>
                    <a:ea typeface="微软雅黑" panose="020B0503020204020204" pitchFamily="34" charset="-122"/>
                  </a:defRPr>
                </a:lvl1pPr>
              </a:lstStyle>
              <a:p>
                <a:r>
                  <a:rPr lang="zh-CN" altLang="en-US" sz="700" dirty="0">
                    <a:solidFill>
                      <a:schemeClr val="bg1"/>
                    </a:solidFill>
                    <a:effectLst/>
                    <a:sym typeface="微软雅黑" panose="020B0503020204020204" pitchFamily="34" charset="-122"/>
                  </a:rPr>
                  <a:t>山东</a:t>
                </a:r>
              </a:p>
            </p:txBody>
          </p:sp>
          <p:sp>
            <p:nvSpPr>
              <p:cNvPr id="73" name="文本框 72"/>
              <p:cNvSpPr txBox="1"/>
              <p:nvPr>
                <p:custDataLst>
                  <p:tags r:id="rId31"/>
                </p:custDataLst>
              </p:nvPr>
            </p:nvSpPr>
            <p:spPr>
              <a:xfrm>
                <a:off x="14507" y="4154"/>
                <a:ext cx="570" cy="289"/>
              </a:xfrm>
              <a:prstGeom prst="rect">
                <a:avLst/>
              </a:prstGeom>
              <a:noFill/>
            </p:spPr>
            <p:txBody>
              <a:bodyPr wrap="square">
                <a:spAutoFit/>
              </a:bodyPr>
              <a:lstStyle/>
              <a:p>
                <a:r>
                  <a:rPr lang="zh-CN" altLang="en-US" sz="600" dirty="0">
                    <a:effectLst/>
                    <a:latin typeface="微软雅黑" panose="020B0503020204020204" pitchFamily="34" charset="-122"/>
                    <a:ea typeface="微软雅黑" panose="020B0503020204020204" pitchFamily="34" charset="-122"/>
                    <a:sym typeface="微软雅黑" panose="020B0503020204020204" pitchFamily="34" charset="-122"/>
                  </a:rPr>
                  <a:t>河北</a:t>
                </a:r>
              </a:p>
            </p:txBody>
          </p:sp>
          <p:sp>
            <p:nvSpPr>
              <p:cNvPr id="74" name="文本框 73"/>
              <p:cNvSpPr txBox="1"/>
              <p:nvPr>
                <p:custDataLst>
                  <p:tags r:id="rId32"/>
                </p:custDataLst>
              </p:nvPr>
            </p:nvSpPr>
            <p:spPr>
              <a:xfrm>
                <a:off x="14307" y="4627"/>
                <a:ext cx="549" cy="289"/>
              </a:xfrm>
              <a:prstGeom prst="rect">
                <a:avLst/>
              </a:prstGeom>
              <a:noFill/>
            </p:spPr>
            <p:txBody>
              <a:bodyPr wrap="square">
                <a:spAutoFit/>
              </a:bodyPr>
              <a:lstStyle/>
              <a:p>
                <a:r>
                  <a:rPr lang="zh-CN" altLang="en-US" sz="600" dirty="0">
                    <a:effectLst/>
                    <a:latin typeface="微软雅黑" panose="020B0503020204020204" pitchFamily="34" charset="-122"/>
                    <a:ea typeface="微软雅黑" panose="020B0503020204020204" pitchFamily="34" charset="-122"/>
                    <a:sym typeface="微软雅黑" panose="020B0503020204020204" pitchFamily="34" charset="-122"/>
                  </a:rPr>
                  <a:t>河南</a:t>
                </a:r>
              </a:p>
            </p:txBody>
          </p:sp>
          <p:sp>
            <p:nvSpPr>
              <p:cNvPr id="75" name="文本框 74"/>
              <p:cNvSpPr txBox="1"/>
              <p:nvPr>
                <p:custDataLst>
                  <p:tags r:id="rId33"/>
                </p:custDataLst>
              </p:nvPr>
            </p:nvSpPr>
            <p:spPr>
              <a:xfrm>
                <a:off x="14880" y="4672"/>
                <a:ext cx="975" cy="291"/>
              </a:xfrm>
              <a:prstGeom prst="rect">
                <a:avLst/>
              </a:prstGeom>
              <a:noFill/>
            </p:spPr>
            <p:txBody>
              <a:bodyPr wrap="square">
                <a:spAutoFit/>
              </a:bodyPr>
              <a:lstStyle/>
              <a:p>
                <a:r>
                  <a:rPr lang="zh-CN" altLang="en-US" sz="600" dirty="0">
                    <a:effectLst/>
                    <a:latin typeface="微软雅黑" panose="020B0503020204020204" pitchFamily="34" charset="-122"/>
                    <a:ea typeface="微软雅黑" panose="020B0503020204020204" pitchFamily="34" charset="-122"/>
                    <a:sym typeface="微软雅黑" panose="020B0503020204020204" pitchFamily="34" charset="-122"/>
                  </a:rPr>
                  <a:t>江苏</a:t>
                </a:r>
              </a:p>
            </p:txBody>
          </p:sp>
          <p:sp>
            <p:nvSpPr>
              <p:cNvPr id="76" name="文本框 75"/>
              <p:cNvSpPr txBox="1"/>
              <p:nvPr>
                <p:custDataLst>
                  <p:tags r:id="rId34"/>
                </p:custDataLst>
              </p:nvPr>
            </p:nvSpPr>
            <p:spPr>
              <a:xfrm>
                <a:off x="14985" y="5102"/>
                <a:ext cx="693" cy="291"/>
              </a:xfrm>
              <a:prstGeom prst="rect">
                <a:avLst/>
              </a:prstGeom>
              <a:noFill/>
            </p:spPr>
            <p:txBody>
              <a:bodyPr wrap="square">
                <a:spAutoFit/>
              </a:bodyPr>
              <a:lstStyle>
                <a:defPPr>
                  <a:defRPr lang="zh-CN"/>
                </a:defPPr>
                <a:lvl1pPr>
                  <a:defRPr sz="600">
                    <a:effectLst/>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浙江</a:t>
                </a:r>
              </a:p>
            </p:txBody>
          </p:sp>
          <p:sp>
            <p:nvSpPr>
              <p:cNvPr id="79" name="文本框 78"/>
              <p:cNvSpPr txBox="1"/>
              <p:nvPr>
                <p:custDataLst>
                  <p:tags r:id="rId35"/>
                </p:custDataLst>
              </p:nvPr>
            </p:nvSpPr>
            <p:spPr>
              <a:xfrm>
                <a:off x="14831" y="5441"/>
                <a:ext cx="746" cy="291"/>
              </a:xfrm>
              <a:prstGeom prst="rect">
                <a:avLst/>
              </a:prstGeom>
              <a:noFill/>
            </p:spPr>
            <p:txBody>
              <a:bodyPr wrap="square">
                <a:spAutoFit/>
              </a:bodyPr>
              <a:lstStyle/>
              <a:p>
                <a:r>
                  <a:rPr lang="zh-CN" altLang="en-US" sz="600" dirty="0">
                    <a:effectLst/>
                    <a:latin typeface="微软雅黑" panose="020B0503020204020204" pitchFamily="34" charset="-122"/>
                    <a:ea typeface="微软雅黑" panose="020B0503020204020204" pitchFamily="34" charset="-122"/>
                    <a:sym typeface="微软雅黑" panose="020B0503020204020204" pitchFamily="34" charset="-122"/>
                  </a:rPr>
                  <a:t>福建</a:t>
                </a:r>
              </a:p>
            </p:txBody>
          </p:sp>
          <p:sp>
            <p:nvSpPr>
              <p:cNvPr id="80" name="文本框 79"/>
              <p:cNvSpPr txBox="1"/>
              <p:nvPr>
                <p:custDataLst>
                  <p:tags r:id="rId36"/>
                </p:custDataLst>
              </p:nvPr>
            </p:nvSpPr>
            <p:spPr>
              <a:xfrm>
                <a:off x="14435" y="5740"/>
                <a:ext cx="746" cy="289"/>
              </a:xfrm>
              <a:prstGeom prst="rect">
                <a:avLst/>
              </a:prstGeom>
              <a:noFill/>
            </p:spPr>
            <p:txBody>
              <a:bodyPr wrap="square">
                <a:spAutoFit/>
              </a:bodyPr>
              <a:lstStyle>
                <a:defPPr>
                  <a:defRPr lang="zh-CN"/>
                </a:defPPr>
                <a:lvl1pPr>
                  <a:defRPr sz="900" b="1">
                    <a:solidFill>
                      <a:schemeClr val="tx1">
                        <a:lumMod val="75000"/>
                        <a:lumOff val="25000"/>
                      </a:schemeClr>
                    </a:solidFill>
                    <a:effectLst>
                      <a:glow rad="50800">
                        <a:schemeClr val="bg1"/>
                      </a:glow>
                    </a:effectLst>
                    <a:latin typeface="微软雅黑" panose="020B0503020204020204" pitchFamily="34" charset="-122"/>
                    <a:ea typeface="微软雅黑" panose="020B0503020204020204" pitchFamily="34" charset="-122"/>
                  </a:defRPr>
                </a:lvl1pPr>
              </a:lstStyle>
              <a:p>
                <a:r>
                  <a:rPr lang="zh-CN" altLang="en-US" sz="600" b="0" dirty="0">
                    <a:effectLst/>
                    <a:sym typeface="微软雅黑" panose="020B0503020204020204" pitchFamily="34" charset="-122"/>
                  </a:rPr>
                  <a:t>广东</a:t>
                </a:r>
              </a:p>
            </p:txBody>
          </p:sp>
          <p:sp>
            <p:nvSpPr>
              <p:cNvPr id="81" name="文本框 80"/>
              <p:cNvSpPr txBox="1"/>
              <p:nvPr>
                <p:custDataLst>
                  <p:tags r:id="rId37"/>
                </p:custDataLst>
              </p:nvPr>
            </p:nvSpPr>
            <p:spPr>
              <a:xfrm>
                <a:off x="13924" y="5700"/>
                <a:ext cx="746" cy="289"/>
              </a:xfrm>
              <a:prstGeom prst="rect">
                <a:avLst/>
              </a:prstGeom>
              <a:noFill/>
            </p:spPr>
            <p:txBody>
              <a:bodyPr wrap="square">
                <a:spAutoFit/>
              </a:bodyPr>
              <a:lstStyle/>
              <a:p>
                <a:r>
                  <a:rPr lang="zh-CN" altLang="en-US" sz="600" dirty="0">
                    <a:solidFill>
                      <a:schemeClr val="tx1">
                        <a:lumMod val="75000"/>
                        <a:lumOff val="25000"/>
                      </a:schemeClr>
                    </a:solidFill>
                    <a:effectLst/>
                    <a:latin typeface="微软雅黑" panose="020B0503020204020204" pitchFamily="34" charset="-122"/>
                    <a:ea typeface="微软雅黑" panose="020B0503020204020204" pitchFamily="34" charset="-122"/>
                    <a:sym typeface="微软雅黑" panose="020B0503020204020204" pitchFamily="34" charset="-122"/>
                  </a:rPr>
                  <a:t>广西</a:t>
                </a:r>
              </a:p>
            </p:txBody>
          </p:sp>
          <p:sp>
            <p:nvSpPr>
              <p:cNvPr id="82" name="文本框 81"/>
              <p:cNvSpPr txBox="1"/>
              <p:nvPr>
                <p:custDataLst>
                  <p:tags r:id="rId38"/>
                </p:custDataLst>
              </p:nvPr>
            </p:nvSpPr>
            <p:spPr>
              <a:xfrm>
                <a:off x="13258" y="5589"/>
                <a:ext cx="746" cy="289"/>
              </a:xfrm>
              <a:prstGeom prst="rect">
                <a:avLst/>
              </a:prstGeom>
              <a:noFill/>
            </p:spPr>
            <p:txBody>
              <a:bodyPr wrap="square">
                <a:spAutoFit/>
              </a:bodyPr>
              <a:lstStyle/>
              <a:p>
                <a:r>
                  <a:rPr lang="zh-CN" altLang="en-US" sz="600" dirty="0">
                    <a:solidFill>
                      <a:schemeClr val="tx1">
                        <a:lumMod val="75000"/>
                        <a:lumOff val="25000"/>
                      </a:schemeClr>
                    </a:solidFill>
                    <a:effectLst/>
                    <a:latin typeface="微软雅黑" panose="020B0503020204020204" pitchFamily="34" charset="-122"/>
                    <a:ea typeface="微软雅黑" panose="020B0503020204020204" pitchFamily="34" charset="-122"/>
                    <a:sym typeface="微软雅黑" panose="020B0503020204020204" pitchFamily="34" charset="-122"/>
                  </a:rPr>
                  <a:t>云南</a:t>
                </a:r>
              </a:p>
            </p:txBody>
          </p:sp>
          <p:sp>
            <p:nvSpPr>
              <p:cNvPr id="83" name="文本框 82"/>
              <p:cNvSpPr txBox="1"/>
              <p:nvPr>
                <p:custDataLst>
                  <p:tags r:id="rId39"/>
                </p:custDataLst>
              </p:nvPr>
            </p:nvSpPr>
            <p:spPr>
              <a:xfrm>
                <a:off x="13761" y="5389"/>
                <a:ext cx="746" cy="289"/>
              </a:xfrm>
              <a:prstGeom prst="rect">
                <a:avLst/>
              </a:prstGeom>
              <a:noFill/>
            </p:spPr>
            <p:txBody>
              <a:bodyPr wrap="square">
                <a:spAutoFit/>
              </a:bodyPr>
              <a:lstStyle/>
              <a:p>
                <a:r>
                  <a:rPr lang="zh-CN" altLang="en-US" sz="600" dirty="0">
                    <a:solidFill>
                      <a:schemeClr val="tx1">
                        <a:lumMod val="75000"/>
                        <a:lumOff val="25000"/>
                      </a:schemeClr>
                    </a:solidFill>
                    <a:effectLst/>
                    <a:latin typeface="微软雅黑" panose="020B0503020204020204" pitchFamily="34" charset="-122"/>
                    <a:ea typeface="微软雅黑" panose="020B0503020204020204" pitchFamily="34" charset="-122"/>
                    <a:sym typeface="微软雅黑" panose="020B0503020204020204" pitchFamily="34" charset="-122"/>
                  </a:rPr>
                  <a:t>贵州</a:t>
                </a:r>
              </a:p>
            </p:txBody>
          </p:sp>
          <p:sp>
            <p:nvSpPr>
              <p:cNvPr id="84" name="文本框 83"/>
              <p:cNvSpPr txBox="1"/>
              <p:nvPr>
                <p:custDataLst>
                  <p:tags r:id="rId40"/>
                </p:custDataLst>
              </p:nvPr>
            </p:nvSpPr>
            <p:spPr>
              <a:xfrm>
                <a:off x="14597" y="5239"/>
                <a:ext cx="535" cy="291"/>
              </a:xfrm>
              <a:prstGeom prst="rect">
                <a:avLst/>
              </a:prstGeom>
              <a:noFill/>
            </p:spPr>
            <p:txBody>
              <a:bodyPr wrap="square">
                <a:spAutoFit/>
              </a:bodyPr>
              <a:lstStyle>
                <a:defPPr>
                  <a:defRPr lang="zh-CN"/>
                </a:defPPr>
                <a:lvl1pPr>
                  <a:defRPr sz="600">
                    <a:effectLst/>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江西</a:t>
                </a:r>
              </a:p>
            </p:txBody>
          </p:sp>
          <p:sp>
            <p:nvSpPr>
              <p:cNvPr id="85" name="文本框 84"/>
              <p:cNvSpPr txBox="1"/>
              <p:nvPr>
                <p:custDataLst>
                  <p:tags r:id="rId41"/>
                </p:custDataLst>
              </p:nvPr>
            </p:nvSpPr>
            <p:spPr>
              <a:xfrm>
                <a:off x="14206" y="5299"/>
                <a:ext cx="746" cy="291"/>
              </a:xfrm>
              <a:prstGeom prst="rect">
                <a:avLst/>
              </a:prstGeom>
              <a:noFill/>
            </p:spPr>
            <p:txBody>
              <a:bodyPr wrap="square">
                <a:spAutoFit/>
              </a:bodyPr>
              <a:lstStyle>
                <a:defPPr>
                  <a:defRPr lang="zh-CN"/>
                </a:defPPr>
                <a:lvl1pPr>
                  <a:defRPr sz="900" b="1">
                    <a:solidFill>
                      <a:schemeClr val="tx1">
                        <a:lumMod val="75000"/>
                        <a:lumOff val="25000"/>
                      </a:schemeClr>
                    </a:solidFill>
                    <a:effectLst>
                      <a:glow rad="50800">
                        <a:schemeClr val="bg1"/>
                      </a:glow>
                    </a:effectLst>
                    <a:latin typeface="微软雅黑" panose="020B0503020204020204" pitchFamily="34" charset="-122"/>
                    <a:ea typeface="微软雅黑" panose="020B0503020204020204" pitchFamily="34" charset="-122"/>
                  </a:defRPr>
                </a:lvl1pPr>
              </a:lstStyle>
              <a:p>
                <a:r>
                  <a:rPr lang="zh-CN" altLang="en-US" sz="600" b="0" dirty="0">
                    <a:solidFill>
                      <a:schemeClr val="tx1"/>
                    </a:solidFill>
                    <a:effectLst/>
                    <a:sym typeface="微软雅黑" panose="020B0503020204020204" pitchFamily="34" charset="-122"/>
                  </a:rPr>
                  <a:t>湖南</a:t>
                </a:r>
              </a:p>
            </p:txBody>
          </p:sp>
          <p:sp>
            <p:nvSpPr>
              <p:cNvPr id="86" name="文本框 85"/>
              <p:cNvSpPr txBox="1"/>
              <p:nvPr>
                <p:custDataLst>
                  <p:tags r:id="rId42"/>
                </p:custDataLst>
              </p:nvPr>
            </p:nvSpPr>
            <p:spPr>
              <a:xfrm>
                <a:off x="14241" y="4245"/>
                <a:ext cx="746" cy="291"/>
              </a:xfrm>
              <a:prstGeom prst="rect">
                <a:avLst/>
              </a:prstGeom>
              <a:noFill/>
            </p:spPr>
            <p:txBody>
              <a:bodyPr wrap="square">
                <a:spAutoFit/>
              </a:bodyPr>
              <a:lstStyle/>
              <a:p>
                <a:r>
                  <a:rPr lang="zh-CN" altLang="en-US" sz="600" dirty="0">
                    <a:effectLst/>
                    <a:latin typeface="微软雅黑" panose="020B0503020204020204" pitchFamily="34" charset="-122"/>
                    <a:ea typeface="微软雅黑" panose="020B0503020204020204" pitchFamily="34" charset="-122"/>
                    <a:sym typeface="微软雅黑" panose="020B0503020204020204" pitchFamily="34" charset="-122"/>
                  </a:rPr>
                  <a:t>山西</a:t>
                </a:r>
              </a:p>
            </p:txBody>
          </p:sp>
          <p:sp>
            <p:nvSpPr>
              <p:cNvPr id="1246" name="文本框 1245"/>
              <p:cNvSpPr txBox="1"/>
              <p:nvPr>
                <p:custDataLst>
                  <p:tags r:id="rId43"/>
                </p:custDataLst>
              </p:nvPr>
            </p:nvSpPr>
            <p:spPr>
              <a:xfrm>
                <a:off x="14682" y="4809"/>
                <a:ext cx="781" cy="291"/>
              </a:xfrm>
              <a:prstGeom prst="rect">
                <a:avLst/>
              </a:prstGeom>
              <a:noFill/>
            </p:spPr>
            <p:txBody>
              <a:bodyPr wrap="square">
                <a:spAutoFit/>
              </a:bodyPr>
              <a:lstStyle/>
              <a:p>
                <a:r>
                  <a:rPr lang="zh-CN" altLang="en-US" sz="600" dirty="0">
                    <a:effectLst/>
                    <a:latin typeface="微软雅黑" panose="020B0503020204020204" pitchFamily="34" charset="-122"/>
                    <a:ea typeface="微软雅黑" panose="020B0503020204020204" pitchFamily="34" charset="-122"/>
                    <a:sym typeface="微软雅黑" panose="020B0503020204020204" pitchFamily="34" charset="-122"/>
                  </a:rPr>
                  <a:t>安徽</a:t>
                </a:r>
              </a:p>
            </p:txBody>
          </p:sp>
          <p:grpSp>
            <p:nvGrpSpPr>
              <p:cNvPr id="6" name="组合 5"/>
              <p:cNvGrpSpPr/>
              <p:nvPr/>
            </p:nvGrpSpPr>
            <p:grpSpPr>
              <a:xfrm>
                <a:off x="9869" y="4887"/>
                <a:ext cx="2710" cy="1729"/>
                <a:chOff x="6196554" y="2867289"/>
                <a:chExt cx="1720930" cy="1098205"/>
              </a:xfrm>
            </p:grpSpPr>
            <p:sp>
              <p:nvSpPr>
                <p:cNvPr id="7" name="矩形 6"/>
                <p:cNvSpPr/>
                <p:nvPr>
                  <p:custDataLst>
                    <p:tags r:id="rId44"/>
                  </p:custDataLst>
                </p:nvPr>
              </p:nvSpPr>
              <p:spPr bwMode="auto">
                <a:xfrm>
                  <a:off x="6196554" y="2938360"/>
                  <a:ext cx="108000" cy="108000"/>
                </a:xfrm>
                <a:prstGeom prst="rect">
                  <a:avLst/>
                </a:prstGeom>
                <a:solidFill>
                  <a:srgbClr val="800000"/>
                </a:solidFill>
                <a:ln>
                  <a:noFill/>
                </a:ln>
              </p:spPr>
              <p:txBody>
                <a:bodyPr lIns="102324" tIns="51160" rIns="102324" bIns="51160" rtlCol="0" anchor="ctr"/>
                <a:lstStyle/>
                <a:p>
                  <a:pPr marL="0" marR="0" indent="0" algn="ctr" defTabSz="102235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造字工房悦黑（非商用）常规体"/>
                    <a:sym typeface="微软雅黑" panose="020B0503020204020204" pitchFamily="34" charset="-122"/>
                  </a:endParaRPr>
                </a:p>
              </p:txBody>
            </p:sp>
            <p:sp>
              <p:nvSpPr>
                <p:cNvPr id="8" name="文本框 35"/>
                <p:cNvSpPr txBox="1"/>
                <p:nvPr>
                  <p:custDataLst>
                    <p:tags r:id="rId45"/>
                  </p:custDataLst>
                </p:nvPr>
              </p:nvSpPr>
              <p:spPr>
                <a:xfrm>
                  <a:off x="6283225" y="2867289"/>
                  <a:ext cx="1634259" cy="2616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万以上</a:t>
                  </a:r>
                </a:p>
              </p:txBody>
            </p:sp>
            <p:sp>
              <p:nvSpPr>
                <p:cNvPr id="9" name="矩形 8"/>
                <p:cNvSpPr/>
                <p:nvPr>
                  <p:custDataLst>
                    <p:tags r:id="rId46"/>
                  </p:custDataLst>
                </p:nvPr>
              </p:nvSpPr>
              <p:spPr bwMode="auto">
                <a:xfrm>
                  <a:off x="6196554" y="3105679"/>
                  <a:ext cx="108000" cy="108000"/>
                </a:xfrm>
                <a:prstGeom prst="rect">
                  <a:avLst/>
                </a:prstGeom>
                <a:solidFill>
                  <a:srgbClr val="EE0000"/>
                </a:solidFill>
                <a:ln>
                  <a:noFill/>
                </a:ln>
              </p:spPr>
              <p:txBody>
                <a:bodyPr lIns="102324" tIns="51160" rIns="102324" bIns="51160" rtlCol="0" anchor="ctr"/>
                <a:lstStyle/>
                <a:p>
                  <a:pPr marL="0" marR="0" indent="0" algn="ctr" defTabSz="102235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造字工房悦黑（非商用）常规体"/>
                    <a:sym typeface="微软雅黑" panose="020B0503020204020204" pitchFamily="34" charset="-122"/>
                  </a:endParaRPr>
                </a:p>
              </p:txBody>
            </p:sp>
            <p:sp>
              <p:nvSpPr>
                <p:cNvPr id="10" name="文本框 35"/>
                <p:cNvSpPr txBox="1"/>
                <p:nvPr>
                  <p:custDataLst>
                    <p:tags r:id="rId47"/>
                  </p:custDataLst>
                </p:nvPr>
              </p:nvSpPr>
              <p:spPr>
                <a:xfrm>
                  <a:off x="6268769" y="3034608"/>
                  <a:ext cx="1634259" cy="2616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1000-2000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1" name="矩形 10"/>
                <p:cNvSpPr/>
                <p:nvPr>
                  <p:custDataLst>
                    <p:tags r:id="rId48"/>
                  </p:custDataLst>
                </p:nvPr>
              </p:nvSpPr>
              <p:spPr bwMode="auto">
                <a:xfrm>
                  <a:off x="6196554" y="3272998"/>
                  <a:ext cx="108000" cy="108000"/>
                </a:xfrm>
                <a:prstGeom prst="rect">
                  <a:avLst/>
                </a:prstGeom>
                <a:solidFill>
                  <a:srgbClr val="FF3F3F"/>
                </a:solidFill>
                <a:ln>
                  <a:noFill/>
                </a:ln>
              </p:spPr>
              <p:txBody>
                <a:bodyPr lIns="102324" tIns="51160" rIns="102324" bIns="51160" rtlCol="0" anchor="ctr"/>
                <a:lstStyle/>
                <a:p>
                  <a:pPr marL="0" marR="0" indent="0" algn="ctr" defTabSz="102235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造字工房悦黑（非商用）常规体"/>
                    <a:sym typeface="微软雅黑" panose="020B0503020204020204" pitchFamily="34" charset="-122"/>
                  </a:endParaRPr>
                </a:p>
              </p:txBody>
            </p:sp>
            <p:sp>
              <p:nvSpPr>
                <p:cNvPr id="12" name="文本框 35"/>
                <p:cNvSpPr txBox="1"/>
                <p:nvPr>
                  <p:custDataLst>
                    <p:tags r:id="rId49"/>
                  </p:custDataLst>
                </p:nvPr>
              </p:nvSpPr>
              <p:spPr>
                <a:xfrm>
                  <a:off x="6278530" y="3201927"/>
                  <a:ext cx="1634259" cy="2616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700-1000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3" name="矩形 12"/>
                <p:cNvSpPr/>
                <p:nvPr>
                  <p:custDataLst>
                    <p:tags r:id="rId50"/>
                  </p:custDataLst>
                </p:nvPr>
              </p:nvSpPr>
              <p:spPr bwMode="auto">
                <a:xfrm>
                  <a:off x="6196554" y="3440317"/>
                  <a:ext cx="108000" cy="108000"/>
                </a:xfrm>
                <a:prstGeom prst="rect">
                  <a:avLst/>
                </a:prstGeom>
                <a:solidFill>
                  <a:srgbClr val="FF8B8B"/>
                </a:solidFill>
                <a:ln>
                  <a:solidFill>
                    <a:schemeClr val="bg1">
                      <a:lumMod val="85000"/>
                    </a:schemeClr>
                  </a:solidFill>
                </a:ln>
              </p:spPr>
              <p:txBody>
                <a:bodyPr lIns="102324" tIns="51160" rIns="102324" bIns="51160" rtlCol="0" anchor="ctr"/>
                <a:lstStyle/>
                <a:p>
                  <a:pPr marL="0" marR="0" indent="0" algn="ctr" defTabSz="102235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造字工房悦黑（非商用）常规体"/>
                    <a:sym typeface="微软雅黑" panose="020B0503020204020204" pitchFamily="34" charset="-122"/>
                  </a:endParaRPr>
                </a:p>
              </p:txBody>
            </p:sp>
            <p:sp>
              <p:nvSpPr>
                <p:cNvPr id="14" name="文本框 35"/>
                <p:cNvSpPr txBox="1"/>
                <p:nvPr>
                  <p:custDataLst>
                    <p:tags r:id="rId51"/>
                  </p:custDataLst>
                </p:nvPr>
              </p:nvSpPr>
              <p:spPr>
                <a:xfrm>
                  <a:off x="6278530" y="3369246"/>
                  <a:ext cx="1634259" cy="2616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300-700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5" name="矩形 14"/>
                <p:cNvSpPr/>
                <p:nvPr>
                  <p:custDataLst>
                    <p:tags r:id="rId52"/>
                  </p:custDataLst>
                </p:nvPr>
              </p:nvSpPr>
              <p:spPr bwMode="auto">
                <a:xfrm>
                  <a:off x="6196554" y="3607636"/>
                  <a:ext cx="108000" cy="108000"/>
                </a:xfrm>
                <a:prstGeom prst="rect">
                  <a:avLst/>
                </a:prstGeom>
                <a:solidFill>
                  <a:srgbClr val="FFC9C9"/>
                </a:solidFill>
                <a:ln>
                  <a:solidFill>
                    <a:schemeClr val="bg1">
                      <a:lumMod val="85000"/>
                    </a:schemeClr>
                  </a:solidFill>
                </a:ln>
              </p:spPr>
              <p:txBody>
                <a:bodyPr lIns="102324" tIns="51160" rIns="102324" bIns="51160" rtlCol="0" anchor="ctr"/>
                <a:lstStyle/>
                <a:p>
                  <a:pPr marL="0" marR="0" indent="0" algn="ctr" defTabSz="102235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造字工房悦黑（非商用）常规体"/>
                    <a:sym typeface="微软雅黑" panose="020B0503020204020204" pitchFamily="34" charset="-122"/>
                  </a:endParaRPr>
                </a:p>
              </p:txBody>
            </p:sp>
            <p:sp>
              <p:nvSpPr>
                <p:cNvPr id="16" name="文本框 35"/>
                <p:cNvSpPr txBox="1"/>
                <p:nvPr>
                  <p:custDataLst>
                    <p:tags r:id="rId53"/>
                  </p:custDataLst>
                </p:nvPr>
              </p:nvSpPr>
              <p:spPr>
                <a:xfrm>
                  <a:off x="6278530" y="3536565"/>
                  <a:ext cx="1634259" cy="2616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100-300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17" name="矩形 16"/>
                <p:cNvSpPr/>
                <p:nvPr>
                  <p:custDataLst>
                    <p:tags r:id="rId54"/>
                  </p:custDataLst>
                </p:nvPr>
              </p:nvSpPr>
              <p:spPr bwMode="auto">
                <a:xfrm>
                  <a:off x="6196554" y="3774955"/>
                  <a:ext cx="108000" cy="108000"/>
                </a:xfrm>
                <a:prstGeom prst="rect">
                  <a:avLst/>
                </a:prstGeom>
                <a:solidFill>
                  <a:schemeClr val="bg1"/>
                </a:solidFill>
                <a:ln>
                  <a:solidFill>
                    <a:schemeClr val="bg1">
                      <a:lumMod val="85000"/>
                    </a:schemeClr>
                  </a:solidFill>
                </a:ln>
              </p:spPr>
              <p:txBody>
                <a:bodyPr lIns="102324" tIns="51160" rIns="102324" bIns="51160" rtlCol="0" anchor="ctr"/>
                <a:lstStyle/>
                <a:p>
                  <a:pPr marL="0" marR="0" indent="0" algn="ctr" defTabSz="102235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造字工房悦黑（非商用）常规体"/>
                    <a:sym typeface="微软雅黑" panose="020B0503020204020204" pitchFamily="34" charset="-122"/>
                  </a:endParaRPr>
                </a:p>
              </p:txBody>
            </p:sp>
            <p:sp>
              <p:nvSpPr>
                <p:cNvPr id="18" name="文本框 35"/>
                <p:cNvSpPr txBox="1"/>
                <p:nvPr>
                  <p:custDataLst>
                    <p:tags r:id="rId55"/>
                  </p:custDataLst>
                </p:nvPr>
              </p:nvSpPr>
              <p:spPr>
                <a:xfrm>
                  <a:off x="6278530" y="3703884"/>
                  <a:ext cx="1634259" cy="2616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万以下</a:t>
                  </a:r>
                </a:p>
              </p:txBody>
            </p:sp>
          </p:grpSp>
        </p:grpSp>
      </p:grpSp>
      <p:sp>
        <p:nvSpPr>
          <p:cNvPr id="21" name="圆角矩形 20"/>
          <p:cNvSpPr/>
          <p:nvPr>
            <p:custDataLst>
              <p:tags r:id="rId3"/>
            </p:custDataLst>
          </p:nvPr>
        </p:nvSpPr>
        <p:spPr>
          <a:xfrm>
            <a:off x="360045" y="3942715"/>
            <a:ext cx="7626350" cy="2606040"/>
          </a:xfrm>
          <a:prstGeom prst="roundRect">
            <a:avLst>
              <a:gd name="adj" fmla="val 11019"/>
            </a:avLst>
          </a:prstGeom>
          <a:solidFill>
            <a:schemeClr val="bg1">
              <a:alpha val="63000"/>
            </a:schemeClr>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custDataLst>
              <p:tags r:id="rId4"/>
            </p:custDataLst>
          </p:nvPr>
        </p:nvSpPr>
        <p:spPr>
          <a:xfrm>
            <a:off x="8933180" y="3943350"/>
            <a:ext cx="3030220" cy="977265"/>
          </a:xfrm>
          <a:prstGeom prst="rect">
            <a:avLst/>
          </a:prstGeom>
          <a:noFill/>
        </p:spPr>
        <p:txBody>
          <a:bodyPr wrap="square" rtlCol="0" anchor="t">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sym typeface="+mn-ea"/>
              </a:rPr>
              <a:t>极高渗透率</a:t>
            </a:r>
          </a:p>
          <a:p>
            <a:pPr algn="ctr">
              <a:lnSpc>
                <a:spcPct val="120000"/>
              </a:lnSpc>
            </a:pPr>
            <a:r>
              <a:rPr lang="zh-CN" altLang="en-US" sz="2400" dirty="0">
                <a:latin typeface="微软雅黑" panose="020B0503020204020204" pitchFamily="34" charset="-122"/>
                <a:ea typeface="微软雅黑" panose="020B0503020204020204" pitchFamily="34" charset="-122"/>
                <a:sym typeface="+mn-ea"/>
              </a:rPr>
              <a:t>分布式光伏发电系统</a:t>
            </a:r>
          </a:p>
        </p:txBody>
      </p:sp>
      <p:sp>
        <p:nvSpPr>
          <p:cNvPr id="28" name="圆角矩形 27"/>
          <p:cNvSpPr/>
          <p:nvPr>
            <p:custDataLst>
              <p:tags r:id="rId5"/>
            </p:custDataLst>
          </p:nvPr>
        </p:nvSpPr>
        <p:spPr>
          <a:xfrm>
            <a:off x="487680" y="4049395"/>
            <a:ext cx="2070100" cy="2390775"/>
          </a:xfrm>
          <a:prstGeom prst="roundRect">
            <a:avLst>
              <a:gd name="adj" fmla="val 113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custDataLst>
              <p:tags r:id="rId6"/>
            </p:custDataLst>
          </p:nvPr>
        </p:nvSpPr>
        <p:spPr>
          <a:xfrm>
            <a:off x="478790" y="4131945"/>
            <a:ext cx="2145665" cy="2168525"/>
          </a:xfrm>
          <a:prstGeom prst="rect">
            <a:avLst/>
          </a:prstGeom>
          <a:noFill/>
        </p:spPr>
        <p:txBody>
          <a:bodyPr wrap="square">
            <a:spAutoFit/>
          </a:bodyPr>
          <a:lstStyle/>
          <a:p>
            <a:pPr eaLnBrk="0" hangingPunct="0">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同步发电机</a:t>
            </a:r>
            <a:endParaRPr lang="en-US" altLang="zh-CN" sz="2000" b="1" dirty="0">
              <a:solidFill>
                <a:srgbClr val="C00000"/>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sz="1400" b="1" dirty="0">
                <a:solidFill>
                  <a:srgbClr val="002060"/>
                </a:solidFill>
              </a:rPr>
              <a:t>+</a:t>
            </a:r>
            <a:r>
              <a:rPr lang="en-US" altLang="zh-CN" sz="1400" b="1" dirty="0">
                <a:solidFill>
                  <a:srgbClr val="009A00"/>
                </a:solidFill>
              </a:rPr>
              <a:t> </a:t>
            </a:r>
            <a:r>
              <a:rPr lang="zh-CN" altLang="en-US" sz="1400" b="1" dirty="0">
                <a:solidFill>
                  <a:srgbClr val="000000"/>
                </a:solidFill>
              </a:rPr>
              <a:t>集中可调度发电</a:t>
            </a:r>
            <a:endParaRPr lang="en-US" altLang="zh-CN" sz="1400" dirty="0">
              <a:solidFill>
                <a:srgbClr val="000000"/>
              </a:solidFill>
            </a:endParaRPr>
          </a:p>
          <a:p>
            <a:pPr eaLnBrk="0" hangingPunct="0">
              <a:lnSpc>
                <a:spcPct val="150000"/>
              </a:lnSpc>
            </a:pPr>
            <a:r>
              <a:rPr lang="en-US" altLang="zh-CN" sz="1400" b="1" dirty="0">
                <a:solidFill>
                  <a:srgbClr val="002060"/>
                </a:solidFill>
              </a:rPr>
              <a:t>+</a:t>
            </a:r>
            <a:r>
              <a:rPr lang="en-US" altLang="zh-CN" sz="1400" b="1" dirty="0">
                <a:solidFill>
                  <a:srgbClr val="009A00"/>
                </a:solidFill>
              </a:rPr>
              <a:t> </a:t>
            </a:r>
            <a:r>
              <a:rPr lang="zh-CN" altLang="en-US" sz="1400" b="1" dirty="0">
                <a:solidFill>
                  <a:srgbClr val="000000"/>
                </a:solidFill>
              </a:rPr>
              <a:t>大规模的旋转惯量</a:t>
            </a:r>
            <a:endParaRPr lang="en-US" altLang="zh-CN" sz="1400" b="1" dirty="0">
              <a:solidFill>
                <a:srgbClr val="000000"/>
              </a:solidFill>
            </a:endParaRPr>
          </a:p>
          <a:p>
            <a:pPr eaLnBrk="0" hangingPunct="0">
              <a:lnSpc>
                <a:spcPct val="150000"/>
              </a:lnSpc>
            </a:pPr>
            <a:r>
              <a:rPr lang="en-US" altLang="zh-CN" sz="1400" b="1" dirty="0">
                <a:solidFill>
                  <a:srgbClr val="002060"/>
                </a:solidFill>
              </a:rPr>
              <a:t>+ </a:t>
            </a:r>
            <a:r>
              <a:rPr lang="zh-CN" altLang="en-US" sz="1400" b="1" dirty="0">
                <a:solidFill>
                  <a:srgbClr val="000000"/>
                </a:solidFill>
              </a:rPr>
              <a:t>与网络有自同步性</a:t>
            </a:r>
            <a:endParaRPr lang="en-US" altLang="zh-CN" sz="1400" b="1" dirty="0">
              <a:solidFill>
                <a:srgbClr val="000000"/>
              </a:solidFill>
            </a:endParaRPr>
          </a:p>
          <a:p>
            <a:pPr eaLnBrk="0" hangingPunct="0">
              <a:lnSpc>
                <a:spcPct val="150000"/>
              </a:lnSpc>
            </a:pPr>
            <a:r>
              <a:rPr lang="en-US" altLang="zh-CN" sz="1400" b="1" dirty="0">
                <a:solidFill>
                  <a:srgbClr val="002060"/>
                </a:solidFill>
              </a:rPr>
              <a:t>+</a:t>
            </a:r>
            <a:r>
              <a:rPr lang="en-US" altLang="zh-CN" sz="1400" b="1" dirty="0">
                <a:solidFill>
                  <a:srgbClr val="009A00"/>
                </a:solidFill>
              </a:rPr>
              <a:t> </a:t>
            </a:r>
            <a:r>
              <a:rPr lang="zh-CN" altLang="en-US" sz="1400" b="1" dirty="0">
                <a:solidFill>
                  <a:srgbClr val="000000"/>
                </a:solidFill>
              </a:rPr>
              <a:t>鲁棒的电压</a:t>
            </a:r>
            <a:r>
              <a:rPr lang="en-US" altLang="zh-CN" sz="1400" b="1" dirty="0">
                <a:solidFill>
                  <a:srgbClr val="000000"/>
                </a:solidFill>
              </a:rPr>
              <a:t>/</a:t>
            </a:r>
            <a:r>
              <a:rPr lang="zh-CN" altLang="en-US" sz="1400" b="1" dirty="0">
                <a:solidFill>
                  <a:srgbClr val="000000"/>
                </a:solidFill>
              </a:rPr>
              <a:t>频率控制</a:t>
            </a:r>
            <a:endParaRPr lang="en-US" altLang="zh-CN" sz="1400" b="1" dirty="0">
              <a:solidFill>
                <a:srgbClr val="000000"/>
              </a:solidFill>
            </a:endParaRPr>
          </a:p>
          <a:p>
            <a:pPr eaLnBrk="0" hangingPunct="0">
              <a:lnSpc>
                <a:spcPct val="150000"/>
              </a:lnSpc>
            </a:pPr>
            <a:r>
              <a:rPr lang="en-US" altLang="zh-CN" sz="1400" b="1" dirty="0">
                <a:solidFill>
                  <a:srgbClr val="A9322D"/>
                </a:solidFill>
              </a:rPr>
              <a:t>– </a:t>
            </a:r>
            <a:r>
              <a:rPr lang="zh-CN" altLang="en-US" sz="1400" b="1" dirty="0">
                <a:solidFill>
                  <a:srgbClr val="000000"/>
                </a:solidFill>
              </a:rPr>
              <a:t>慢速动作与控制</a:t>
            </a:r>
          </a:p>
        </p:txBody>
      </p:sp>
      <p:sp>
        <p:nvSpPr>
          <p:cNvPr id="29" name="圆角矩形 28"/>
          <p:cNvSpPr/>
          <p:nvPr>
            <p:custDataLst>
              <p:tags r:id="rId7"/>
            </p:custDataLst>
          </p:nvPr>
        </p:nvSpPr>
        <p:spPr>
          <a:xfrm>
            <a:off x="5590540" y="4049395"/>
            <a:ext cx="2273300" cy="2390775"/>
          </a:xfrm>
          <a:prstGeom prst="roundRect">
            <a:avLst>
              <a:gd name="adj" fmla="val 11345"/>
            </a:avLst>
          </a:prstGeom>
          <a:solidFill>
            <a:srgbClr val="B4C7E7">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8"/>
            </p:custDataLst>
          </p:nvPr>
        </p:nvSpPr>
        <p:spPr>
          <a:xfrm>
            <a:off x="5584825" y="4141470"/>
            <a:ext cx="2336165" cy="2168525"/>
          </a:xfrm>
          <a:prstGeom prst="rect">
            <a:avLst/>
          </a:prstGeom>
          <a:noFill/>
        </p:spPr>
        <p:txBody>
          <a:bodyPr wrap="square">
            <a:spAutoFit/>
          </a:bodyPr>
          <a:lstStyle/>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电力电子</a:t>
            </a: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A9322D"/>
                </a:solidFill>
              </a:rPr>
              <a:t>– </a:t>
            </a:r>
            <a:r>
              <a:rPr lang="zh-CN" altLang="en-US" sz="1400" b="1" dirty="0">
                <a:solidFill>
                  <a:srgbClr val="000000"/>
                </a:solidFill>
              </a:rPr>
              <a:t>分布</a:t>
            </a:r>
            <a:r>
              <a:rPr lang="en-US" altLang="zh-CN" sz="1400" b="1" dirty="0">
                <a:solidFill>
                  <a:srgbClr val="000000"/>
                </a:solidFill>
              </a:rPr>
              <a:t> &amp; </a:t>
            </a:r>
            <a:r>
              <a:rPr lang="zh-CN" altLang="en-US" sz="1400" b="1" dirty="0">
                <a:solidFill>
                  <a:srgbClr val="000000"/>
                </a:solidFill>
              </a:rPr>
              <a:t>随机性发电</a:t>
            </a:r>
            <a:endParaRPr lang="en-US" altLang="zh-CN" sz="1400" dirty="0">
              <a:solidFill>
                <a:srgbClr val="000000"/>
              </a:solidFill>
            </a:endParaRPr>
          </a:p>
          <a:p>
            <a:pPr>
              <a:lnSpc>
                <a:spcPct val="150000"/>
              </a:lnSpc>
            </a:pPr>
            <a:r>
              <a:rPr lang="en-US" altLang="zh-CN" sz="1400" b="1" dirty="0">
                <a:solidFill>
                  <a:srgbClr val="A9322D"/>
                </a:solidFill>
              </a:rPr>
              <a:t>– </a:t>
            </a:r>
            <a:r>
              <a:rPr lang="zh-CN" altLang="en-US" sz="1400" b="1" dirty="0">
                <a:solidFill>
                  <a:srgbClr val="000000"/>
                </a:solidFill>
              </a:rPr>
              <a:t>没有旋转惯量</a:t>
            </a:r>
            <a:endParaRPr lang="en-US" altLang="zh-CN" sz="1400" b="1" dirty="0">
              <a:solidFill>
                <a:srgbClr val="000000"/>
              </a:solidFill>
            </a:endParaRPr>
          </a:p>
          <a:p>
            <a:pPr>
              <a:lnSpc>
                <a:spcPct val="150000"/>
              </a:lnSpc>
            </a:pPr>
            <a:r>
              <a:rPr lang="en-US" altLang="zh-CN" sz="1400" b="1" dirty="0">
                <a:solidFill>
                  <a:srgbClr val="A9322D"/>
                </a:solidFill>
              </a:rPr>
              <a:t>– </a:t>
            </a:r>
            <a:r>
              <a:rPr lang="zh-CN" altLang="en-US" sz="1400" b="1" dirty="0">
                <a:solidFill>
                  <a:srgbClr val="000000"/>
                </a:solidFill>
              </a:rPr>
              <a:t>没有天然的自同步性</a:t>
            </a:r>
            <a:endParaRPr lang="en-US" altLang="zh-CN" sz="1400" b="1" dirty="0">
              <a:solidFill>
                <a:srgbClr val="000000"/>
              </a:solidFill>
            </a:endParaRPr>
          </a:p>
          <a:p>
            <a:pPr>
              <a:lnSpc>
                <a:spcPct val="150000"/>
              </a:lnSpc>
            </a:pPr>
            <a:r>
              <a:rPr lang="en-US" altLang="zh-CN" sz="1400" b="1" dirty="0">
                <a:solidFill>
                  <a:srgbClr val="A9322D"/>
                </a:solidFill>
              </a:rPr>
              <a:t>– </a:t>
            </a:r>
            <a:r>
              <a:rPr lang="zh-CN" altLang="en-US" sz="1400" b="1" dirty="0">
                <a:solidFill>
                  <a:srgbClr val="000000"/>
                </a:solidFill>
              </a:rPr>
              <a:t>脆弱的电压</a:t>
            </a:r>
            <a:r>
              <a:rPr lang="en-US" altLang="zh-CN" sz="1400" b="1" dirty="0">
                <a:solidFill>
                  <a:srgbClr val="000000"/>
                </a:solidFill>
              </a:rPr>
              <a:t>/</a:t>
            </a:r>
            <a:r>
              <a:rPr lang="zh-CN" altLang="en-US" sz="1400" b="1" dirty="0">
                <a:solidFill>
                  <a:srgbClr val="000000"/>
                </a:solidFill>
              </a:rPr>
              <a:t>频率控制</a:t>
            </a:r>
            <a:endParaRPr lang="en-US" altLang="zh-CN" sz="1400" b="1" dirty="0">
              <a:solidFill>
                <a:srgbClr val="000000"/>
              </a:solidFill>
            </a:endParaRPr>
          </a:p>
          <a:p>
            <a:pPr>
              <a:lnSpc>
                <a:spcPct val="150000"/>
              </a:lnSpc>
            </a:pPr>
            <a:r>
              <a:rPr lang="en-US" altLang="zh-CN" sz="1400" b="1" dirty="0">
                <a:solidFill>
                  <a:srgbClr val="002060"/>
                </a:solidFill>
              </a:rPr>
              <a:t>+</a:t>
            </a:r>
            <a:r>
              <a:rPr lang="en-US" altLang="zh-CN" sz="1400" b="1" dirty="0">
                <a:solidFill>
                  <a:srgbClr val="009A00"/>
                </a:solidFill>
              </a:rPr>
              <a:t> </a:t>
            </a:r>
            <a:r>
              <a:rPr lang="zh-CN" altLang="en-US" sz="1400" b="1" dirty="0">
                <a:solidFill>
                  <a:srgbClr val="000000"/>
                </a:solidFill>
              </a:rPr>
              <a:t>快速</a:t>
            </a:r>
            <a:r>
              <a:rPr lang="en-US" altLang="zh-CN" sz="1400" b="1" dirty="0">
                <a:solidFill>
                  <a:srgbClr val="000000"/>
                </a:solidFill>
              </a:rPr>
              <a:t> /</a:t>
            </a:r>
            <a:r>
              <a:rPr lang="zh-CN" altLang="en-US" sz="1400" b="1" dirty="0">
                <a:solidFill>
                  <a:srgbClr val="000000"/>
                </a:solidFill>
              </a:rPr>
              <a:t>灵活</a:t>
            </a:r>
            <a:r>
              <a:rPr lang="en-US" altLang="zh-CN" sz="1400" b="1" dirty="0">
                <a:solidFill>
                  <a:srgbClr val="000000"/>
                </a:solidFill>
              </a:rPr>
              <a:t> / </a:t>
            </a:r>
            <a:r>
              <a:rPr lang="zh-CN" altLang="en-US" sz="1400" b="1" dirty="0">
                <a:solidFill>
                  <a:srgbClr val="000000"/>
                </a:solidFill>
              </a:rPr>
              <a:t>模块化控制</a:t>
            </a:r>
          </a:p>
        </p:txBody>
      </p:sp>
      <p:grpSp>
        <p:nvGrpSpPr>
          <p:cNvPr id="30" name="组合 29"/>
          <p:cNvGrpSpPr/>
          <p:nvPr/>
        </p:nvGrpSpPr>
        <p:grpSpPr>
          <a:xfrm>
            <a:off x="2595934" y="4122185"/>
            <a:ext cx="2994660" cy="2412365"/>
            <a:chOff x="6744" y="11235"/>
            <a:chExt cx="6118" cy="4798"/>
          </a:xfrm>
        </p:grpSpPr>
        <p:grpSp>
          <p:nvGrpSpPr>
            <p:cNvPr id="50" name="组合 49"/>
            <p:cNvGrpSpPr/>
            <p:nvPr/>
          </p:nvGrpSpPr>
          <p:grpSpPr>
            <a:xfrm>
              <a:off x="6744" y="11235"/>
              <a:ext cx="6119" cy="4798"/>
              <a:chOff x="11532" y="5483"/>
              <a:chExt cx="6119" cy="4798"/>
            </a:xfrm>
          </p:grpSpPr>
          <p:sp>
            <p:nvSpPr>
              <p:cNvPr id="52" name="右箭头 51"/>
              <p:cNvSpPr/>
              <p:nvPr>
                <p:custDataLst>
                  <p:tags r:id="rId20"/>
                </p:custDataLst>
              </p:nvPr>
            </p:nvSpPr>
            <p:spPr>
              <a:xfrm>
                <a:off x="11532" y="5483"/>
                <a:ext cx="6119" cy="4798"/>
              </a:xfrm>
              <a:prstGeom prst="rightArrow">
                <a:avLst>
                  <a:gd name="adj1" fmla="val 75021"/>
                  <a:gd name="adj2" fmla="val 18466"/>
                </a:avLst>
              </a:prstGeom>
              <a:solidFill>
                <a:srgbClr val="00206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grpSp>
            <p:nvGrpSpPr>
              <p:cNvPr id="53" name="组合 52"/>
              <p:cNvGrpSpPr/>
              <p:nvPr/>
            </p:nvGrpSpPr>
            <p:grpSpPr>
              <a:xfrm>
                <a:off x="12295" y="6123"/>
                <a:ext cx="3507" cy="3446"/>
                <a:chOff x="7931" y="5927"/>
                <a:chExt cx="3400" cy="3339"/>
              </a:xfrm>
            </p:grpSpPr>
            <p:sp>
              <p:nvSpPr>
                <p:cNvPr id="68" name="椭圆 67"/>
                <p:cNvSpPr/>
                <p:nvPr>
                  <p:custDataLst>
                    <p:tags r:id="rId25"/>
                  </p:custDataLst>
                </p:nvPr>
              </p:nvSpPr>
              <p:spPr>
                <a:xfrm>
                  <a:off x="7931" y="5927"/>
                  <a:ext cx="2159" cy="21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69" name="椭圆 68"/>
                <p:cNvSpPr/>
                <p:nvPr>
                  <p:custDataLst>
                    <p:tags r:id="rId26"/>
                  </p:custDataLst>
                </p:nvPr>
              </p:nvSpPr>
              <p:spPr>
                <a:xfrm>
                  <a:off x="9173" y="5927"/>
                  <a:ext cx="2159" cy="21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31" name="椭圆 30"/>
                <p:cNvSpPr/>
                <p:nvPr>
                  <p:custDataLst>
                    <p:tags r:id="rId27"/>
                  </p:custDataLst>
                </p:nvPr>
              </p:nvSpPr>
              <p:spPr>
                <a:xfrm>
                  <a:off x="8552" y="7100"/>
                  <a:ext cx="2159" cy="21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grpSp>
          <p:sp>
            <p:nvSpPr>
              <p:cNvPr id="71" name="矩形 70"/>
              <p:cNvSpPr/>
              <p:nvPr>
                <p:custDataLst>
                  <p:tags r:id="rId21"/>
                </p:custDataLst>
              </p:nvPr>
            </p:nvSpPr>
            <p:spPr>
              <a:xfrm flipH="1">
                <a:off x="11576" y="6487"/>
                <a:ext cx="976" cy="1161"/>
              </a:xfrm>
              <a:prstGeom prst="rect">
                <a:avLst/>
              </a:prstGeom>
            </p:spPr>
            <p:txBody>
              <a:bodyPr wrap="square">
                <a:spAutoFit/>
              </a:bodyPr>
              <a:lstStyle/>
              <a:p>
                <a:r>
                  <a:rPr lang="zh-CN" altLang="en-US" sz="1600" b="1" dirty="0">
                    <a:solidFill>
                      <a:schemeClr val="bg1"/>
                    </a:solidFill>
                    <a:latin typeface="TeXGyreHeros-Regular"/>
                  </a:rPr>
                  <a:t>电网</a:t>
                </a:r>
              </a:p>
            </p:txBody>
          </p:sp>
          <p:sp>
            <p:nvSpPr>
              <p:cNvPr id="33" name="矩形 32"/>
              <p:cNvSpPr/>
              <p:nvPr>
                <p:custDataLst>
                  <p:tags r:id="rId22"/>
                </p:custDataLst>
              </p:nvPr>
            </p:nvSpPr>
            <p:spPr>
              <a:xfrm flipH="1">
                <a:off x="15727" y="6498"/>
                <a:ext cx="1651" cy="1161"/>
              </a:xfrm>
              <a:prstGeom prst="rect">
                <a:avLst/>
              </a:prstGeom>
            </p:spPr>
            <p:txBody>
              <a:bodyPr wrap="square">
                <a:spAutoFit/>
              </a:bodyPr>
              <a:lstStyle/>
              <a:p>
                <a:r>
                  <a:rPr lang="zh-CN" altLang="en-US" sz="1600" b="1" dirty="0">
                    <a:solidFill>
                      <a:schemeClr val="bg1"/>
                    </a:solidFill>
                    <a:latin typeface="TeXGyreHeros-Regular"/>
                  </a:rPr>
                  <a:t>电力</a:t>
                </a:r>
              </a:p>
              <a:p>
                <a:r>
                  <a:rPr lang="zh-CN" altLang="en-US" sz="1600" b="1" dirty="0">
                    <a:solidFill>
                      <a:schemeClr val="bg1"/>
                    </a:solidFill>
                    <a:latin typeface="TeXGyreHeros-Regular"/>
                  </a:rPr>
                  <a:t>电子</a:t>
                </a:r>
              </a:p>
            </p:txBody>
          </p:sp>
          <p:sp>
            <p:nvSpPr>
              <p:cNvPr id="34" name="矩形 33"/>
              <p:cNvSpPr/>
              <p:nvPr>
                <p:custDataLst>
                  <p:tags r:id="rId23"/>
                </p:custDataLst>
              </p:nvPr>
            </p:nvSpPr>
            <p:spPr>
              <a:xfrm flipH="1">
                <a:off x="15184" y="8251"/>
                <a:ext cx="1911" cy="1161"/>
              </a:xfrm>
              <a:prstGeom prst="rect">
                <a:avLst/>
              </a:prstGeom>
            </p:spPr>
            <p:txBody>
              <a:bodyPr wrap="square">
                <a:spAutoFit/>
              </a:bodyPr>
              <a:lstStyle/>
              <a:p>
                <a:r>
                  <a:rPr lang="zh-CN" altLang="en-US" sz="1600" b="1" dirty="0">
                    <a:solidFill>
                      <a:schemeClr val="bg1"/>
                    </a:solidFill>
                    <a:latin typeface="TeXGyreHeros-Regular"/>
                  </a:rPr>
                  <a:t>控制</a:t>
                </a:r>
              </a:p>
              <a:p>
                <a:r>
                  <a:rPr lang="zh-CN" altLang="en-US" sz="1600" b="1" dirty="0">
                    <a:solidFill>
                      <a:schemeClr val="bg1"/>
                    </a:solidFill>
                    <a:latin typeface="TeXGyreHeros-Regular"/>
                  </a:rPr>
                  <a:t>系统</a:t>
                </a:r>
              </a:p>
            </p:txBody>
          </p:sp>
          <p:pic>
            <p:nvPicPr>
              <p:cNvPr id="35" name="图片 34" descr="系统特性"/>
              <p:cNvPicPr>
                <a:picLocks noChangeAspect="1"/>
              </p:cNvPicPr>
              <p:nvPr>
                <p:custDataLst>
                  <p:tags r:id="rId24"/>
                </p:custDataLst>
              </p:nvPr>
            </p:nvPicPr>
            <p:blipFill>
              <a:blip r:embed="rId59">
                <a:clrChange>
                  <a:clrFrom>
                    <a:srgbClr val="FFFFFF">
                      <a:alpha val="100000"/>
                    </a:srgbClr>
                  </a:clrFrom>
                  <a:clrTo>
                    <a:srgbClr val="FFFFFF">
                      <a:alpha val="100000"/>
                      <a:alpha val="0"/>
                    </a:srgbClr>
                  </a:clrTo>
                </a:clrChange>
              </a:blip>
              <a:stretch>
                <a:fillRect/>
              </a:stretch>
            </p:blipFill>
            <p:spPr>
              <a:xfrm>
                <a:off x="12295" y="6109"/>
                <a:ext cx="3600" cy="3460"/>
              </a:xfrm>
              <a:prstGeom prst="rect">
                <a:avLst/>
              </a:prstGeom>
            </p:spPr>
          </p:pic>
        </p:grpSp>
        <p:sp>
          <p:nvSpPr>
            <p:cNvPr id="36" name="椭圆 35"/>
            <p:cNvSpPr/>
            <p:nvPr>
              <p:custDataLst>
                <p:tags r:id="rId17"/>
              </p:custDataLst>
            </p:nvPr>
          </p:nvSpPr>
          <p:spPr>
            <a:xfrm>
              <a:off x="7526" y="11887"/>
              <a:ext cx="2188" cy="2223"/>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7" name="椭圆 76"/>
            <p:cNvSpPr/>
            <p:nvPr>
              <p:custDataLst>
                <p:tags r:id="rId18"/>
              </p:custDataLst>
            </p:nvPr>
          </p:nvSpPr>
          <p:spPr>
            <a:xfrm>
              <a:off x="8167" y="13099"/>
              <a:ext cx="2188" cy="22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8" name="椭圆 77"/>
            <p:cNvSpPr/>
            <p:nvPr>
              <p:custDataLst>
                <p:tags r:id="rId19"/>
              </p:custDataLst>
            </p:nvPr>
          </p:nvSpPr>
          <p:spPr>
            <a:xfrm>
              <a:off x="8816" y="11887"/>
              <a:ext cx="2188" cy="222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7" name="文本框 36"/>
          <p:cNvSpPr txBox="1"/>
          <p:nvPr>
            <p:custDataLst>
              <p:tags r:id="rId9"/>
            </p:custDataLst>
          </p:nvPr>
        </p:nvSpPr>
        <p:spPr>
          <a:xfrm>
            <a:off x="8201660" y="3913505"/>
            <a:ext cx="841375" cy="534035"/>
          </a:xfrm>
          <a:prstGeom prst="rect">
            <a:avLst/>
          </a:prstGeom>
          <a:noFill/>
        </p:spPr>
        <p:txBody>
          <a:bodyPr wrap="square" rtlCol="0" anchor="t">
            <a:spAutoFit/>
          </a:bodyPr>
          <a:lstStyle/>
          <a:p>
            <a:pPr>
              <a:lnSpc>
                <a:spcPct val="120000"/>
              </a:lnSpc>
            </a:pPr>
            <a:r>
              <a:rPr lang="zh-CN" altLang="en-US" sz="2400" b="1">
                <a:solidFill>
                  <a:srgbClr val="002060"/>
                </a:solidFill>
              </a:rPr>
              <a:t>特性</a:t>
            </a:r>
          </a:p>
        </p:txBody>
      </p:sp>
      <p:sp>
        <p:nvSpPr>
          <p:cNvPr id="92" name="圆角矩形 91"/>
          <p:cNvSpPr/>
          <p:nvPr>
            <p:custDataLst>
              <p:tags r:id="rId10"/>
            </p:custDataLst>
          </p:nvPr>
        </p:nvSpPr>
        <p:spPr>
          <a:xfrm>
            <a:off x="9029700" y="3983355"/>
            <a:ext cx="2933700" cy="993775"/>
          </a:xfrm>
          <a:prstGeom prst="roundRect">
            <a:avLst/>
          </a:prstGeom>
          <a:noFill/>
          <a:ln w="28575">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文本框 92"/>
          <p:cNvSpPr txBox="1"/>
          <p:nvPr>
            <p:custDataLst>
              <p:tags r:id="rId11"/>
            </p:custDataLst>
          </p:nvPr>
        </p:nvSpPr>
        <p:spPr>
          <a:xfrm>
            <a:off x="10227945" y="5052060"/>
            <a:ext cx="1209040" cy="534035"/>
          </a:xfrm>
          <a:prstGeom prst="rect">
            <a:avLst/>
          </a:prstGeom>
          <a:noFill/>
        </p:spPr>
        <p:txBody>
          <a:bodyPr wrap="square" rtlCol="0" anchor="t">
            <a:spAutoFit/>
          </a:bodyPr>
          <a:lstStyle/>
          <a:p>
            <a:pPr>
              <a:lnSpc>
                <a:spcPct val="120000"/>
              </a:lnSpc>
            </a:pPr>
            <a:r>
              <a:rPr lang="zh-CN" altLang="en-US" sz="2400" b="1">
                <a:solidFill>
                  <a:srgbClr val="002060"/>
                </a:solidFill>
              </a:rPr>
              <a:t>需求</a:t>
            </a:r>
          </a:p>
        </p:txBody>
      </p:sp>
      <p:sp>
        <p:nvSpPr>
          <p:cNvPr id="94" name="文本框 93"/>
          <p:cNvSpPr txBox="1"/>
          <p:nvPr>
            <p:custDataLst>
              <p:tags r:id="rId12"/>
            </p:custDataLst>
          </p:nvPr>
        </p:nvSpPr>
        <p:spPr>
          <a:xfrm>
            <a:off x="3559864" y="6164345"/>
            <a:ext cx="648970" cy="423545"/>
          </a:xfrm>
          <a:prstGeom prst="rect">
            <a:avLst/>
          </a:prstGeom>
          <a:noFill/>
        </p:spPr>
        <p:txBody>
          <a:bodyPr wrap="square" rtlCol="0" anchor="t">
            <a:spAutoFit/>
          </a:bodyPr>
          <a:lstStyle/>
          <a:p>
            <a:pPr>
              <a:lnSpc>
                <a:spcPct val="120000"/>
              </a:lnSpc>
            </a:pPr>
            <a:r>
              <a:rPr lang="zh-CN" altLang="en-US" b="1"/>
              <a:t>质变</a:t>
            </a:r>
          </a:p>
        </p:txBody>
      </p:sp>
      <p:sp>
        <p:nvSpPr>
          <p:cNvPr id="38" name="圆角矩形 34"/>
          <p:cNvSpPr/>
          <p:nvPr>
            <p:custDataLst>
              <p:tags r:id="rId13"/>
            </p:custDataLst>
          </p:nvPr>
        </p:nvSpPr>
        <p:spPr>
          <a:xfrm>
            <a:off x="9309100" y="5589270"/>
            <a:ext cx="1904365" cy="1088390"/>
          </a:xfrm>
          <a:prstGeom prst="roundRect">
            <a:avLst>
              <a:gd name="adj" fmla="val 9100"/>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custDataLst>
              <p:tags r:id="rId14"/>
            </p:custDataLst>
          </p:nvPr>
        </p:nvSpPr>
        <p:spPr>
          <a:xfrm>
            <a:off x="9621903" y="5571058"/>
            <a:ext cx="1278760" cy="1106805"/>
          </a:xfrm>
          <a:prstGeom prst="rect">
            <a:avLst/>
          </a:prstGeom>
          <a:noFill/>
        </p:spPr>
        <p:txBody>
          <a:bodyPr wrap="square">
            <a:spAutoFit/>
          </a:bodyPr>
          <a:lstStyle/>
          <a:p>
            <a:pPr algn="ctr">
              <a:lnSpc>
                <a:spcPct val="110000"/>
              </a:lnSpc>
            </a:pPr>
            <a:r>
              <a:rPr lang="zh-CN" altLang="en-US" sz="2000" b="1" dirty="0">
                <a:latin typeface="微软雅黑" panose="020B0503020204020204" pitchFamily="34" charset="-122"/>
                <a:ea typeface="微软雅黑" panose="020B0503020204020204" pitchFamily="34" charset="-122"/>
              </a:rPr>
              <a:t>安全稳定</a:t>
            </a:r>
          </a:p>
          <a:p>
            <a:pPr algn="ctr">
              <a:lnSpc>
                <a:spcPct val="110000"/>
              </a:lnSpc>
            </a:pPr>
            <a:r>
              <a:rPr lang="zh-CN" altLang="en-US" sz="2000" b="1" dirty="0">
                <a:latin typeface="微软雅黑" panose="020B0503020204020204" pitchFamily="34" charset="-122"/>
                <a:ea typeface="微软雅黑" panose="020B0503020204020204" pitchFamily="34" charset="-122"/>
              </a:rPr>
              <a:t>灵活可控</a:t>
            </a:r>
          </a:p>
          <a:p>
            <a:pPr algn="ctr">
              <a:lnSpc>
                <a:spcPct val="110000"/>
              </a:lnSpc>
            </a:pPr>
            <a:r>
              <a:rPr lang="zh-CN" altLang="en-US" sz="2000" b="1" dirty="0">
                <a:latin typeface="微软雅黑" panose="020B0503020204020204" pitchFamily="34" charset="-122"/>
                <a:ea typeface="微软雅黑" panose="020B0503020204020204" pitchFamily="34" charset="-122"/>
              </a:rPr>
              <a:t>可靠供电</a:t>
            </a:r>
          </a:p>
        </p:txBody>
      </p:sp>
      <p:sp>
        <p:nvSpPr>
          <p:cNvPr id="40" name="虚尾箭头 39"/>
          <p:cNvSpPr/>
          <p:nvPr/>
        </p:nvSpPr>
        <p:spPr>
          <a:xfrm rot="5400000">
            <a:off x="10196513" y="3071495"/>
            <a:ext cx="922655" cy="702945"/>
          </a:xfrm>
          <a:prstGeom prst="stripedRightArrow">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1" name="虚尾箭头 40"/>
          <p:cNvSpPr/>
          <p:nvPr>
            <p:custDataLst>
              <p:tags r:id="rId15"/>
            </p:custDataLst>
          </p:nvPr>
        </p:nvSpPr>
        <p:spPr>
          <a:xfrm rot="5400000">
            <a:off x="9666288" y="5083810"/>
            <a:ext cx="518160" cy="474980"/>
          </a:xfrm>
          <a:prstGeom prst="stripedRightArrow">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2" name="虚尾箭头 41"/>
          <p:cNvSpPr/>
          <p:nvPr>
            <p:custDataLst>
              <p:tags r:id="rId16"/>
            </p:custDataLst>
          </p:nvPr>
        </p:nvSpPr>
        <p:spPr>
          <a:xfrm rot="10800000">
            <a:off x="8085455" y="4335780"/>
            <a:ext cx="825500" cy="474980"/>
          </a:xfrm>
          <a:prstGeom prst="stripedRightArrow">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21795"/>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协同调度技术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30</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488466" y="1087268"/>
            <a:ext cx="8624898" cy="523220"/>
          </a:xfrm>
          <a:prstGeom prst="rect">
            <a:avLst/>
          </a:prstGeom>
          <a:noFill/>
        </p:spPr>
        <p:txBody>
          <a:bodyPr wrap="square" rtlCol="0">
            <a:spAutoFit/>
          </a:bodyPr>
          <a:lstStyle/>
          <a:p>
            <a:pPr marL="342900" indent="-342900" fontAlgn="base">
              <a:spcBef>
                <a:spcPct val="20000"/>
              </a:spcBef>
              <a:spcAft>
                <a:spcPct val="0"/>
              </a:spcAft>
              <a:buFont typeface="Wingdings" panose="05000000000000000000" pitchFamily="2" charset="2"/>
              <a:buChar char="Ø"/>
            </a:pPr>
            <a:r>
              <a:rPr lang="zh-CN" altLang="en-US" sz="2800" b="1" dirty="0">
                <a:latin typeface="Arial" panose="020B0604020202020204"/>
                <a:ea typeface="微软雅黑" panose="020B0503020204020204" pitchFamily="34" charset="-122"/>
              </a:rPr>
              <a:t>输配协同调度比割裂调度经济性更高</a:t>
            </a:r>
            <a:endParaRPr lang="en-US" altLang="zh-CN" sz="2800" b="1" dirty="0">
              <a:latin typeface="Arial" panose="020B0604020202020204"/>
              <a:ea typeface="微软雅黑" panose="020B0503020204020204" pitchFamily="34" charset="-122"/>
            </a:endParaRPr>
          </a:p>
        </p:txBody>
      </p:sp>
      <p:sp>
        <p:nvSpPr>
          <p:cNvPr id="8" name="矩形 7"/>
          <p:cNvSpPr/>
          <p:nvPr/>
        </p:nvSpPr>
        <p:spPr bwMode="auto">
          <a:xfrm>
            <a:off x="9113364" y="2821057"/>
            <a:ext cx="2577616" cy="2462213"/>
          </a:xfrm>
          <a:prstGeom prst="rect">
            <a:avLst/>
          </a:prstGeom>
          <a:ln>
            <a:noFill/>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algn="just" fontAlgn="base">
              <a:spcBef>
                <a:spcPct val="20000"/>
              </a:spcBef>
              <a:spcAft>
                <a:spcPct val="0"/>
              </a:spcAft>
              <a:buClr>
                <a:srgbClr val="6699FF"/>
              </a:buClr>
            </a:pPr>
            <a:r>
              <a:rPr lang="zh-CN" altLang="en-US" sz="2200" dirty="0">
                <a:solidFill>
                  <a:schemeClr val="tx1"/>
                </a:solidFill>
                <a:latin typeface="Arial" panose="020B0604020202020204"/>
                <a:ea typeface="微软雅黑" panose="020B0503020204020204" pitchFamily="34" charset="-122"/>
              </a:rPr>
              <a:t>通过输配协同调度，充分挖掘全网新能源的消纳能力，降低成本高的发电机组的出力，进而减少总发电费用，有助于</a:t>
            </a:r>
            <a:r>
              <a:rPr lang="zh-CN" altLang="en-US" sz="2200" b="1" dirty="0">
                <a:solidFill>
                  <a:schemeClr val="tx1"/>
                </a:solidFill>
                <a:latin typeface="Arial" panose="020B0604020202020204"/>
                <a:ea typeface="微软雅黑" panose="020B0503020204020204" pitchFamily="34" charset="-122"/>
              </a:rPr>
              <a:t>提高经济性</a:t>
            </a:r>
          </a:p>
        </p:txBody>
      </p:sp>
      <p:pic>
        <p:nvPicPr>
          <p:cNvPr id="17" name="图片 16"/>
          <p:cNvPicPr>
            <a:picLocks noChangeAspect="1"/>
          </p:cNvPicPr>
          <p:nvPr/>
        </p:nvPicPr>
        <p:blipFill>
          <a:blip r:embed="rId3"/>
          <a:stretch>
            <a:fillRect/>
          </a:stretch>
        </p:blipFill>
        <p:spPr>
          <a:xfrm>
            <a:off x="8689501" y="1362992"/>
            <a:ext cx="423863" cy="121184"/>
          </a:xfrm>
          <a:prstGeom prst="rect">
            <a:avLst/>
          </a:prstGeom>
        </p:spPr>
      </p:pic>
      <p:grpSp>
        <p:nvGrpSpPr>
          <p:cNvPr id="23" name="组合 22"/>
          <p:cNvGrpSpPr/>
          <p:nvPr/>
        </p:nvGrpSpPr>
        <p:grpSpPr>
          <a:xfrm>
            <a:off x="180674" y="1984614"/>
            <a:ext cx="8629517" cy="4550417"/>
            <a:chOff x="-73326" y="1938310"/>
            <a:chExt cx="8629517" cy="4550417"/>
          </a:xfrm>
        </p:grpSpPr>
        <p:grpSp>
          <p:nvGrpSpPr>
            <p:cNvPr id="16" name="组合 15"/>
            <p:cNvGrpSpPr/>
            <p:nvPr/>
          </p:nvGrpSpPr>
          <p:grpSpPr>
            <a:xfrm>
              <a:off x="1281204" y="1938310"/>
              <a:ext cx="7274987" cy="4550417"/>
              <a:chOff x="5564713" y="1579532"/>
              <a:chExt cx="5979704" cy="3254786"/>
            </a:xfrm>
          </p:grpSpPr>
          <p:grpSp>
            <p:nvGrpSpPr>
              <p:cNvPr id="2" name="组合 1"/>
              <p:cNvGrpSpPr/>
              <p:nvPr/>
            </p:nvGrpSpPr>
            <p:grpSpPr>
              <a:xfrm>
                <a:off x="5564713" y="1579532"/>
                <a:ext cx="5979704" cy="3254786"/>
                <a:chOff x="5240951" y="2130014"/>
                <a:chExt cx="5979704" cy="3254786"/>
              </a:xfrm>
            </p:grpSpPr>
            <p:pic>
              <p:nvPicPr>
                <p:cNvPr id="5" name="图片 4"/>
                <p:cNvPicPr/>
                <p:nvPr/>
              </p:nvPicPr>
              <p:blipFill rotWithShape="1">
                <a:blip r:embed="rId4" cstate="print">
                  <a:extLst>
                    <a:ext uri="{28A0092B-C50C-407E-A947-70E740481C1C}">
                      <a14:useLocalDpi xmlns:a14="http://schemas.microsoft.com/office/drawing/2010/main" val="0"/>
                    </a:ext>
                  </a:extLst>
                </a:blip>
                <a:srcRect l="2356" t="2546" r="1694" b="6175"/>
                <a:stretch>
                  <a:fillRect/>
                </a:stretch>
              </p:blipFill>
              <p:spPr bwMode="auto">
                <a:xfrm>
                  <a:off x="5310801" y="2130014"/>
                  <a:ext cx="5909854" cy="3254786"/>
                </a:xfrm>
                <a:prstGeom prst="rect">
                  <a:avLst/>
                </a:prstGeom>
                <a:noFill/>
                <a:ln>
                  <a:noFill/>
                </a:ln>
              </p:spPr>
            </p:pic>
            <p:sp>
              <p:nvSpPr>
                <p:cNvPr id="10" name="椭圆 9"/>
                <p:cNvSpPr/>
                <p:nvPr/>
              </p:nvSpPr>
              <p:spPr bwMode="auto">
                <a:xfrm>
                  <a:off x="5240951" y="2395896"/>
                  <a:ext cx="720080" cy="664804"/>
                </a:xfrm>
                <a:prstGeom prst="ellipse">
                  <a:avLst/>
                </a:prstGeom>
                <a:noFill/>
                <a:ln w="28575">
                  <a:solidFill>
                    <a:srgbClr val="FF0000"/>
                  </a:solidFill>
                </a:ln>
                <a:effectLst/>
              </p:spPr>
              <p:txBody>
                <a:bodyPr vert="horz" wrap="square" lIns="91440" tIns="45720" rIns="91440" bIns="45720" numCol="1" rtlCol="0" anchor="t" anchorCtr="0" compatLnSpc="1">
                  <a:noAutofit/>
                </a:bodyPr>
                <a:lstStyle/>
                <a:p>
                  <a:pPr marL="457200" fontAlgn="base">
                    <a:spcBef>
                      <a:spcPct val="20000"/>
                    </a:spcBef>
                    <a:spcAft>
                      <a:spcPct val="0"/>
                    </a:spcAft>
                    <a:buClr>
                      <a:srgbClr val="6699FF"/>
                    </a:buClr>
                  </a:pPr>
                  <a:endParaRPr lang="zh-CN" altLang="en-US" sz="2000" b="1">
                    <a:solidFill>
                      <a:srgbClr val="000000"/>
                    </a:solidFill>
                    <a:latin typeface="Arial" panose="020B0604020202020204" pitchFamily="34" charset="0"/>
                    <a:ea typeface="宋体" panose="02010600030101010101" pitchFamily="2" charset="-122"/>
                  </a:endParaRPr>
                </a:p>
              </p:txBody>
            </p:sp>
            <p:sp>
              <p:nvSpPr>
                <p:cNvPr id="12" name="椭圆 11"/>
                <p:cNvSpPr/>
                <p:nvPr/>
              </p:nvSpPr>
              <p:spPr bwMode="auto">
                <a:xfrm>
                  <a:off x="5247301" y="3105406"/>
                  <a:ext cx="720080" cy="664804"/>
                </a:xfrm>
                <a:prstGeom prst="ellipse">
                  <a:avLst/>
                </a:prstGeom>
                <a:noFill/>
                <a:ln w="28575">
                  <a:solidFill>
                    <a:srgbClr val="FF0000"/>
                  </a:solidFill>
                </a:ln>
                <a:effectLst/>
              </p:spPr>
              <p:txBody>
                <a:bodyPr vert="horz" wrap="square" lIns="91440" tIns="45720" rIns="91440" bIns="45720" numCol="1" rtlCol="0" anchor="t" anchorCtr="0" compatLnSpc="1">
                  <a:noAutofit/>
                </a:bodyPr>
                <a:lstStyle/>
                <a:p>
                  <a:pPr marL="457200" fontAlgn="base">
                    <a:spcBef>
                      <a:spcPct val="20000"/>
                    </a:spcBef>
                    <a:spcAft>
                      <a:spcPct val="0"/>
                    </a:spcAft>
                    <a:buClr>
                      <a:srgbClr val="6699FF"/>
                    </a:buClr>
                  </a:pPr>
                  <a:endParaRPr lang="zh-CN" altLang="en-US" sz="2000" b="1">
                    <a:solidFill>
                      <a:srgbClr val="000000"/>
                    </a:solidFill>
                    <a:latin typeface="Arial" panose="020B0604020202020204" pitchFamily="34" charset="0"/>
                    <a:ea typeface="宋体" panose="02010600030101010101" pitchFamily="2" charset="-122"/>
                  </a:endParaRPr>
                </a:p>
              </p:txBody>
            </p:sp>
          </p:grpSp>
          <p:pic>
            <p:nvPicPr>
              <p:cNvPr id="19" name="图片 18"/>
              <p:cNvPicPr>
                <a:picLocks noChangeAspect="1"/>
              </p:cNvPicPr>
              <p:nvPr/>
            </p:nvPicPr>
            <p:blipFill>
              <a:blip r:embed="rId5"/>
              <a:stretch>
                <a:fillRect/>
              </a:stretch>
            </p:blipFill>
            <p:spPr>
              <a:xfrm>
                <a:off x="7287058" y="3421857"/>
                <a:ext cx="583357" cy="128905"/>
              </a:xfrm>
              <a:prstGeom prst="rect">
                <a:avLst/>
              </a:prstGeom>
            </p:spPr>
          </p:pic>
          <p:pic>
            <p:nvPicPr>
              <p:cNvPr id="13" name="图片 12"/>
              <p:cNvPicPr>
                <a:picLocks noChangeAspect="1"/>
              </p:cNvPicPr>
              <p:nvPr/>
            </p:nvPicPr>
            <p:blipFill>
              <a:blip r:embed="rId6"/>
              <a:stretch>
                <a:fillRect/>
              </a:stretch>
            </p:blipFill>
            <p:spPr>
              <a:xfrm>
                <a:off x="7403562" y="3421726"/>
                <a:ext cx="341780" cy="130394"/>
              </a:xfrm>
              <a:prstGeom prst="rect">
                <a:avLst/>
              </a:prstGeom>
            </p:spPr>
          </p:pic>
        </p:grpSp>
        <p:pic>
          <p:nvPicPr>
            <p:cNvPr id="26" name="图形 178" descr="箭头: 逆时针弯曲"/>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373898">
              <a:off x="280846" y="2413875"/>
              <a:ext cx="1010949" cy="964353"/>
            </a:xfrm>
            <a:prstGeom prst="rect">
              <a:avLst/>
            </a:prstGeom>
          </p:spPr>
        </p:pic>
        <p:sp>
          <p:nvSpPr>
            <p:cNvPr id="22" name="文本框 21"/>
            <p:cNvSpPr txBox="1"/>
            <p:nvPr/>
          </p:nvSpPr>
          <p:spPr>
            <a:xfrm>
              <a:off x="-73326" y="3412174"/>
              <a:ext cx="1397020" cy="769441"/>
            </a:xfrm>
            <a:prstGeom prst="rect">
              <a:avLst/>
            </a:prstGeom>
            <a:noFill/>
          </p:spPr>
          <p:txBody>
            <a:bodyPr wrap="square" rtlCol="0">
              <a:spAutoFit/>
            </a:bodyPr>
            <a:lstStyle/>
            <a:p>
              <a:pPr algn="ctr"/>
              <a:r>
                <a:rPr lang="zh-CN" altLang="en-US" sz="2200" b="1" dirty="0">
                  <a:latin typeface="微软雅黑" panose="020B0503020204020204" pitchFamily="34" charset="-122"/>
                  <a:ea typeface="微软雅黑" panose="020B0503020204020204" pitchFamily="34" charset="-122"/>
                </a:rPr>
                <a:t>成本下降</a:t>
              </a:r>
              <a:r>
                <a:rPr lang="en-US" altLang="zh-CN" sz="2200" b="1" dirty="0">
                  <a:latin typeface="微软雅黑" panose="020B0503020204020204" pitchFamily="34" charset="-122"/>
                  <a:ea typeface="微软雅黑" panose="020B0503020204020204" pitchFamily="34" charset="-122"/>
                </a:rPr>
                <a:t>9.78%</a:t>
              </a:r>
              <a:endParaRPr lang="zh-CN" altLang="en-US" sz="2200"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21795"/>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协同调度技术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31</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aphicFrame>
        <p:nvGraphicFramePr>
          <p:cNvPr id="11" name="表格 10"/>
          <p:cNvGraphicFramePr>
            <a:graphicFrameLocks noGrp="1"/>
          </p:cNvGraphicFramePr>
          <p:nvPr>
            <p:extLst>
              <p:ext uri="{D42A27DB-BD31-4B8C-83A1-F6EECF244321}">
                <p14:modId xmlns:p14="http://schemas.microsoft.com/office/powerpoint/2010/main" val="3339278085"/>
              </p:ext>
            </p:extLst>
          </p:nvPr>
        </p:nvGraphicFramePr>
        <p:xfrm>
          <a:off x="2963156" y="2369699"/>
          <a:ext cx="6096000" cy="1112520"/>
        </p:xfrm>
        <a:graphic>
          <a:graphicData uri="http://schemas.openxmlformats.org/drawingml/2006/table">
            <a:tbl>
              <a:tblPr firstRow="1" bandRow="1">
                <a:tableStyleId>{B301B821-A1FF-4177-AEE7-76D212191A09}</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fontAlgn="b"/>
                      <a:endParaRPr lang="zh-CN" altLang="en-US" sz="14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50000"/>
                      </a:schemeClr>
                    </a:solidFill>
                  </a:tcPr>
                </a:tc>
                <a:tc>
                  <a:txBody>
                    <a:bodyPr/>
                    <a:lstStyle/>
                    <a:p>
                      <a:pPr algn="ctr" fontAlgn="b"/>
                      <a:r>
                        <a:rPr lang="zh-CN" altLang="en-US" sz="1400" u="none" strike="noStrike" dirty="0">
                          <a:effectLst/>
                        </a:rPr>
                        <a:t>输网网损</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50000"/>
                      </a:schemeClr>
                    </a:solidFill>
                  </a:tcPr>
                </a:tc>
                <a:tc>
                  <a:txBody>
                    <a:bodyPr/>
                    <a:lstStyle/>
                    <a:p>
                      <a:pPr algn="ctr" fontAlgn="b"/>
                      <a:r>
                        <a:rPr lang="zh-CN" altLang="en-US" sz="1400" u="none" strike="noStrike" dirty="0">
                          <a:effectLst/>
                        </a:rPr>
                        <a:t>配网</a:t>
                      </a:r>
                      <a:r>
                        <a:rPr lang="en-US" altLang="zh-CN" sz="1400" u="none" strike="noStrike" dirty="0">
                          <a:effectLst/>
                        </a:rPr>
                        <a:t>1</a:t>
                      </a:r>
                      <a:r>
                        <a:rPr lang="zh-CN" altLang="en-US" sz="1400" u="none" strike="noStrike" dirty="0">
                          <a:effectLst/>
                        </a:rPr>
                        <a:t>网损</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50000"/>
                      </a:schemeClr>
                    </a:solidFill>
                  </a:tcPr>
                </a:tc>
                <a:tc>
                  <a:txBody>
                    <a:bodyPr/>
                    <a:lstStyle/>
                    <a:p>
                      <a:pPr algn="ctr" fontAlgn="b"/>
                      <a:r>
                        <a:rPr lang="zh-CN" altLang="en-US" sz="1400" u="none" strike="noStrike" dirty="0">
                          <a:effectLst/>
                        </a:rPr>
                        <a:t>配网</a:t>
                      </a:r>
                      <a:r>
                        <a:rPr lang="en-US" altLang="zh-CN" sz="1400" u="none" strike="noStrike" dirty="0">
                          <a:effectLst/>
                        </a:rPr>
                        <a:t>2</a:t>
                      </a:r>
                      <a:r>
                        <a:rPr lang="zh-CN" altLang="en-US" sz="1400" u="none" strike="noStrike" dirty="0">
                          <a:effectLst/>
                        </a:rPr>
                        <a:t>网损</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50000"/>
                      </a:schemeClr>
                    </a:solidFill>
                  </a:tcPr>
                </a:tc>
                <a:tc>
                  <a:txBody>
                    <a:bodyPr/>
                    <a:lstStyle/>
                    <a:p>
                      <a:pPr algn="ctr" fontAlgn="b"/>
                      <a:r>
                        <a:rPr lang="zh-CN" altLang="en-US" sz="1400" u="none" strike="noStrike" dirty="0">
                          <a:effectLst/>
                        </a:rPr>
                        <a:t>总网损</a:t>
                      </a:r>
                      <a:endParaRPr lang="zh-CN" altLang="en-US" sz="14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50000"/>
                      </a:schemeClr>
                    </a:solidFill>
                  </a:tcPr>
                </a:tc>
                <a:extLst>
                  <a:ext uri="{0D108BD9-81ED-4DB2-BD59-A6C34878D82A}">
                    <a16:rowId xmlns:a16="http://schemas.microsoft.com/office/drawing/2014/main" val="10000"/>
                  </a:ext>
                </a:extLst>
              </a:tr>
              <a:tr h="370840">
                <a:tc>
                  <a:txBody>
                    <a:bodyPr/>
                    <a:lstStyle/>
                    <a:p>
                      <a:pPr algn="ctr" fontAlgn="b"/>
                      <a:r>
                        <a:rPr lang="zh-CN" altLang="en-US" sz="1600" u="none" strike="noStrike" dirty="0">
                          <a:effectLst/>
                        </a:rPr>
                        <a:t>独立优化</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bg1"/>
                    </a:solidFill>
                  </a:tcPr>
                </a:tc>
                <a:tc>
                  <a:txBody>
                    <a:bodyPr/>
                    <a:lstStyle/>
                    <a:p>
                      <a:pPr algn="ctr" fontAlgn="b"/>
                      <a:r>
                        <a:rPr lang="en-US" altLang="zh-CN" sz="1600" u="none" strike="noStrike" dirty="0">
                          <a:effectLst/>
                        </a:rPr>
                        <a:t>883.9 MW</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bg1"/>
                    </a:solidFill>
                  </a:tcPr>
                </a:tc>
                <a:tc>
                  <a:txBody>
                    <a:bodyPr/>
                    <a:lstStyle/>
                    <a:p>
                      <a:pPr algn="ctr" fontAlgn="b"/>
                      <a:r>
                        <a:rPr lang="en-US" altLang="zh-CN" sz="1600" u="none" strike="noStrike" dirty="0">
                          <a:effectLst/>
                        </a:rPr>
                        <a:t>22.3 MW</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bg1"/>
                    </a:solidFill>
                  </a:tcPr>
                </a:tc>
                <a:tc>
                  <a:txBody>
                    <a:bodyPr/>
                    <a:lstStyle/>
                    <a:p>
                      <a:pPr algn="ctr" fontAlgn="b"/>
                      <a:r>
                        <a:rPr lang="en-US" altLang="zh-CN" sz="1600" u="none" strike="noStrike" dirty="0">
                          <a:effectLst/>
                        </a:rPr>
                        <a:t>23.4 MW</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bg1"/>
                    </a:solidFill>
                  </a:tcPr>
                </a:tc>
                <a:tc>
                  <a:txBody>
                    <a:bodyPr/>
                    <a:lstStyle/>
                    <a:p>
                      <a:pPr algn="ctr" fontAlgn="b"/>
                      <a:r>
                        <a:rPr lang="en-US" altLang="zh-CN" sz="1600" u="none" strike="noStrike" dirty="0">
                          <a:solidFill>
                            <a:srgbClr val="002060"/>
                          </a:solidFill>
                          <a:effectLst/>
                        </a:rPr>
                        <a:t>929.6 MW</a:t>
                      </a:r>
                      <a:endParaRPr lang="en-US" altLang="zh-CN" sz="1600" b="0" i="0" u="none" strike="noStrike" dirty="0">
                        <a:solidFill>
                          <a:srgbClr val="002060"/>
                        </a:solidFill>
                        <a:effectLst/>
                        <a:latin typeface="等线" panose="02010600030101010101" charset="-122"/>
                        <a:ea typeface="等线" panose="02010600030101010101" charset="-122"/>
                      </a:endParaRPr>
                    </a:p>
                  </a:txBody>
                  <a:tcPr marL="9525" marR="9525" marT="9525" marB="0" anchor="ctr">
                    <a:solidFill>
                      <a:schemeClr val="bg1"/>
                    </a:solidFill>
                  </a:tcPr>
                </a:tc>
                <a:extLst>
                  <a:ext uri="{0D108BD9-81ED-4DB2-BD59-A6C34878D82A}">
                    <a16:rowId xmlns:a16="http://schemas.microsoft.com/office/drawing/2014/main" val="10001"/>
                  </a:ext>
                </a:extLst>
              </a:tr>
              <a:tr h="370840">
                <a:tc>
                  <a:txBody>
                    <a:bodyPr/>
                    <a:lstStyle/>
                    <a:p>
                      <a:pPr algn="ctr" fontAlgn="b"/>
                      <a:r>
                        <a:rPr lang="zh-CN" altLang="en-US" sz="1600" u="none" strike="noStrike" dirty="0">
                          <a:effectLst/>
                        </a:rPr>
                        <a:t>本方法</a:t>
                      </a:r>
                      <a:endParaRPr lang="zh-CN" altLang="en-US"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effectLst/>
                        </a:rPr>
                        <a:t>830.1 MW</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effectLst/>
                        </a:rPr>
                        <a:t>19.6 MW</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effectLst/>
                        </a:rPr>
                        <a:t>21.8 MW</a:t>
                      </a:r>
                      <a:endParaRPr lang="en-US" altLang="zh-CN" sz="1600" b="0" i="0" u="none" strike="noStrike" dirty="0">
                        <a:solidFill>
                          <a:srgbClr val="000000"/>
                        </a:solidFill>
                        <a:effectLst/>
                        <a:latin typeface="等线" panose="02010600030101010101" charset="-122"/>
                        <a:ea typeface="等线" panose="02010600030101010101" charset="-122"/>
                      </a:endParaRPr>
                    </a:p>
                  </a:txBody>
                  <a:tcPr marL="9525" marR="9525" marT="9525" marB="0" anchor="ctr">
                    <a:solidFill>
                      <a:schemeClr val="accent1">
                        <a:lumMod val="20000"/>
                        <a:lumOff val="80000"/>
                      </a:schemeClr>
                    </a:solidFill>
                  </a:tcPr>
                </a:tc>
                <a:tc>
                  <a:txBody>
                    <a:bodyPr/>
                    <a:lstStyle/>
                    <a:p>
                      <a:pPr algn="ctr" fontAlgn="b"/>
                      <a:r>
                        <a:rPr lang="en-US" altLang="zh-CN" sz="1600" u="none" strike="noStrike" dirty="0">
                          <a:solidFill>
                            <a:srgbClr val="002060"/>
                          </a:solidFill>
                          <a:effectLst/>
                        </a:rPr>
                        <a:t>871.5 MW</a:t>
                      </a:r>
                      <a:endParaRPr lang="en-US" altLang="zh-CN" sz="1600" b="0" i="0" u="none" strike="noStrike" dirty="0">
                        <a:solidFill>
                          <a:srgbClr val="002060"/>
                        </a:solidFill>
                        <a:effectLst/>
                        <a:latin typeface="等线" panose="02010600030101010101" charset="-122"/>
                        <a:ea typeface="等线" panose="02010600030101010101" charset="-122"/>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5" name="矩形 14"/>
          <p:cNvSpPr/>
          <p:nvPr/>
        </p:nvSpPr>
        <p:spPr>
          <a:xfrm>
            <a:off x="937086" y="1453101"/>
            <a:ext cx="7047392" cy="787395"/>
          </a:xfrm>
          <a:prstGeom prst="rect">
            <a:avLst/>
          </a:prstGeom>
        </p:spPr>
        <p:txBody>
          <a:bodyPr wrap="square">
            <a:spAutoFit/>
          </a:bodyPr>
          <a:lstStyle/>
          <a:p>
            <a:pPr marL="285750" indent="-285750" eaLnBrk="0" fontAlgn="base" hangingPunct="0">
              <a:lnSpc>
                <a:spcPct val="150000"/>
              </a:lnSpc>
              <a:spcBef>
                <a:spcPct val="0"/>
              </a:spcBef>
              <a:spcAft>
                <a:spcPct val="0"/>
              </a:spcAft>
              <a:buFont typeface="Arial" panose="020B0604020202020204" pitchFamily="34" charset="0"/>
              <a:buChar char="•"/>
              <a:defRPr/>
            </a:pPr>
            <a:r>
              <a:rPr kumimoji="1" lang="zh-CN" altLang="en-US" sz="16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消除</a:t>
            </a:r>
            <a:r>
              <a:rPr kumimoji="1" lang="zh-CN" altLang="en-US" sz="16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节点电压越限，</a:t>
            </a:r>
            <a:r>
              <a:rPr kumimoji="1" lang="zh-CN" altLang="en-US" sz="16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提升</a:t>
            </a:r>
            <a:r>
              <a:rPr kumimoji="1" lang="zh-CN" altLang="en-US" sz="16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新能源消纳能力</a:t>
            </a:r>
            <a:endParaRPr kumimoji="1" lang="en-US" altLang="zh-CN" sz="16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eaLnBrk="0" fontAlgn="base" hangingPunct="0">
              <a:lnSpc>
                <a:spcPct val="150000"/>
              </a:lnSpc>
              <a:spcBef>
                <a:spcPct val="0"/>
              </a:spcBef>
              <a:spcAft>
                <a:spcPct val="0"/>
              </a:spcAft>
              <a:buFont typeface="Arial" panose="020B0604020202020204" pitchFamily="34" charset="0"/>
              <a:buChar char="•"/>
              <a:defRPr/>
            </a:pPr>
            <a:r>
              <a:rPr kumimoji="1" lang="zh-CN" altLang="en-US" sz="16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减少</a:t>
            </a:r>
            <a:r>
              <a:rPr kumimoji="1" lang="zh-CN" altLang="en-US" sz="16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系统网络损耗，平均下降</a:t>
            </a:r>
            <a:r>
              <a:rPr kumimoji="1" lang="en-US" altLang="zh-CN" sz="16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endParaRPr kumimoji="1" lang="zh-CN" altLang="en-US" sz="1100" b="1" dirty="0">
              <a:solidFill>
                <a:srgbClr val="FF0000"/>
              </a:solidFill>
              <a:latin typeface="Times New Roman" panose="02020603050405020304" pitchFamily="18" charset="0"/>
              <a:ea typeface="宋体" panose="02010600030101010101" pitchFamily="2" charset="-122"/>
            </a:endParaRPr>
          </a:p>
        </p:txBody>
      </p:sp>
      <p:sp>
        <p:nvSpPr>
          <p:cNvPr id="16" name="矩形 15"/>
          <p:cNvSpPr/>
          <p:nvPr/>
        </p:nvSpPr>
        <p:spPr>
          <a:xfrm>
            <a:off x="2963156" y="3113356"/>
            <a:ext cx="6096000" cy="368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kumimoji="1" lang="zh-CN" altLang="en-US" sz="3200" b="1">
              <a:solidFill>
                <a:srgbClr val="FFFFFF"/>
              </a:solidFill>
              <a:latin typeface="Arial" panose="020B0604020202020204"/>
            </a:endParaRPr>
          </a:p>
        </p:txBody>
      </p:sp>
      <p:sp>
        <p:nvSpPr>
          <p:cNvPr id="17" name="矩形 16"/>
          <p:cNvSpPr/>
          <p:nvPr/>
        </p:nvSpPr>
        <p:spPr>
          <a:xfrm>
            <a:off x="49195" y="6451539"/>
            <a:ext cx="12142805" cy="369332"/>
          </a:xfrm>
          <a:prstGeom prst="rect">
            <a:avLst/>
          </a:prstGeom>
        </p:spPr>
        <p:txBody>
          <a:bodyPr wrap="square">
            <a:spAutoFit/>
          </a:bodyPr>
          <a:lstStyle/>
          <a:p>
            <a:pPr eaLnBrk="0" fontAlgn="base" hangingPunct="0">
              <a:spcBef>
                <a:spcPct val="0"/>
              </a:spcBef>
              <a:spcAft>
                <a:spcPct val="0"/>
              </a:spcAft>
            </a:pPr>
            <a:r>
              <a:rPr kumimoji="1" lang="en-US" altLang="zh-CN" sz="900" b="1" kern="100" dirty="0">
                <a:latin typeface="Times New Roman" panose="02020603050405020304" pitchFamily="18" charset="0"/>
                <a:ea typeface="宋体" panose="02010600030101010101" pitchFamily="2" charset="-122"/>
              </a:rPr>
              <a:t>C. Lin, W. Wu, et</a:t>
            </a:r>
            <a:r>
              <a:rPr kumimoji="1" lang="zh-CN" altLang="en-US" sz="900" b="1" kern="100" dirty="0">
                <a:latin typeface="Times New Roman" panose="02020603050405020304" pitchFamily="18" charset="0"/>
                <a:ea typeface="宋体" panose="02010600030101010101" pitchFamily="2" charset="-122"/>
              </a:rPr>
              <a:t> </a:t>
            </a:r>
            <a:r>
              <a:rPr kumimoji="1" lang="en-US" altLang="zh-CN" sz="900" b="1" kern="100" dirty="0">
                <a:latin typeface="Times New Roman" panose="02020603050405020304" pitchFamily="18" charset="0"/>
                <a:ea typeface="宋体" panose="02010600030101010101" pitchFamily="2" charset="-122"/>
              </a:rPr>
              <a:t>al.</a:t>
            </a:r>
            <a:r>
              <a:rPr kumimoji="1" lang="zh-CN" altLang="en-US" sz="900" b="1" kern="100" dirty="0">
                <a:latin typeface="Times New Roman" panose="02020603050405020304" pitchFamily="18" charset="0"/>
                <a:ea typeface="宋体" panose="02010600030101010101" pitchFamily="2" charset="-122"/>
              </a:rPr>
              <a:t> </a:t>
            </a:r>
            <a:r>
              <a:rPr kumimoji="1" lang="en-US" altLang="zh-CN" sz="900" b="1" kern="100" dirty="0">
                <a:latin typeface="Times New Roman" panose="02020603050405020304" pitchFamily="18" charset="0"/>
                <a:ea typeface="宋体" panose="02010600030101010101" pitchFamily="2" charset="-122"/>
              </a:rPr>
              <a:t>Decentralized Reactive Power Optimization Method for Transmission and Distribution Networks Accommodating Large-scale DG Integration. </a:t>
            </a:r>
            <a:r>
              <a:rPr kumimoji="1" lang="en-US" altLang="zh-CN" sz="900" b="1" i="1" kern="100" dirty="0">
                <a:latin typeface="Times New Roman" panose="02020603050405020304" pitchFamily="18" charset="0"/>
                <a:ea typeface="宋体" panose="02010600030101010101" pitchFamily="2" charset="-122"/>
              </a:rPr>
              <a:t>IEEE Transactions on Sustainable Energy</a:t>
            </a:r>
            <a:r>
              <a:rPr kumimoji="1" lang="en-US" altLang="zh-CN" sz="900" b="1" kern="100" dirty="0">
                <a:latin typeface="Times New Roman" panose="02020603050405020304" pitchFamily="18" charset="0"/>
                <a:ea typeface="宋体" panose="02010600030101010101" pitchFamily="2" charset="-122"/>
              </a:rPr>
              <a:t>. 2017</a:t>
            </a:r>
          </a:p>
          <a:p>
            <a:pPr eaLnBrk="0" fontAlgn="base" hangingPunct="0">
              <a:spcBef>
                <a:spcPct val="0"/>
              </a:spcBef>
              <a:spcAft>
                <a:spcPct val="0"/>
              </a:spcAft>
            </a:pPr>
            <a:r>
              <a:rPr kumimoji="1" lang="en-US" altLang="zh-CN" sz="900" b="1" kern="100" dirty="0">
                <a:latin typeface="Times New Roman" panose="02020603050405020304" pitchFamily="18" charset="0"/>
                <a:ea typeface="宋体" panose="02010600030101010101" pitchFamily="2" charset="-122"/>
              </a:rPr>
              <a:t>C. Lin, W. </a:t>
            </a:r>
            <a:r>
              <a:rPr kumimoji="1" lang="en-US" altLang="zh-CN" sz="900" b="1" kern="100" dirty="0" err="1">
                <a:latin typeface="Times New Roman" panose="02020603050405020304" pitchFamily="18" charset="0"/>
                <a:ea typeface="宋体" panose="02010600030101010101" pitchFamily="2" charset="-122"/>
              </a:rPr>
              <a:t>Wu,et</a:t>
            </a:r>
            <a:r>
              <a:rPr kumimoji="1" lang="en-US" altLang="zh-CN" sz="900" b="1" kern="100" dirty="0">
                <a:latin typeface="Times New Roman" panose="02020603050405020304" pitchFamily="18" charset="0"/>
                <a:ea typeface="宋体" panose="02010600030101010101" pitchFamily="2" charset="-122"/>
              </a:rPr>
              <a:t> al. Decentralized AC Optimal Power Flow for Integrated Transmission and Distribution Grids. </a:t>
            </a:r>
            <a:r>
              <a:rPr kumimoji="1" lang="en-US" altLang="zh-CN" sz="900" b="1" i="1" kern="100" dirty="0">
                <a:latin typeface="Times New Roman" panose="02020603050405020304" pitchFamily="18" charset="0"/>
                <a:ea typeface="宋体" panose="02010600030101010101" pitchFamily="2" charset="-122"/>
              </a:rPr>
              <a:t>IEEE Transactions on Smart Grid</a:t>
            </a:r>
            <a:r>
              <a:rPr kumimoji="1" lang="en-US" altLang="zh-CN" sz="900" b="1" kern="100" dirty="0">
                <a:latin typeface="Times New Roman" panose="02020603050405020304" pitchFamily="18" charset="0"/>
                <a:ea typeface="宋体" panose="02010600030101010101" pitchFamily="2" charset="-122"/>
              </a:rPr>
              <a:t>. 2019</a:t>
            </a:r>
          </a:p>
        </p:txBody>
      </p:sp>
      <p:graphicFrame>
        <p:nvGraphicFramePr>
          <p:cNvPr id="18" name="表格 17"/>
          <p:cNvGraphicFramePr>
            <a:graphicFrameLocks noGrp="1"/>
          </p:cNvGraphicFramePr>
          <p:nvPr/>
        </p:nvGraphicFramePr>
        <p:xfrm>
          <a:off x="1577772" y="4121877"/>
          <a:ext cx="7011196" cy="1800000"/>
        </p:xfrm>
        <a:graphic>
          <a:graphicData uri="http://schemas.openxmlformats.org/drawingml/2006/table">
            <a:tbl>
              <a:tblPr firstRow="1" firstCol="1" bandRow="1"/>
              <a:tblGrid>
                <a:gridCol w="1090584">
                  <a:extLst>
                    <a:ext uri="{9D8B030D-6E8A-4147-A177-3AD203B41FA5}">
                      <a16:colId xmlns:a16="http://schemas.microsoft.com/office/drawing/2014/main" val="20000"/>
                    </a:ext>
                  </a:extLst>
                </a:gridCol>
                <a:gridCol w="1605597">
                  <a:extLst>
                    <a:ext uri="{9D8B030D-6E8A-4147-A177-3AD203B41FA5}">
                      <a16:colId xmlns:a16="http://schemas.microsoft.com/office/drawing/2014/main" val="20001"/>
                    </a:ext>
                  </a:extLst>
                </a:gridCol>
                <a:gridCol w="1354709">
                  <a:extLst>
                    <a:ext uri="{9D8B030D-6E8A-4147-A177-3AD203B41FA5}">
                      <a16:colId xmlns:a16="http://schemas.microsoft.com/office/drawing/2014/main" val="20002"/>
                    </a:ext>
                  </a:extLst>
                </a:gridCol>
                <a:gridCol w="1605597">
                  <a:extLst>
                    <a:ext uri="{9D8B030D-6E8A-4147-A177-3AD203B41FA5}">
                      <a16:colId xmlns:a16="http://schemas.microsoft.com/office/drawing/2014/main" val="20003"/>
                    </a:ext>
                  </a:extLst>
                </a:gridCol>
                <a:gridCol w="1354709">
                  <a:extLst>
                    <a:ext uri="{9D8B030D-6E8A-4147-A177-3AD203B41FA5}">
                      <a16:colId xmlns:a16="http://schemas.microsoft.com/office/drawing/2014/main" val="20004"/>
                    </a:ext>
                  </a:extLst>
                </a:gridCol>
              </a:tblGrid>
              <a:tr h="360000">
                <a:tc rowSpan="2">
                  <a:txBody>
                    <a:bodyPr/>
                    <a:lstStyle>
                      <a:lvl1pPr marL="0" algn="l" defTabSz="914400" rtl="0" eaLnBrk="1" latinLnBrk="0" hangingPunct="1">
                        <a:defRPr sz="1800" b="1" kern="1200">
                          <a:solidFill>
                            <a:schemeClr val="lt1"/>
                          </a:solidFill>
                          <a:latin typeface="Times New Roman" panose="02020603050405020304"/>
                          <a:ea typeface="微软雅黑" panose="020B0503020204020204" pitchFamily="34" charset="-122"/>
                        </a:defRPr>
                      </a:lvl1pPr>
                      <a:lvl2pPr marL="457200" algn="l" defTabSz="914400" rtl="0" eaLnBrk="1" latinLnBrk="0" hangingPunct="1">
                        <a:defRPr sz="1800" b="1" kern="1200">
                          <a:solidFill>
                            <a:schemeClr val="lt1"/>
                          </a:solidFill>
                          <a:latin typeface="Times New Roman" panose="02020603050405020304"/>
                          <a:ea typeface="微软雅黑" panose="020B0503020204020204" pitchFamily="34" charset="-122"/>
                        </a:defRPr>
                      </a:lvl2pPr>
                      <a:lvl3pPr marL="914400" algn="l" defTabSz="914400" rtl="0" eaLnBrk="1" latinLnBrk="0" hangingPunct="1">
                        <a:defRPr sz="1800" b="1" kern="1200">
                          <a:solidFill>
                            <a:schemeClr val="lt1"/>
                          </a:solidFill>
                          <a:latin typeface="Times New Roman" panose="02020603050405020304"/>
                          <a:ea typeface="微软雅黑" panose="020B0503020204020204" pitchFamily="34" charset="-122"/>
                        </a:defRPr>
                      </a:lvl3pPr>
                      <a:lvl4pPr marL="1371600" algn="l" defTabSz="914400" rtl="0" eaLnBrk="1" latinLnBrk="0" hangingPunct="1">
                        <a:defRPr sz="1800" b="1" kern="1200">
                          <a:solidFill>
                            <a:schemeClr val="lt1"/>
                          </a:solidFill>
                          <a:latin typeface="Times New Roman" panose="02020603050405020304"/>
                          <a:ea typeface="微软雅黑" panose="020B0503020204020204" pitchFamily="34" charset="-122"/>
                        </a:defRPr>
                      </a:lvl4pPr>
                      <a:lvl5pPr marL="1828800" algn="l" defTabSz="914400" rtl="0" eaLnBrk="1" latinLnBrk="0" hangingPunct="1">
                        <a:defRPr sz="1800" b="1" kern="1200">
                          <a:solidFill>
                            <a:schemeClr val="lt1"/>
                          </a:solidFill>
                          <a:latin typeface="Times New Roman" panose="02020603050405020304"/>
                          <a:ea typeface="微软雅黑" panose="020B0503020204020204" pitchFamily="34" charset="-122"/>
                        </a:defRPr>
                      </a:lvl5pPr>
                      <a:lvl6pPr marL="2286000" algn="l" defTabSz="914400" rtl="0" eaLnBrk="1" latinLnBrk="0" hangingPunct="1">
                        <a:defRPr sz="1800" b="1" kern="1200">
                          <a:solidFill>
                            <a:schemeClr val="lt1"/>
                          </a:solidFill>
                          <a:latin typeface="Times New Roman" panose="02020603050405020304"/>
                          <a:ea typeface="微软雅黑" panose="020B0503020204020204" pitchFamily="34" charset="-122"/>
                        </a:defRPr>
                      </a:lvl6pPr>
                      <a:lvl7pPr marL="2743200" algn="l" defTabSz="914400" rtl="0" eaLnBrk="1" latinLnBrk="0" hangingPunct="1">
                        <a:defRPr sz="1800" b="1" kern="1200">
                          <a:solidFill>
                            <a:schemeClr val="lt1"/>
                          </a:solidFill>
                          <a:latin typeface="Times New Roman" panose="02020603050405020304"/>
                          <a:ea typeface="微软雅黑" panose="020B0503020204020204" pitchFamily="34" charset="-122"/>
                        </a:defRPr>
                      </a:lvl7pPr>
                      <a:lvl8pPr marL="3200400" algn="l" defTabSz="914400" rtl="0" eaLnBrk="1" latinLnBrk="0" hangingPunct="1">
                        <a:defRPr sz="1800" b="1" kern="1200">
                          <a:solidFill>
                            <a:schemeClr val="lt1"/>
                          </a:solidFill>
                          <a:latin typeface="Times New Roman" panose="02020603050405020304"/>
                          <a:ea typeface="微软雅黑" panose="020B0503020204020204" pitchFamily="34" charset="-122"/>
                        </a:defRPr>
                      </a:lvl8pPr>
                      <a:lvl9pPr marL="3657600" algn="l" defTabSz="914400" rtl="0" eaLnBrk="1" latinLnBrk="0" hangingPunct="1">
                        <a:defRPr sz="1800" b="1" kern="1200">
                          <a:solidFill>
                            <a:schemeClr val="lt1"/>
                          </a:solidFill>
                          <a:latin typeface="Times New Roman" panose="02020603050405020304"/>
                          <a:ea typeface="微软雅黑" panose="020B0503020204020204" pitchFamily="34" charset="-122"/>
                        </a:defRPr>
                      </a:lvl9pPr>
                    </a:lstStyle>
                    <a:p>
                      <a:pPr indent="0" algn="ctr">
                        <a:lnSpc>
                          <a:spcPct val="100000"/>
                        </a:lnSpc>
                        <a:spcAft>
                          <a:spcPts val="0"/>
                        </a:spcAft>
                      </a:pPr>
                      <a:r>
                        <a:rPr lang="en-US" sz="1200" dirty="0">
                          <a:solidFill>
                            <a:schemeClr val="bg1"/>
                          </a:solidFill>
                          <a:effectLst/>
                          <a:latin typeface="微软雅黑" panose="020B0503020204020204" pitchFamily="34" charset="-122"/>
                          <a:ea typeface="微软雅黑" panose="020B0503020204020204" pitchFamily="34" charset="-122"/>
                        </a:rPr>
                        <a:t> </a:t>
                      </a:r>
                      <a:endParaRPr lang="zh-CN" sz="14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gridSpan="2">
                  <a:txBody>
                    <a:bodyPr/>
                    <a:lstStyle>
                      <a:lvl1pPr marL="0" algn="l" defTabSz="914400" rtl="0" eaLnBrk="1" latinLnBrk="0" hangingPunct="1">
                        <a:defRPr sz="1800" b="1" kern="1200">
                          <a:solidFill>
                            <a:schemeClr val="lt1"/>
                          </a:solidFill>
                          <a:latin typeface="Times New Roman" panose="02020603050405020304"/>
                          <a:ea typeface="微软雅黑" panose="020B0503020204020204" pitchFamily="34" charset="-122"/>
                        </a:defRPr>
                      </a:lvl1pPr>
                      <a:lvl2pPr marL="457200" algn="l" defTabSz="914400" rtl="0" eaLnBrk="1" latinLnBrk="0" hangingPunct="1">
                        <a:defRPr sz="1800" b="1" kern="1200">
                          <a:solidFill>
                            <a:schemeClr val="lt1"/>
                          </a:solidFill>
                          <a:latin typeface="Times New Roman" panose="02020603050405020304"/>
                          <a:ea typeface="微软雅黑" panose="020B0503020204020204" pitchFamily="34" charset="-122"/>
                        </a:defRPr>
                      </a:lvl2pPr>
                      <a:lvl3pPr marL="914400" algn="l" defTabSz="914400" rtl="0" eaLnBrk="1" latinLnBrk="0" hangingPunct="1">
                        <a:defRPr sz="1800" b="1" kern="1200">
                          <a:solidFill>
                            <a:schemeClr val="lt1"/>
                          </a:solidFill>
                          <a:latin typeface="Times New Roman" panose="02020603050405020304"/>
                          <a:ea typeface="微软雅黑" panose="020B0503020204020204" pitchFamily="34" charset="-122"/>
                        </a:defRPr>
                      </a:lvl3pPr>
                      <a:lvl4pPr marL="1371600" algn="l" defTabSz="914400" rtl="0" eaLnBrk="1" latinLnBrk="0" hangingPunct="1">
                        <a:defRPr sz="1800" b="1" kern="1200">
                          <a:solidFill>
                            <a:schemeClr val="lt1"/>
                          </a:solidFill>
                          <a:latin typeface="Times New Roman" panose="02020603050405020304"/>
                          <a:ea typeface="微软雅黑" panose="020B0503020204020204" pitchFamily="34" charset="-122"/>
                        </a:defRPr>
                      </a:lvl4pPr>
                      <a:lvl5pPr marL="1828800" algn="l" defTabSz="914400" rtl="0" eaLnBrk="1" latinLnBrk="0" hangingPunct="1">
                        <a:defRPr sz="1800" b="1" kern="1200">
                          <a:solidFill>
                            <a:schemeClr val="lt1"/>
                          </a:solidFill>
                          <a:latin typeface="Times New Roman" panose="02020603050405020304"/>
                          <a:ea typeface="微软雅黑" panose="020B0503020204020204" pitchFamily="34" charset="-122"/>
                        </a:defRPr>
                      </a:lvl5pPr>
                      <a:lvl6pPr marL="2286000" algn="l" defTabSz="914400" rtl="0" eaLnBrk="1" latinLnBrk="0" hangingPunct="1">
                        <a:defRPr sz="1800" b="1" kern="1200">
                          <a:solidFill>
                            <a:schemeClr val="lt1"/>
                          </a:solidFill>
                          <a:latin typeface="Times New Roman" panose="02020603050405020304"/>
                          <a:ea typeface="微软雅黑" panose="020B0503020204020204" pitchFamily="34" charset="-122"/>
                        </a:defRPr>
                      </a:lvl6pPr>
                      <a:lvl7pPr marL="2743200" algn="l" defTabSz="914400" rtl="0" eaLnBrk="1" latinLnBrk="0" hangingPunct="1">
                        <a:defRPr sz="1800" b="1" kern="1200">
                          <a:solidFill>
                            <a:schemeClr val="lt1"/>
                          </a:solidFill>
                          <a:latin typeface="Times New Roman" panose="02020603050405020304"/>
                          <a:ea typeface="微软雅黑" panose="020B0503020204020204" pitchFamily="34" charset="-122"/>
                        </a:defRPr>
                      </a:lvl7pPr>
                      <a:lvl8pPr marL="3200400" algn="l" defTabSz="914400" rtl="0" eaLnBrk="1" latinLnBrk="0" hangingPunct="1">
                        <a:defRPr sz="1800" b="1" kern="1200">
                          <a:solidFill>
                            <a:schemeClr val="lt1"/>
                          </a:solidFill>
                          <a:latin typeface="Times New Roman" panose="02020603050405020304"/>
                          <a:ea typeface="微软雅黑" panose="020B0503020204020204" pitchFamily="34" charset="-122"/>
                        </a:defRPr>
                      </a:lvl8pPr>
                      <a:lvl9pPr marL="3657600" algn="l" defTabSz="914400" rtl="0" eaLnBrk="1" latinLnBrk="0" hangingPunct="1">
                        <a:defRPr sz="1800" b="1" kern="1200">
                          <a:solidFill>
                            <a:schemeClr val="lt1"/>
                          </a:solidFill>
                          <a:latin typeface="Times New Roman" panose="02020603050405020304"/>
                          <a:ea typeface="微软雅黑" panose="020B0503020204020204" pitchFamily="34" charset="-122"/>
                        </a:defRPr>
                      </a:lvl9pPr>
                    </a:lstStyle>
                    <a:p>
                      <a:pPr indent="0" algn="ctr">
                        <a:lnSpc>
                          <a:spcPct val="100000"/>
                        </a:lnSpc>
                        <a:spcAft>
                          <a:spcPts val="0"/>
                        </a:spcAft>
                      </a:pPr>
                      <a:r>
                        <a:rPr lang="en-US" altLang="zh-CN" sz="1500" dirty="0">
                          <a:solidFill>
                            <a:schemeClr val="bg1"/>
                          </a:solidFill>
                          <a:effectLst/>
                          <a:latin typeface="微软雅黑" panose="020B0503020204020204" pitchFamily="34" charset="-122"/>
                          <a:ea typeface="微软雅黑" panose="020B0503020204020204" pitchFamily="34" charset="-122"/>
                        </a:rPr>
                        <a:t>T118-10D69</a:t>
                      </a:r>
                      <a:endParaRPr lang="zh-CN" sz="15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endParaRPr lang="zh-CN"/>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b="1" kern="1200">
                          <a:solidFill>
                            <a:schemeClr val="lt1"/>
                          </a:solidFill>
                          <a:latin typeface="Times New Roman" panose="02020603050405020304"/>
                          <a:ea typeface="微软雅黑" panose="020B0503020204020204" pitchFamily="34" charset="-122"/>
                        </a:defRPr>
                      </a:lvl1pPr>
                      <a:lvl2pPr marL="457200" algn="l" defTabSz="914400" rtl="0" eaLnBrk="1" latinLnBrk="0" hangingPunct="1">
                        <a:defRPr sz="1800" b="1" kern="1200">
                          <a:solidFill>
                            <a:schemeClr val="lt1"/>
                          </a:solidFill>
                          <a:latin typeface="Times New Roman" panose="02020603050405020304"/>
                          <a:ea typeface="微软雅黑" panose="020B0503020204020204" pitchFamily="34" charset="-122"/>
                        </a:defRPr>
                      </a:lvl2pPr>
                      <a:lvl3pPr marL="914400" algn="l" defTabSz="914400" rtl="0" eaLnBrk="1" latinLnBrk="0" hangingPunct="1">
                        <a:defRPr sz="1800" b="1" kern="1200">
                          <a:solidFill>
                            <a:schemeClr val="lt1"/>
                          </a:solidFill>
                          <a:latin typeface="Times New Roman" panose="02020603050405020304"/>
                          <a:ea typeface="微软雅黑" panose="020B0503020204020204" pitchFamily="34" charset="-122"/>
                        </a:defRPr>
                      </a:lvl3pPr>
                      <a:lvl4pPr marL="1371600" algn="l" defTabSz="914400" rtl="0" eaLnBrk="1" latinLnBrk="0" hangingPunct="1">
                        <a:defRPr sz="1800" b="1" kern="1200">
                          <a:solidFill>
                            <a:schemeClr val="lt1"/>
                          </a:solidFill>
                          <a:latin typeface="Times New Roman" panose="02020603050405020304"/>
                          <a:ea typeface="微软雅黑" panose="020B0503020204020204" pitchFamily="34" charset="-122"/>
                        </a:defRPr>
                      </a:lvl4pPr>
                      <a:lvl5pPr marL="1828800" algn="l" defTabSz="914400" rtl="0" eaLnBrk="1" latinLnBrk="0" hangingPunct="1">
                        <a:defRPr sz="1800" b="1" kern="1200">
                          <a:solidFill>
                            <a:schemeClr val="lt1"/>
                          </a:solidFill>
                          <a:latin typeface="Times New Roman" panose="02020603050405020304"/>
                          <a:ea typeface="微软雅黑" panose="020B0503020204020204" pitchFamily="34" charset="-122"/>
                        </a:defRPr>
                      </a:lvl5pPr>
                      <a:lvl6pPr marL="2286000" algn="l" defTabSz="914400" rtl="0" eaLnBrk="1" latinLnBrk="0" hangingPunct="1">
                        <a:defRPr sz="1800" b="1" kern="1200">
                          <a:solidFill>
                            <a:schemeClr val="lt1"/>
                          </a:solidFill>
                          <a:latin typeface="Times New Roman" panose="02020603050405020304"/>
                          <a:ea typeface="微软雅黑" panose="020B0503020204020204" pitchFamily="34" charset="-122"/>
                        </a:defRPr>
                      </a:lvl6pPr>
                      <a:lvl7pPr marL="2743200" algn="l" defTabSz="914400" rtl="0" eaLnBrk="1" latinLnBrk="0" hangingPunct="1">
                        <a:defRPr sz="1800" b="1" kern="1200">
                          <a:solidFill>
                            <a:schemeClr val="lt1"/>
                          </a:solidFill>
                          <a:latin typeface="Times New Roman" panose="02020603050405020304"/>
                          <a:ea typeface="微软雅黑" panose="020B0503020204020204" pitchFamily="34" charset="-122"/>
                        </a:defRPr>
                      </a:lvl7pPr>
                      <a:lvl8pPr marL="3200400" algn="l" defTabSz="914400" rtl="0" eaLnBrk="1" latinLnBrk="0" hangingPunct="1">
                        <a:defRPr sz="1800" b="1" kern="1200">
                          <a:solidFill>
                            <a:schemeClr val="lt1"/>
                          </a:solidFill>
                          <a:latin typeface="Times New Roman" panose="02020603050405020304"/>
                          <a:ea typeface="微软雅黑" panose="020B0503020204020204" pitchFamily="34" charset="-122"/>
                        </a:defRPr>
                      </a:lvl8pPr>
                      <a:lvl9pPr marL="3657600" algn="l" defTabSz="914400" rtl="0" eaLnBrk="1" latinLnBrk="0" hangingPunct="1">
                        <a:defRPr sz="1800" b="1" kern="1200">
                          <a:solidFill>
                            <a:schemeClr val="lt1"/>
                          </a:solidFill>
                          <a:latin typeface="Times New Roman" panose="02020603050405020304"/>
                          <a:ea typeface="微软雅黑" panose="020B0503020204020204" pitchFamily="34" charset="-122"/>
                        </a:defRPr>
                      </a:lvl9pPr>
                    </a:lstStyle>
                    <a:p>
                      <a:pPr indent="0" algn="ctr">
                        <a:lnSpc>
                          <a:spcPct val="100000"/>
                        </a:lnSpc>
                        <a:spcAft>
                          <a:spcPts val="0"/>
                        </a:spcAft>
                      </a:pPr>
                      <a:r>
                        <a:rPr lang="en-US" altLang="zh-CN" sz="1500" b="1" kern="1200" dirty="0">
                          <a:solidFill>
                            <a:schemeClr val="bg1"/>
                          </a:solidFill>
                          <a:effectLst/>
                          <a:latin typeface="微软雅黑" panose="020B0503020204020204" pitchFamily="34" charset="-122"/>
                          <a:ea typeface="微软雅黑" panose="020B0503020204020204" pitchFamily="34" charset="-122"/>
                          <a:cs typeface="+mn-cs"/>
                        </a:rPr>
                        <a:t>T1888-29D141</a:t>
                      </a:r>
                      <a:endParaRPr lang="zh-CN" altLang="zh-CN" sz="1500" b="1" kern="1200" dirty="0">
                        <a:solidFill>
                          <a:schemeClr val="bg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endParaRPr lang="zh-CN"/>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88000">
                <a:tc vMerge="1">
                  <a:txBody>
                    <a:bodyPr/>
                    <a:lstStyle/>
                    <a:p>
                      <a:endParaRPr lang="zh-CN"/>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indent="0" algn="ctr">
                        <a:lnSpc>
                          <a:spcPct val="100000"/>
                        </a:lnSpc>
                        <a:spcAft>
                          <a:spcPts val="0"/>
                        </a:spcAft>
                      </a:pPr>
                      <a:r>
                        <a:rPr lang="zh-CN" altLang="en-US" sz="1400" b="1" dirty="0">
                          <a:solidFill>
                            <a:schemeClr val="bg1"/>
                          </a:solidFill>
                          <a:effectLst/>
                          <a:latin typeface="微软雅黑" panose="020B0503020204020204" pitchFamily="34" charset="-122"/>
                          <a:ea typeface="微软雅黑" panose="020B0503020204020204" pitchFamily="34" charset="-122"/>
                        </a:rPr>
                        <a:t>迭代次数</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indent="0" algn="ctr">
                        <a:lnSpc>
                          <a:spcPct val="100000"/>
                        </a:lnSpc>
                        <a:spcAft>
                          <a:spcPts val="0"/>
                        </a:spcAft>
                      </a:pPr>
                      <a:r>
                        <a:rPr lang="zh-CN" altLang="en-US" sz="1400" b="1" dirty="0">
                          <a:solidFill>
                            <a:schemeClr val="bg1"/>
                          </a:solidFill>
                          <a:effectLst/>
                          <a:latin typeface="微软雅黑" panose="020B0503020204020204" pitchFamily="34" charset="-122"/>
                          <a:ea typeface="微软雅黑" panose="020B0503020204020204" pitchFamily="34" charset="-122"/>
                        </a:rPr>
                        <a:t>计算时间</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indent="0" algn="ctr">
                        <a:lnSpc>
                          <a:spcPct val="100000"/>
                        </a:lnSpc>
                        <a:spcAft>
                          <a:spcPts val="0"/>
                        </a:spcAft>
                      </a:pPr>
                      <a:r>
                        <a:rPr lang="zh-CN" altLang="en-US" sz="1400" b="1" dirty="0">
                          <a:solidFill>
                            <a:schemeClr val="bg1"/>
                          </a:solidFill>
                          <a:effectLst/>
                          <a:latin typeface="微软雅黑" panose="020B0503020204020204" pitchFamily="34" charset="-122"/>
                          <a:ea typeface="微软雅黑" panose="020B0503020204020204" pitchFamily="34" charset="-122"/>
                        </a:rPr>
                        <a:t>迭代次数</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indent="0" algn="ctr">
                        <a:lnSpc>
                          <a:spcPct val="100000"/>
                        </a:lnSpc>
                        <a:spcAft>
                          <a:spcPts val="0"/>
                        </a:spcAft>
                      </a:pPr>
                      <a:r>
                        <a:rPr lang="zh-CN" altLang="en-US" sz="1400" b="1" dirty="0">
                          <a:solidFill>
                            <a:schemeClr val="bg1"/>
                          </a:solidFill>
                          <a:effectLst/>
                          <a:latin typeface="微软雅黑" panose="020B0503020204020204" pitchFamily="34" charset="-122"/>
                          <a:ea typeface="微软雅黑" panose="020B0503020204020204" pitchFamily="34" charset="-122"/>
                        </a:rPr>
                        <a:t>计算时间</a:t>
                      </a:r>
                      <a:endParaRPr lang="zh-CN" sz="1400" b="1"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sz="1800" b="1" kern="1200">
                          <a:solidFill>
                            <a:schemeClr val="lt1"/>
                          </a:solidFill>
                          <a:latin typeface="Times New Roman" panose="02020603050405020304"/>
                          <a:ea typeface="微软雅黑" panose="020B0503020204020204" pitchFamily="34" charset="-122"/>
                        </a:defRPr>
                      </a:lvl1pPr>
                      <a:lvl2pPr marL="457200" algn="l" defTabSz="914400" rtl="0" eaLnBrk="1" latinLnBrk="0" hangingPunct="1">
                        <a:defRPr sz="1800" b="1" kern="1200">
                          <a:solidFill>
                            <a:schemeClr val="lt1"/>
                          </a:solidFill>
                          <a:latin typeface="Times New Roman" panose="02020603050405020304"/>
                          <a:ea typeface="微软雅黑" panose="020B0503020204020204" pitchFamily="34" charset="-122"/>
                        </a:defRPr>
                      </a:lvl2pPr>
                      <a:lvl3pPr marL="914400" algn="l" defTabSz="914400" rtl="0" eaLnBrk="1" latinLnBrk="0" hangingPunct="1">
                        <a:defRPr sz="1800" b="1" kern="1200">
                          <a:solidFill>
                            <a:schemeClr val="lt1"/>
                          </a:solidFill>
                          <a:latin typeface="Times New Roman" panose="02020603050405020304"/>
                          <a:ea typeface="微软雅黑" panose="020B0503020204020204" pitchFamily="34" charset="-122"/>
                        </a:defRPr>
                      </a:lvl3pPr>
                      <a:lvl4pPr marL="1371600" algn="l" defTabSz="914400" rtl="0" eaLnBrk="1" latinLnBrk="0" hangingPunct="1">
                        <a:defRPr sz="1800" b="1" kern="1200">
                          <a:solidFill>
                            <a:schemeClr val="lt1"/>
                          </a:solidFill>
                          <a:latin typeface="Times New Roman" panose="02020603050405020304"/>
                          <a:ea typeface="微软雅黑" panose="020B0503020204020204" pitchFamily="34" charset="-122"/>
                        </a:defRPr>
                      </a:lvl4pPr>
                      <a:lvl5pPr marL="1828800" algn="l" defTabSz="914400" rtl="0" eaLnBrk="1" latinLnBrk="0" hangingPunct="1">
                        <a:defRPr sz="1800" b="1" kern="1200">
                          <a:solidFill>
                            <a:schemeClr val="lt1"/>
                          </a:solidFill>
                          <a:latin typeface="Times New Roman" panose="02020603050405020304"/>
                          <a:ea typeface="微软雅黑" panose="020B0503020204020204" pitchFamily="34" charset="-122"/>
                        </a:defRPr>
                      </a:lvl5pPr>
                      <a:lvl6pPr marL="2286000" algn="l" defTabSz="914400" rtl="0" eaLnBrk="1" latinLnBrk="0" hangingPunct="1">
                        <a:defRPr sz="1800" b="1" kern="1200">
                          <a:solidFill>
                            <a:schemeClr val="lt1"/>
                          </a:solidFill>
                          <a:latin typeface="Times New Roman" panose="02020603050405020304"/>
                          <a:ea typeface="微软雅黑" panose="020B0503020204020204" pitchFamily="34" charset="-122"/>
                        </a:defRPr>
                      </a:lvl6pPr>
                      <a:lvl7pPr marL="2743200" algn="l" defTabSz="914400" rtl="0" eaLnBrk="1" latinLnBrk="0" hangingPunct="1">
                        <a:defRPr sz="1800" b="1" kern="1200">
                          <a:solidFill>
                            <a:schemeClr val="lt1"/>
                          </a:solidFill>
                          <a:latin typeface="Times New Roman" panose="02020603050405020304"/>
                          <a:ea typeface="微软雅黑" panose="020B0503020204020204" pitchFamily="34" charset="-122"/>
                        </a:defRPr>
                      </a:lvl7pPr>
                      <a:lvl8pPr marL="3200400" algn="l" defTabSz="914400" rtl="0" eaLnBrk="1" latinLnBrk="0" hangingPunct="1">
                        <a:defRPr sz="1800" b="1" kern="1200">
                          <a:solidFill>
                            <a:schemeClr val="lt1"/>
                          </a:solidFill>
                          <a:latin typeface="Times New Roman" panose="02020603050405020304"/>
                          <a:ea typeface="微软雅黑" panose="020B0503020204020204" pitchFamily="34" charset="-122"/>
                        </a:defRPr>
                      </a:lvl8pPr>
                      <a:lvl9pPr marL="3657600" algn="l" defTabSz="914400" rtl="0" eaLnBrk="1" latinLnBrk="0" hangingPunct="1">
                        <a:defRPr sz="1800" b="1" kern="1200">
                          <a:solidFill>
                            <a:schemeClr val="lt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本方法</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200" b="0" kern="1200" dirty="0">
                          <a:solidFill>
                            <a:srgbClr val="C00000"/>
                          </a:solidFill>
                          <a:effectLst/>
                          <a:latin typeface="微软雅黑" panose="020B0503020204020204" pitchFamily="34" charset="-122"/>
                          <a:ea typeface="微软雅黑" panose="020B0503020204020204" pitchFamily="34" charset="-122"/>
                          <a:cs typeface="+mn-cs"/>
                        </a:rPr>
                        <a:t>12</a:t>
                      </a:r>
                      <a:endParaRPr lang="zh-CN" altLang="en-US" sz="1200" b="0" kern="1200" dirty="0">
                        <a:solidFill>
                          <a:srgbClr val="C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200" b="0" kern="1200" dirty="0">
                          <a:solidFill>
                            <a:srgbClr val="C00000"/>
                          </a:solidFill>
                          <a:effectLst/>
                          <a:latin typeface="微软雅黑" panose="020B0503020204020204" pitchFamily="34" charset="-122"/>
                          <a:ea typeface="微软雅黑" panose="020B0503020204020204" pitchFamily="34" charset="-122"/>
                          <a:cs typeface="+mn-cs"/>
                        </a:rPr>
                        <a:t>4.85s</a:t>
                      </a:r>
                      <a:endParaRPr lang="zh-CN" altLang="en-US" sz="1200" b="0" kern="1200" dirty="0">
                        <a:solidFill>
                          <a:srgbClr val="C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200" b="0" kern="1200" dirty="0">
                          <a:solidFill>
                            <a:srgbClr val="C00000"/>
                          </a:solidFill>
                          <a:effectLst/>
                          <a:latin typeface="微软雅黑" panose="020B0503020204020204" pitchFamily="34" charset="-122"/>
                          <a:ea typeface="微软雅黑" panose="020B0503020204020204" pitchFamily="34" charset="-122"/>
                          <a:cs typeface="+mn-cs"/>
                        </a:rPr>
                        <a:t>26</a:t>
                      </a:r>
                      <a:endParaRPr lang="zh-CN" altLang="en-US" sz="1200" b="0" kern="1200" dirty="0">
                        <a:solidFill>
                          <a:srgbClr val="C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200" b="0" kern="1200" dirty="0">
                          <a:solidFill>
                            <a:srgbClr val="C00000"/>
                          </a:solidFill>
                          <a:effectLst/>
                          <a:latin typeface="微软雅黑" panose="020B0503020204020204" pitchFamily="34" charset="-122"/>
                          <a:ea typeface="微软雅黑" panose="020B0503020204020204" pitchFamily="34" charset="-122"/>
                          <a:cs typeface="+mn-cs"/>
                        </a:rPr>
                        <a:t>26.83s</a:t>
                      </a:r>
                      <a:endParaRPr lang="zh-CN" altLang="en-US" sz="1200" b="0" kern="1200" dirty="0">
                        <a:solidFill>
                          <a:srgbClr val="C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lvl1pPr marL="0" algn="l" defTabSz="914400" rtl="0" eaLnBrk="1" latinLnBrk="0" hangingPunct="1">
                        <a:defRPr sz="1800" b="1" kern="1200">
                          <a:solidFill>
                            <a:schemeClr val="lt1"/>
                          </a:solidFill>
                          <a:latin typeface="Times New Roman" panose="02020603050405020304"/>
                          <a:ea typeface="微软雅黑" panose="020B0503020204020204" pitchFamily="34" charset="-122"/>
                        </a:defRPr>
                      </a:lvl1pPr>
                      <a:lvl2pPr marL="457200" algn="l" defTabSz="914400" rtl="0" eaLnBrk="1" latinLnBrk="0" hangingPunct="1">
                        <a:defRPr sz="1800" b="1" kern="1200">
                          <a:solidFill>
                            <a:schemeClr val="lt1"/>
                          </a:solidFill>
                          <a:latin typeface="Times New Roman" panose="02020603050405020304"/>
                          <a:ea typeface="微软雅黑" panose="020B0503020204020204" pitchFamily="34" charset="-122"/>
                        </a:defRPr>
                      </a:lvl2pPr>
                      <a:lvl3pPr marL="914400" algn="l" defTabSz="914400" rtl="0" eaLnBrk="1" latinLnBrk="0" hangingPunct="1">
                        <a:defRPr sz="1800" b="1" kern="1200">
                          <a:solidFill>
                            <a:schemeClr val="lt1"/>
                          </a:solidFill>
                          <a:latin typeface="Times New Roman" panose="02020603050405020304"/>
                          <a:ea typeface="微软雅黑" panose="020B0503020204020204" pitchFamily="34" charset="-122"/>
                        </a:defRPr>
                      </a:lvl3pPr>
                      <a:lvl4pPr marL="1371600" algn="l" defTabSz="914400" rtl="0" eaLnBrk="1" latinLnBrk="0" hangingPunct="1">
                        <a:defRPr sz="1800" b="1" kern="1200">
                          <a:solidFill>
                            <a:schemeClr val="lt1"/>
                          </a:solidFill>
                          <a:latin typeface="Times New Roman" panose="02020603050405020304"/>
                          <a:ea typeface="微软雅黑" panose="020B0503020204020204" pitchFamily="34" charset="-122"/>
                        </a:defRPr>
                      </a:lvl4pPr>
                      <a:lvl5pPr marL="1828800" algn="l" defTabSz="914400" rtl="0" eaLnBrk="1" latinLnBrk="0" hangingPunct="1">
                        <a:defRPr sz="1800" b="1" kern="1200">
                          <a:solidFill>
                            <a:schemeClr val="lt1"/>
                          </a:solidFill>
                          <a:latin typeface="Times New Roman" panose="02020603050405020304"/>
                          <a:ea typeface="微软雅黑" panose="020B0503020204020204" pitchFamily="34" charset="-122"/>
                        </a:defRPr>
                      </a:lvl5pPr>
                      <a:lvl6pPr marL="2286000" algn="l" defTabSz="914400" rtl="0" eaLnBrk="1" latinLnBrk="0" hangingPunct="1">
                        <a:defRPr sz="1800" b="1" kern="1200">
                          <a:solidFill>
                            <a:schemeClr val="lt1"/>
                          </a:solidFill>
                          <a:latin typeface="Times New Roman" panose="02020603050405020304"/>
                          <a:ea typeface="微软雅黑" panose="020B0503020204020204" pitchFamily="34" charset="-122"/>
                        </a:defRPr>
                      </a:lvl6pPr>
                      <a:lvl7pPr marL="2743200" algn="l" defTabSz="914400" rtl="0" eaLnBrk="1" latinLnBrk="0" hangingPunct="1">
                        <a:defRPr sz="1800" b="1" kern="1200">
                          <a:solidFill>
                            <a:schemeClr val="lt1"/>
                          </a:solidFill>
                          <a:latin typeface="Times New Roman" panose="02020603050405020304"/>
                          <a:ea typeface="微软雅黑" panose="020B0503020204020204" pitchFamily="34" charset="-122"/>
                        </a:defRPr>
                      </a:lvl7pPr>
                      <a:lvl8pPr marL="3200400" algn="l" defTabSz="914400" rtl="0" eaLnBrk="1" latinLnBrk="0" hangingPunct="1">
                        <a:defRPr sz="1800" b="1" kern="1200">
                          <a:solidFill>
                            <a:schemeClr val="lt1"/>
                          </a:solidFill>
                          <a:latin typeface="Times New Roman" panose="02020603050405020304"/>
                          <a:ea typeface="微软雅黑" panose="020B0503020204020204" pitchFamily="34" charset="-122"/>
                        </a:defRPr>
                      </a:lvl8pPr>
                      <a:lvl9pPr marL="3657600" algn="l" defTabSz="914400" rtl="0" eaLnBrk="1" latinLnBrk="0" hangingPunct="1">
                        <a:defRPr sz="1800" b="1" kern="1200">
                          <a:solidFill>
                            <a:schemeClr val="lt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400" b="1" kern="1200" dirty="0">
                          <a:solidFill>
                            <a:schemeClr val="tx1"/>
                          </a:solidFill>
                          <a:effectLst/>
                          <a:latin typeface="微软雅黑" panose="020B0503020204020204" pitchFamily="34" charset="-122"/>
                          <a:ea typeface="微软雅黑" panose="020B0503020204020204" pitchFamily="34" charset="-122"/>
                          <a:cs typeface="+mn-cs"/>
                        </a:rPr>
                        <a:t>GBD</a:t>
                      </a:r>
                      <a:endParaRPr lang="zh-CN" altLang="en-US" sz="14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cs typeface="+mn-cs"/>
                        </a:rPr>
                        <a:t>87</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cs typeface="+mn-cs"/>
                        </a:rPr>
                        <a:t>36.14s</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200" b="0" kern="1200" dirty="0">
                          <a:solidFill>
                            <a:schemeClr val="tx1"/>
                          </a:solidFill>
                          <a:effectLst/>
                          <a:latin typeface="微软雅黑" panose="020B0503020204020204" pitchFamily="34" charset="-122"/>
                          <a:ea typeface="微软雅黑" panose="020B0503020204020204" pitchFamily="34" charset="-122"/>
                          <a:cs typeface="+mn-cs"/>
                        </a:rPr>
                        <a:t>500</a:t>
                      </a: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次迭代未收敛</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lang="zh-CN"/>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288000">
                <a:tc>
                  <a:txBody>
                    <a:bodyPr/>
                    <a:lstStyle>
                      <a:lvl1pPr marL="0" algn="l" defTabSz="914400" rtl="0" eaLnBrk="1" latinLnBrk="0" hangingPunct="1">
                        <a:defRPr sz="1800" b="1" kern="1200">
                          <a:solidFill>
                            <a:schemeClr val="lt1"/>
                          </a:solidFill>
                          <a:latin typeface="Times New Roman" panose="02020603050405020304"/>
                          <a:ea typeface="微软雅黑" panose="020B0503020204020204" pitchFamily="34" charset="-122"/>
                        </a:defRPr>
                      </a:lvl1pPr>
                      <a:lvl2pPr marL="457200" algn="l" defTabSz="914400" rtl="0" eaLnBrk="1" latinLnBrk="0" hangingPunct="1">
                        <a:defRPr sz="1800" b="1" kern="1200">
                          <a:solidFill>
                            <a:schemeClr val="lt1"/>
                          </a:solidFill>
                          <a:latin typeface="Times New Roman" panose="02020603050405020304"/>
                          <a:ea typeface="微软雅黑" panose="020B0503020204020204" pitchFamily="34" charset="-122"/>
                        </a:defRPr>
                      </a:lvl2pPr>
                      <a:lvl3pPr marL="914400" algn="l" defTabSz="914400" rtl="0" eaLnBrk="1" latinLnBrk="0" hangingPunct="1">
                        <a:defRPr sz="1800" b="1" kern="1200">
                          <a:solidFill>
                            <a:schemeClr val="lt1"/>
                          </a:solidFill>
                          <a:latin typeface="Times New Roman" panose="02020603050405020304"/>
                          <a:ea typeface="微软雅黑" panose="020B0503020204020204" pitchFamily="34" charset="-122"/>
                        </a:defRPr>
                      </a:lvl3pPr>
                      <a:lvl4pPr marL="1371600" algn="l" defTabSz="914400" rtl="0" eaLnBrk="1" latinLnBrk="0" hangingPunct="1">
                        <a:defRPr sz="1800" b="1" kern="1200">
                          <a:solidFill>
                            <a:schemeClr val="lt1"/>
                          </a:solidFill>
                          <a:latin typeface="Times New Roman" panose="02020603050405020304"/>
                          <a:ea typeface="微软雅黑" panose="020B0503020204020204" pitchFamily="34" charset="-122"/>
                        </a:defRPr>
                      </a:lvl4pPr>
                      <a:lvl5pPr marL="1828800" algn="l" defTabSz="914400" rtl="0" eaLnBrk="1" latinLnBrk="0" hangingPunct="1">
                        <a:defRPr sz="1800" b="1" kern="1200">
                          <a:solidFill>
                            <a:schemeClr val="lt1"/>
                          </a:solidFill>
                          <a:latin typeface="Times New Roman" panose="02020603050405020304"/>
                          <a:ea typeface="微软雅黑" panose="020B0503020204020204" pitchFamily="34" charset="-122"/>
                        </a:defRPr>
                      </a:lvl5pPr>
                      <a:lvl6pPr marL="2286000" algn="l" defTabSz="914400" rtl="0" eaLnBrk="1" latinLnBrk="0" hangingPunct="1">
                        <a:defRPr sz="1800" b="1" kern="1200">
                          <a:solidFill>
                            <a:schemeClr val="lt1"/>
                          </a:solidFill>
                          <a:latin typeface="Times New Roman" panose="02020603050405020304"/>
                          <a:ea typeface="微软雅黑" panose="020B0503020204020204" pitchFamily="34" charset="-122"/>
                        </a:defRPr>
                      </a:lvl6pPr>
                      <a:lvl7pPr marL="2743200" algn="l" defTabSz="914400" rtl="0" eaLnBrk="1" latinLnBrk="0" hangingPunct="1">
                        <a:defRPr sz="1800" b="1" kern="1200">
                          <a:solidFill>
                            <a:schemeClr val="lt1"/>
                          </a:solidFill>
                          <a:latin typeface="Times New Roman" panose="02020603050405020304"/>
                          <a:ea typeface="微软雅黑" panose="020B0503020204020204" pitchFamily="34" charset="-122"/>
                        </a:defRPr>
                      </a:lvl7pPr>
                      <a:lvl8pPr marL="3200400" algn="l" defTabSz="914400" rtl="0" eaLnBrk="1" latinLnBrk="0" hangingPunct="1">
                        <a:defRPr sz="1800" b="1" kern="1200">
                          <a:solidFill>
                            <a:schemeClr val="lt1"/>
                          </a:solidFill>
                          <a:latin typeface="Times New Roman" panose="02020603050405020304"/>
                          <a:ea typeface="微软雅黑" panose="020B0503020204020204" pitchFamily="34" charset="-122"/>
                        </a:defRPr>
                      </a:lvl8pPr>
                      <a:lvl9pPr marL="3657600" algn="l" defTabSz="914400" rtl="0" eaLnBrk="1" latinLnBrk="0" hangingPunct="1">
                        <a:defRPr sz="1800" b="1" kern="1200">
                          <a:solidFill>
                            <a:schemeClr val="lt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400" b="1" kern="1200" dirty="0">
                          <a:solidFill>
                            <a:schemeClr val="tx1"/>
                          </a:solidFill>
                          <a:effectLst/>
                          <a:latin typeface="微软雅黑" panose="020B0503020204020204" pitchFamily="34" charset="-122"/>
                          <a:ea typeface="微软雅黑" panose="020B0503020204020204" pitchFamily="34" charset="-122"/>
                          <a:cs typeface="+mn-cs"/>
                        </a:rPr>
                        <a:t>HGD</a:t>
                      </a:r>
                      <a:endParaRPr lang="zh-CN" altLang="en-US" sz="14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cs typeface="+mn-cs"/>
                        </a:rPr>
                        <a:t>45</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sz="1200" b="0" kern="1200" dirty="0">
                          <a:solidFill>
                            <a:schemeClr val="tx1"/>
                          </a:solidFill>
                          <a:effectLst/>
                          <a:latin typeface="微软雅黑" panose="020B0503020204020204" pitchFamily="34" charset="-122"/>
                          <a:ea typeface="微软雅黑" panose="020B0503020204020204" pitchFamily="34" charset="-122"/>
                          <a:cs typeface="+mn-cs"/>
                        </a:rPr>
                        <a:t>27.39s</a:t>
                      </a:r>
                      <a:endParaRPr lang="zh-CN" altLang="en-US" sz="12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数值问题</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lang="zh-CN"/>
                    </a:p>
                  </a:txBody>
                  <a:tcPr/>
                </a:tc>
                <a:extLst>
                  <a:ext uri="{0D108BD9-81ED-4DB2-BD59-A6C34878D82A}">
                    <a16:rowId xmlns:a16="http://schemas.microsoft.com/office/drawing/2014/main" val="10004"/>
                  </a:ext>
                </a:extLst>
              </a:tr>
              <a:tr h="288000">
                <a:tc>
                  <a:txBody>
                    <a:bodyPr/>
                    <a:lstStyle>
                      <a:lvl1pPr marL="0" algn="l" defTabSz="914400" rtl="0" eaLnBrk="1" latinLnBrk="0" hangingPunct="1">
                        <a:defRPr sz="1800" b="1" kern="1200">
                          <a:solidFill>
                            <a:schemeClr val="lt1"/>
                          </a:solidFill>
                          <a:latin typeface="Times New Roman" panose="02020603050405020304"/>
                          <a:ea typeface="微软雅黑" panose="020B0503020204020204" pitchFamily="34" charset="-122"/>
                        </a:defRPr>
                      </a:lvl1pPr>
                      <a:lvl2pPr marL="457200" algn="l" defTabSz="914400" rtl="0" eaLnBrk="1" latinLnBrk="0" hangingPunct="1">
                        <a:defRPr sz="1800" b="1" kern="1200">
                          <a:solidFill>
                            <a:schemeClr val="lt1"/>
                          </a:solidFill>
                          <a:latin typeface="Times New Roman" panose="02020603050405020304"/>
                          <a:ea typeface="微软雅黑" panose="020B0503020204020204" pitchFamily="34" charset="-122"/>
                        </a:defRPr>
                      </a:lvl2pPr>
                      <a:lvl3pPr marL="914400" algn="l" defTabSz="914400" rtl="0" eaLnBrk="1" latinLnBrk="0" hangingPunct="1">
                        <a:defRPr sz="1800" b="1" kern="1200">
                          <a:solidFill>
                            <a:schemeClr val="lt1"/>
                          </a:solidFill>
                          <a:latin typeface="Times New Roman" panose="02020603050405020304"/>
                          <a:ea typeface="微软雅黑" panose="020B0503020204020204" pitchFamily="34" charset="-122"/>
                        </a:defRPr>
                      </a:lvl3pPr>
                      <a:lvl4pPr marL="1371600" algn="l" defTabSz="914400" rtl="0" eaLnBrk="1" latinLnBrk="0" hangingPunct="1">
                        <a:defRPr sz="1800" b="1" kern="1200">
                          <a:solidFill>
                            <a:schemeClr val="lt1"/>
                          </a:solidFill>
                          <a:latin typeface="Times New Roman" panose="02020603050405020304"/>
                          <a:ea typeface="微软雅黑" panose="020B0503020204020204" pitchFamily="34" charset="-122"/>
                        </a:defRPr>
                      </a:lvl4pPr>
                      <a:lvl5pPr marL="1828800" algn="l" defTabSz="914400" rtl="0" eaLnBrk="1" latinLnBrk="0" hangingPunct="1">
                        <a:defRPr sz="1800" b="1" kern="1200">
                          <a:solidFill>
                            <a:schemeClr val="lt1"/>
                          </a:solidFill>
                          <a:latin typeface="Times New Roman" panose="02020603050405020304"/>
                          <a:ea typeface="微软雅黑" panose="020B0503020204020204" pitchFamily="34" charset="-122"/>
                        </a:defRPr>
                      </a:lvl5pPr>
                      <a:lvl6pPr marL="2286000" algn="l" defTabSz="914400" rtl="0" eaLnBrk="1" latinLnBrk="0" hangingPunct="1">
                        <a:defRPr sz="1800" b="1" kern="1200">
                          <a:solidFill>
                            <a:schemeClr val="lt1"/>
                          </a:solidFill>
                          <a:latin typeface="Times New Roman" panose="02020603050405020304"/>
                          <a:ea typeface="微软雅黑" panose="020B0503020204020204" pitchFamily="34" charset="-122"/>
                        </a:defRPr>
                      </a:lvl6pPr>
                      <a:lvl7pPr marL="2743200" algn="l" defTabSz="914400" rtl="0" eaLnBrk="1" latinLnBrk="0" hangingPunct="1">
                        <a:defRPr sz="1800" b="1" kern="1200">
                          <a:solidFill>
                            <a:schemeClr val="lt1"/>
                          </a:solidFill>
                          <a:latin typeface="Times New Roman" panose="02020603050405020304"/>
                          <a:ea typeface="微软雅黑" panose="020B0503020204020204" pitchFamily="34" charset="-122"/>
                        </a:defRPr>
                      </a:lvl7pPr>
                      <a:lvl8pPr marL="3200400" algn="l" defTabSz="914400" rtl="0" eaLnBrk="1" latinLnBrk="0" hangingPunct="1">
                        <a:defRPr sz="1800" b="1" kern="1200">
                          <a:solidFill>
                            <a:schemeClr val="lt1"/>
                          </a:solidFill>
                          <a:latin typeface="Times New Roman" panose="02020603050405020304"/>
                          <a:ea typeface="微软雅黑" panose="020B0503020204020204" pitchFamily="34" charset="-122"/>
                        </a:defRPr>
                      </a:lvl8pPr>
                      <a:lvl9pPr marL="3657600" algn="l" defTabSz="914400" rtl="0" eaLnBrk="1" latinLnBrk="0" hangingPunct="1">
                        <a:defRPr sz="1800" b="1" kern="1200">
                          <a:solidFill>
                            <a:schemeClr val="lt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400" b="1" kern="1200" dirty="0">
                          <a:solidFill>
                            <a:schemeClr val="tx1"/>
                          </a:solidFill>
                          <a:effectLst/>
                          <a:latin typeface="微软雅黑" panose="020B0503020204020204" pitchFamily="34" charset="-122"/>
                          <a:ea typeface="微软雅黑" panose="020B0503020204020204" pitchFamily="34" charset="-122"/>
                          <a:cs typeface="+mn-cs"/>
                        </a:rPr>
                        <a:t>ADMM</a:t>
                      </a:r>
                      <a:endParaRPr lang="zh-CN" altLang="en-US" sz="14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2">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200" b="0" kern="1200" dirty="0">
                          <a:solidFill>
                            <a:schemeClr val="tx1"/>
                          </a:solidFill>
                          <a:effectLst/>
                          <a:latin typeface="微软雅黑" panose="020B0503020204020204" pitchFamily="34" charset="-122"/>
                          <a:ea typeface="微软雅黑" panose="020B0503020204020204" pitchFamily="34" charset="-122"/>
                          <a:cs typeface="+mn-cs"/>
                        </a:rPr>
                        <a:t>500</a:t>
                      </a: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次迭代未收敛</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lang="zh-CN"/>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lvl1pPr marL="0" algn="l" defTabSz="914400" rtl="0" eaLnBrk="1" latinLnBrk="0" hangingPunct="1">
                        <a:defRPr sz="1800" kern="1200">
                          <a:solidFill>
                            <a:schemeClr val="dk1"/>
                          </a:solidFill>
                          <a:latin typeface="Times New Roman" panose="02020603050405020304"/>
                          <a:ea typeface="微软雅黑" panose="020B0503020204020204" pitchFamily="34" charset="-122"/>
                        </a:defRPr>
                      </a:lvl1pPr>
                      <a:lvl2pPr marL="457200" algn="l" defTabSz="914400" rtl="0" eaLnBrk="1" latinLnBrk="0" hangingPunct="1">
                        <a:defRPr sz="1800" kern="1200">
                          <a:solidFill>
                            <a:schemeClr val="dk1"/>
                          </a:solidFill>
                          <a:latin typeface="Times New Roman" panose="02020603050405020304"/>
                          <a:ea typeface="微软雅黑" panose="020B0503020204020204" pitchFamily="34" charset="-122"/>
                        </a:defRPr>
                      </a:lvl2pPr>
                      <a:lvl3pPr marL="914400" algn="l" defTabSz="914400" rtl="0" eaLnBrk="1" latinLnBrk="0" hangingPunct="1">
                        <a:defRPr sz="1800" kern="1200">
                          <a:solidFill>
                            <a:schemeClr val="dk1"/>
                          </a:solidFill>
                          <a:latin typeface="Times New Roman" panose="02020603050405020304"/>
                          <a:ea typeface="微软雅黑" panose="020B0503020204020204" pitchFamily="34" charset="-122"/>
                        </a:defRPr>
                      </a:lvl3pPr>
                      <a:lvl4pPr marL="1371600" algn="l" defTabSz="914400" rtl="0" eaLnBrk="1" latinLnBrk="0" hangingPunct="1">
                        <a:defRPr sz="1800" kern="1200">
                          <a:solidFill>
                            <a:schemeClr val="dk1"/>
                          </a:solidFill>
                          <a:latin typeface="Times New Roman" panose="02020603050405020304"/>
                          <a:ea typeface="微软雅黑" panose="020B0503020204020204" pitchFamily="34" charset="-122"/>
                        </a:defRPr>
                      </a:lvl4pPr>
                      <a:lvl5pPr marL="1828800" algn="l" defTabSz="914400" rtl="0" eaLnBrk="1" latinLnBrk="0" hangingPunct="1">
                        <a:defRPr sz="1800" kern="1200">
                          <a:solidFill>
                            <a:schemeClr val="dk1"/>
                          </a:solidFill>
                          <a:latin typeface="Times New Roman" panose="02020603050405020304"/>
                          <a:ea typeface="微软雅黑" panose="020B0503020204020204" pitchFamily="34" charset="-122"/>
                        </a:defRPr>
                      </a:lvl5pPr>
                      <a:lvl6pPr marL="2286000" algn="l" defTabSz="914400" rtl="0" eaLnBrk="1" latinLnBrk="0" hangingPunct="1">
                        <a:defRPr sz="1800" kern="1200">
                          <a:solidFill>
                            <a:schemeClr val="dk1"/>
                          </a:solidFill>
                          <a:latin typeface="Times New Roman" panose="02020603050405020304"/>
                          <a:ea typeface="微软雅黑" panose="020B0503020204020204" pitchFamily="34" charset="-122"/>
                        </a:defRPr>
                      </a:lvl6pPr>
                      <a:lvl7pPr marL="2743200" algn="l" defTabSz="914400" rtl="0" eaLnBrk="1" latinLnBrk="0" hangingPunct="1">
                        <a:defRPr sz="1800" kern="1200">
                          <a:solidFill>
                            <a:schemeClr val="dk1"/>
                          </a:solidFill>
                          <a:latin typeface="Times New Roman" panose="02020603050405020304"/>
                          <a:ea typeface="微软雅黑" panose="020B0503020204020204" pitchFamily="34" charset="-122"/>
                        </a:defRPr>
                      </a:lvl7pPr>
                      <a:lvl8pPr marL="3200400" algn="l" defTabSz="914400" rtl="0" eaLnBrk="1" latinLnBrk="0" hangingPunct="1">
                        <a:defRPr sz="1800" kern="1200">
                          <a:solidFill>
                            <a:schemeClr val="dk1"/>
                          </a:solidFill>
                          <a:latin typeface="Times New Roman" panose="02020603050405020304"/>
                          <a:ea typeface="微软雅黑" panose="020B0503020204020204" pitchFamily="34" charset="-122"/>
                        </a:defRPr>
                      </a:lvl8pPr>
                      <a:lvl9pPr marL="3657600" algn="l" defTabSz="914400" rtl="0" eaLnBrk="1" latinLnBrk="0" hangingPunct="1">
                        <a:defRPr sz="1800" kern="1200">
                          <a:solidFill>
                            <a:schemeClr val="dk1"/>
                          </a:solidFill>
                          <a:latin typeface="Times New Roman" panose="02020603050405020304"/>
                          <a:ea typeface="微软雅黑" panose="020B0503020204020204" pitchFamily="34" charset="-122"/>
                        </a:defRPr>
                      </a:lvl9pPr>
                    </a:lstStyle>
                    <a:p>
                      <a:pPr marL="0" indent="0" algn="ctr" defTabSz="914400" rtl="0" eaLnBrk="1" latinLnBrk="0" hangingPunct="1">
                        <a:lnSpc>
                          <a:spcPct val="100000"/>
                        </a:lnSpc>
                        <a:spcAft>
                          <a:spcPts val="0"/>
                        </a:spcAft>
                      </a:pPr>
                      <a:r>
                        <a:rPr lang="en-US" altLang="zh-CN" sz="1200" b="0" kern="1200" dirty="0">
                          <a:solidFill>
                            <a:schemeClr val="tx1"/>
                          </a:solidFill>
                          <a:effectLst/>
                          <a:latin typeface="微软雅黑" panose="020B0503020204020204" pitchFamily="34" charset="-122"/>
                          <a:ea typeface="微软雅黑" panose="020B0503020204020204" pitchFamily="34" charset="-122"/>
                          <a:cs typeface="+mn-cs"/>
                        </a:rPr>
                        <a:t>500</a:t>
                      </a: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次迭代未收敛</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lang="zh-CN"/>
                    </a:p>
                  </a:txBody>
                  <a:tcPr/>
                </a:tc>
                <a:extLst>
                  <a:ext uri="{0D108BD9-81ED-4DB2-BD59-A6C34878D82A}">
                    <a16:rowId xmlns:a16="http://schemas.microsoft.com/office/drawing/2014/main" val="10005"/>
                  </a:ext>
                </a:extLst>
              </a:tr>
            </a:tbl>
          </a:graphicData>
        </a:graphic>
      </p:graphicFrame>
      <p:sp>
        <p:nvSpPr>
          <p:cNvPr id="20" name="矩形 19"/>
          <p:cNvSpPr/>
          <p:nvPr/>
        </p:nvSpPr>
        <p:spPr>
          <a:xfrm>
            <a:off x="2164479" y="6052078"/>
            <a:ext cx="8032968" cy="369332"/>
          </a:xfrm>
          <a:prstGeom prst="rect">
            <a:avLst/>
          </a:prstGeom>
        </p:spPr>
        <p:txBody>
          <a:bodyPr wrap="none">
            <a:spAutoFit/>
          </a:bodyPr>
          <a:lstStyle/>
          <a:p>
            <a:pPr marL="285750" indent="-285750" eaLnBrk="0" fontAlgn="base" hangingPunct="0">
              <a:spcBef>
                <a:spcPct val="0"/>
              </a:spcBef>
              <a:spcAft>
                <a:spcPct val="0"/>
              </a:spcAft>
            </a:pPr>
            <a:r>
              <a:rPr kumimoji="1" lang="zh-CN" altLang="en-US" b="1" dirty="0">
                <a:solidFill>
                  <a:srgbClr val="002C64"/>
                </a:solidFill>
                <a:latin typeface="微软雅黑" panose="020B0503020204020204" pitchFamily="34" charset="-122"/>
                <a:ea typeface="微软雅黑" panose="020B0503020204020204" pitchFamily="34" charset="-122"/>
                <a:cs typeface="Times New Roman" panose="02020603050405020304" pitchFamily="18" charset="0"/>
              </a:rPr>
              <a:t>解决传统分解协调算法求解非线性优化问题时数值条件差、收敛速度慢的问题</a:t>
            </a:r>
            <a:endParaRPr kumimoji="1"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文本框 21"/>
          <p:cNvSpPr txBox="1"/>
          <p:nvPr/>
        </p:nvSpPr>
        <p:spPr>
          <a:xfrm>
            <a:off x="470043" y="1021513"/>
            <a:ext cx="4282932" cy="461665"/>
          </a:xfrm>
          <a:prstGeom prst="rect">
            <a:avLst/>
          </a:prstGeom>
          <a:noFill/>
        </p:spPr>
        <p:txBody>
          <a:bodyPr wrap="square" rtlCol="0">
            <a:spAutoFit/>
          </a:bodyPr>
          <a:lstStyle/>
          <a:p>
            <a:pPr marL="342900" indent="-342900" fontAlgn="base">
              <a:spcBef>
                <a:spcPct val="20000"/>
              </a:spcBef>
              <a:spcAft>
                <a:spcPct val="0"/>
              </a:spcAft>
              <a:buFont typeface="Wingdings" panose="05000000000000000000" pitchFamily="2" charset="2"/>
              <a:buChar char="Ø"/>
            </a:pPr>
            <a:r>
              <a:rPr lang="zh-CN" altLang="en-US" sz="2400" b="1" dirty="0">
                <a:latin typeface="Arial" panose="020B0604020202020204"/>
                <a:ea typeface="微软雅黑" panose="020B0503020204020204" pitchFamily="34" charset="-122"/>
              </a:rPr>
              <a:t>无功电压优化效果</a:t>
            </a:r>
          </a:p>
        </p:txBody>
      </p:sp>
      <p:sp>
        <p:nvSpPr>
          <p:cNvPr id="23" name="文本框 22"/>
          <p:cNvSpPr txBox="1"/>
          <p:nvPr/>
        </p:nvSpPr>
        <p:spPr>
          <a:xfrm>
            <a:off x="470043" y="3573842"/>
            <a:ext cx="4282932" cy="461665"/>
          </a:xfrm>
          <a:prstGeom prst="rect">
            <a:avLst/>
          </a:prstGeom>
          <a:noFill/>
        </p:spPr>
        <p:txBody>
          <a:bodyPr wrap="square" rtlCol="0">
            <a:spAutoFit/>
          </a:bodyPr>
          <a:lstStyle/>
          <a:p>
            <a:pPr marL="342900" indent="-342900" fontAlgn="base">
              <a:spcBef>
                <a:spcPct val="20000"/>
              </a:spcBef>
              <a:spcAft>
                <a:spcPct val="0"/>
              </a:spcAft>
              <a:buFont typeface="Wingdings" panose="05000000000000000000" pitchFamily="2" charset="2"/>
              <a:buChar char="Ø"/>
            </a:pPr>
            <a:r>
              <a:rPr lang="zh-CN" altLang="en-US" sz="2400" b="1" dirty="0">
                <a:latin typeface="Arial" panose="020B0604020202020204"/>
                <a:ea typeface="微软雅黑" panose="020B0503020204020204" pitchFamily="34" charset="-122"/>
              </a:rPr>
              <a:t>所提算法的优势</a:t>
            </a:r>
          </a:p>
        </p:txBody>
      </p:sp>
      <p:grpSp>
        <p:nvGrpSpPr>
          <p:cNvPr id="24" name="组合 23"/>
          <p:cNvGrpSpPr/>
          <p:nvPr/>
        </p:nvGrpSpPr>
        <p:grpSpPr>
          <a:xfrm>
            <a:off x="1577772" y="6122632"/>
            <a:ext cx="420348" cy="255593"/>
            <a:chOff x="12194626" y="4425895"/>
            <a:chExt cx="485775" cy="314325"/>
          </a:xfrm>
        </p:grpSpPr>
        <p:sp>
          <p:nvSpPr>
            <p:cNvPr id="25" name="AutoShape 7"/>
            <p:cNvSpPr>
              <a:spLocks noChangeArrowheads="1"/>
            </p:cNvSpPr>
            <p:nvPr/>
          </p:nvSpPr>
          <p:spPr bwMode="auto">
            <a:xfrm>
              <a:off x="12401001" y="4425895"/>
              <a:ext cx="279400" cy="314325"/>
            </a:xfrm>
            <a:prstGeom prst="chevron">
              <a:avLst>
                <a:gd name="adj" fmla="val 52514"/>
              </a:avLst>
            </a:prstGeom>
            <a:solidFill>
              <a:srgbClr val="516DB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sz="2000" kern="0">
                <a:solidFill>
                  <a:sysClr val="windowText" lastClr="000000"/>
                </a:solidFill>
                <a:latin typeface="微软雅黑" panose="020B0503020204020204" pitchFamily="34" charset="-122"/>
                <a:ea typeface="微软雅黑" panose="020B0503020204020204" pitchFamily="34" charset="-122"/>
              </a:endParaRPr>
            </a:p>
          </p:txBody>
        </p:sp>
        <p:sp>
          <p:nvSpPr>
            <p:cNvPr id="26" name="AutoShape 7"/>
            <p:cNvSpPr>
              <a:spLocks noChangeArrowheads="1"/>
            </p:cNvSpPr>
            <p:nvPr/>
          </p:nvSpPr>
          <p:spPr bwMode="auto">
            <a:xfrm>
              <a:off x="12194626" y="4425895"/>
              <a:ext cx="279400" cy="314325"/>
            </a:xfrm>
            <a:prstGeom prst="chevron">
              <a:avLst>
                <a:gd name="adj" fmla="val 52514"/>
              </a:avLst>
            </a:prstGeom>
            <a:solidFill>
              <a:srgbClr val="516DB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zh-CN" altLang="en-US" sz="2000" kern="0">
                <a:solidFill>
                  <a:sysClr val="windowText" lastClr="000000"/>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8793145" y="5025066"/>
            <a:ext cx="2551130" cy="94064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0">
              <a:lnSpc>
                <a:spcPct val="110000"/>
              </a:lnSpc>
              <a:spcBef>
                <a:spcPts val="0"/>
              </a:spcBef>
              <a:spcAft>
                <a:spcPts val="600"/>
              </a:spcAft>
              <a:buClr>
                <a:srgbClr val="002060"/>
              </a:buClr>
              <a:buFont typeface="Arial" panose="020B0604020202020204" pitchFamily="34" charset="0"/>
              <a:buChar char="•"/>
            </a:pPr>
            <a:r>
              <a:rPr lang="zh-CN" altLang="en-US" sz="1400" kern="0" dirty="0">
                <a:solidFill>
                  <a:srgbClr val="002060"/>
                </a:solidFill>
                <a:latin typeface="微软雅黑" panose="020B0503020204020204" pitchFamily="34" charset="-122"/>
                <a:ea typeface="微软雅黑" panose="020B0503020204020204" pitchFamily="34" charset="-122"/>
              </a:rPr>
              <a:t>广义</a:t>
            </a:r>
            <a:r>
              <a:rPr lang="en-US" altLang="zh-CN" sz="1400" kern="0" dirty="0">
                <a:solidFill>
                  <a:srgbClr val="002060"/>
                </a:solidFill>
                <a:latin typeface="微软雅黑" panose="020B0503020204020204" pitchFamily="34" charset="-122"/>
                <a:ea typeface="微软雅黑" panose="020B0503020204020204" pitchFamily="34" charset="-122"/>
              </a:rPr>
              <a:t>Benders</a:t>
            </a:r>
            <a:r>
              <a:rPr lang="zh-CN" altLang="en-US" sz="1400" kern="0" dirty="0">
                <a:solidFill>
                  <a:srgbClr val="002060"/>
                </a:solidFill>
                <a:latin typeface="微软雅黑" panose="020B0503020204020204" pitchFamily="34" charset="-122"/>
                <a:ea typeface="微软雅黑" panose="020B0503020204020204" pitchFamily="34" charset="-122"/>
              </a:rPr>
              <a:t>分解（</a:t>
            </a:r>
            <a:r>
              <a:rPr lang="en-US" altLang="zh-CN" sz="1400" kern="0" dirty="0">
                <a:solidFill>
                  <a:srgbClr val="002060"/>
                </a:solidFill>
                <a:latin typeface="微软雅黑" panose="020B0503020204020204" pitchFamily="34" charset="-122"/>
                <a:ea typeface="微软雅黑" panose="020B0503020204020204" pitchFamily="34" charset="-122"/>
              </a:rPr>
              <a:t>GBD</a:t>
            </a:r>
            <a:r>
              <a:rPr lang="zh-CN" altLang="en-US" sz="1400" kern="0" dirty="0">
                <a:solidFill>
                  <a:srgbClr val="002060"/>
                </a:solidFill>
                <a:latin typeface="微软雅黑" panose="020B0503020204020204" pitchFamily="34" charset="-122"/>
                <a:ea typeface="微软雅黑" panose="020B0503020204020204" pitchFamily="34" charset="-122"/>
              </a:rPr>
              <a:t>）</a:t>
            </a:r>
            <a:endParaRPr lang="en-US" altLang="zh-CN" sz="1400" kern="0" dirty="0">
              <a:solidFill>
                <a:srgbClr val="002060"/>
              </a:solidFill>
              <a:latin typeface="微软雅黑" panose="020B0503020204020204" pitchFamily="34" charset="-122"/>
              <a:ea typeface="微软雅黑" panose="020B0503020204020204" pitchFamily="34" charset="-122"/>
            </a:endParaRPr>
          </a:p>
          <a:p>
            <a:pPr marL="285750" indent="-285750" defTabSz="0">
              <a:lnSpc>
                <a:spcPct val="110000"/>
              </a:lnSpc>
              <a:spcBef>
                <a:spcPts val="0"/>
              </a:spcBef>
              <a:spcAft>
                <a:spcPts val="600"/>
              </a:spcAft>
              <a:buClr>
                <a:srgbClr val="002060"/>
              </a:buClr>
              <a:buFont typeface="Arial" panose="020B0604020202020204" pitchFamily="34" charset="0"/>
              <a:buChar char="•"/>
            </a:pPr>
            <a:r>
              <a:rPr lang="zh-CN" altLang="en-US" sz="1400" kern="0" dirty="0">
                <a:solidFill>
                  <a:srgbClr val="002060"/>
                </a:solidFill>
                <a:latin typeface="微软雅黑" panose="020B0503020204020204" pitchFamily="34" charset="-122"/>
                <a:ea typeface="微软雅黑" panose="020B0503020204020204" pitchFamily="34" charset="-122"/>
              </a:rPr>
              <a:t>异质分解（</a:t>
            </a:r>
            <a:r>
              <a:rPr lang="en-US" altLang="zh-CN" sz="1400" kern="0" dirty="0">
                <a:solidFill>
                  <a:srgbClr val="002060"/>
                </a:solidFill>
                <a:latin typeface="微软雅黑" panose="020B0503020204020204" pitchFamily="34" charset="-122"/>
                <a:ea typeface="微软雅黑" panose="020B0503020204020204" pitchFamily="34" charset="-122"/>
              </a:rPr>
              <a:t>HGD</a:t>
            </a:r>
            <a:r>
              <a:rPr lang="zh-CN" altLang="en-US" sz="1400" kern="0" dirty="0">
                <a:solidFill>
                  <a:srgbClr val="002060"/>
                </a:solidFill>
                <a:latin typeface="微软雅黑" panose="020B0503020204020204" pitchFamily="34" charset="-122"/>
                <a:ea typeface="微软雅黑" panose="020B0503020204020204" pitchFamily="34" charset="-122"/>
              </a:rPr>
              <a:t>）</a:t>
            </a:r>
            <a:endParaRPr lang="en-US" altLang="zh-CN" sz="1400" kern="0" dirty="0">
              <a:solidFill>
                <a:srgbClr val="002060"/>
              </a:solidFill>
              <a:latin typeface="微软雅黑" panose="020B0503020204020204" pitchFamily="34" charset="-122"/>
              <a:ea typeface="微软雅黑" panose="020B0503020204020204" pitchFamily="34" charset="-122"/>
            </a:endParaRPr>
          </a:p>
          <a:p>
            <a:pPr marL="285750" indent="-285750" defTabSz="0">
              <a:lnSpc>
                <a:spcPct val="110000"/>
              </a:lnSpc>
              <a:spcBef>
                <a:spcPts val="0"/>
              </a:spcBef>
              <a:spcAft>
                <a:spcPts val="600"/>
              </a:spcAft>
              <a:buClr>
                <a:srgbClr val="002060"/>
              </a:buClr>
              <a:buFont typeface="Arial" panose="020B0604020202020204" pitchFamily="34" charset="0"/>
              <a:buChar char="•"/>
            </a:pPr>
            <a:r>
              <a:rPr lang="zh-CN" altLang="en-US" sz="1400" kern="0" dirty="0">
                <a:solidFill>
                  <a:srgbClr val="002060"/>
                </a:solidFill>
                <a:latin typeface="微软雅黑" panose="020B0503020204020204" pitchFamily="34" charset="-122"/>
                <a:ea typeface="微软雅黑" panose="020B0503020204020204" pitchFamily="34" charset="-122"/>
              </a:rPr>
              <a:t>交替方向乘子法（</a:t>
            </a:r>
            <a:r>
              <a:rPr lang="en-US" altLang="zh-CN" sz="1400" kern="0" dirty="0">
                <a:solidFill>
                  <a:srgbClr val="002060"/>
                </a:solidFill>
                <a:latin typeface="微软雅黑" panose="020B0503020204020204" pitchFamily="34" charset="-122"/>
                <a:ea typeface="微软雅黑" panose="020B0503020204020204" pitchFamily="34" charset="-122"/>
              </a:rPr>
              <a:t>ADMM</a:t>
            </a:r>
            <a:r>
              <a:rPr lang="zh-CN" altLang="en-US" sz="1400" kern="0" dirty="0">
                <a:solidFill>
                  <a:srgbClr val="002060"/>
                </a:solidFill>
                <a:latin typeface="微软雅黑" panose="020B0503020204020204" pitchFamily="34" charset="-122"/>
                <a:ea typeface="微软雅黑" panose="020B0503020204020204" pitchFamily="34" charset="-122"/>
              </a:rPr>
              <a:t>）</a:t>
            </a:r>
            <a:endParaRPr lang="en-US" altLang="zh-CN" sz="1400" kern="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776603" y="27495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小结</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32</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2" name="图片 4" descr="图示&#10;&#10;描述已自动生成">
            <a:extLst>
              <a:ext uri="{FF2B5EF4-FFF2-40B4-BE49-F238E27FC236}">
                <a16:creationId xmlns:a16="http://schemas.microsoft.com/office/drawing/2014/main" id="{AD985BB5-EA6C-B908-0359-14ED7C3FE94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265782" y="980819"/>
            <a:ext cx="6355526" cy="54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箭头 3">
            <a:extLst>
              <a:ext uri="{FF2B5EF4-FFF2-40B4-BE49-F238E27FC236}">
                <a16:creationId xmlns:a16="http://schemas.microsoft.com/office/drawing/2014/main" id="{E7C89D1C-13ED-2F02-EC79-DBC9461F539C}"/>
              </a:ext>
            </a:extLst>
          </p:cNvPr>
          <p:cNvSpPr>
            <a:spLocks noChangeArrowheads="1"/>
          </p:cNvSpPr>
          <p:nvPr/>
        </p:nvSpPr>
        <p:spPr bwMode="auto">
          <a:xfrm flipV="1">
            <a:off x="8022604" y="1978973"/>
            <a:ext cx="809770" cy="207279"/>
          </a:xfrm>
          <a:prstGeom prst="rightArrow">
            <a:avLst>
              <a:gd name="adj1" fmla="val 50000"/>
              <a:gd name="adj2" fmla="val 49868"/>
            </a:avLst>
          </a:prstGeom>
          <a:solidFill>
            <a:srgbClr val="FFC000">
              <a:lumMod val="75000"/>
            </a:srgbClr>
          </a:soli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7">
            <a:extLst>
              <a:ext uri="{FF2B5EF4-FFF2-40B4-BE49-F238E27FC236}">
                <a16:creationId xmlns:a16="http://schemas.microsoft.com/office/drawing/2014/main" id="{75D37024-23AB-4E40-9105-9A2114A83624}"/>
              </a:ext>
            </a:extLst>
          </p:cNvPr>
          <p:cNvSpPr/>
          <p:nvPr/>
        </p:nvSpPr>
        <p:spPr bwMode="auto">
          <a:xfrm>
            <a:off x="9110765" y="1663416"/>
            <a:ext cx="1199515" cy="819150"/>
          </a:xfrm>
          <a:prstGeom prst="rect">
            <a:avLst/>
          </a:prstGeom>
          <a:solidFill>
            <a:srgbClr val="FFF1C7"/>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nchorCtr="1"/>
          <a:lstStyle/>
          <a:p>
            <a:pPr algn="ctr" fontAlgn="auto">
              <a:spcBef>
                <a:spcPts val="0"/>
              </a:spcBef>
              <a:spcAft>
                <a:spcPts val="0"/>
              </a:spcAft>
            </a:pPr>
            <a:r>
              <a:rPr lang="zh-CN" altLang="en-US" sz="1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广域协同优化</a:t>
            </a:r>
            <a:endPar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6" name="右箭头 3">
            <a:extLst>
              <a:ext uri="{FF2B5EF4-FFF2-40B4-BE49-F238E27FC236}">
                <a16:creationId xmlns:a16="http://schemas.microsoft.com/office/drawing/2014/main" id="{855CBD1D-2978-D688-077C-42312956DD8C}"/>
              </a:ext>
            </a:extLst>
          </p:cNvPr>
          <p:cNvSpPr>
            <a:spLocks noChangeArrowheads="1"/>
          </p:cNvSpPr>
          <p:nvPr/>
        </p:nvSpPr>
        <p:spPr bwMode="auto">
          <a:xfrm flipV="1">
            <a:off x="8022604" y="3425091"/>
            <a:ext cx="809770" cy="207279"/>
          </a:xfrm>
          <a:prstGeom prst="rightArrow">
            <a:avLst>
              <a:gd name="adj1" fmla="val 50000"/>
              <a:gd name="adj2" fmla="val 49868"/>
            </a:avLst>
          </a:prstGeom>
          <a:solidFill>
            <a:srgbClr val="FFC000">
              <a:lumMod val="75000"/>
            </a:srgbClr>
          </a:soli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a:extLst>
              <a:ext uri="{FF2B5EF4-FFF2-40B4-BE49-F238E27FC236}">
                <a16:creationId xmlns:a16="http://schemas.microsoft.com/office/drawing/2014/main" id="{E46CE4DA-38D2-F29C-690C-056CAA16BF54}"/>
              </a:ext>
            </a:extLst>
          </p:cNvPr>
          <p:cNvSpPr/>
          <p:nvPr/>
        </p:nvSpPr>
        <p:spPr bwMode="auto">
          <a:xfrm>
            <a:off x="9110765" y="3109534"/>
            <a:ext cx="1199515" cy="819150"/>
          </a:xfrm>
          <a:prstGeom prst="rect">
            <a:avLst/>
          </a:prstGeom>
          <a:solidFill>
            <a:srgbClr val="FFF1C7"/>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nchorCtr="1"/>
          <a:lstStyle/>
          <a:p>
            <a:pPr algn="ctr" fontAlgn="auto">
              <a:spcBef>
                <a:spcPts val="0"/>
              </a:spcBef>
              <a:spcAft>
                <a:spcPts val="0"/>
              </a:spcAft>
            </a:pPr>
            <a:r>
              <a:rPr lang="zh-CN" altLang="en-US" sz="1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集群主动支撑</a:t>
            </a:r>
            <a:endPar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4" name="右箭头 3">
            <a:extLst>
              <a:ext uri="{FF2B5EF4-FFF2-40B4-BE49-F238E27FC236}">
                <a16:creationId xmlns:a16="http://schemas.microsoft.com/office/drawing/2014/main" id="{D68C2067-2D73-B62C-A5D4-282A6ED188F4}"/>
              </a:ext>
            </a:extLst>
          </p:cNvPr>
          <p:cNvSpPr>
            <a:spLocks noChangeArrowheads="1"/>
          </p:cNvSpPr>
          <p:nvPr/>
        </p:nvSpPr>
        <p:spPr bwMode="auto">
          <a:xfrm flipV="1">
            <a:off x="8022604" y="5500520"/>
            <a:ext cx="809770" cy="207279"/>
          </a:xfrm>
          <a:prstGeom prst="rightArrow">
            <a:avLst>
              <a:gd name="adj1" fmla="val 50000"/>
              <a:gd name="adj2" fmla="val 49868"/>
            </a:avLst>
          </a:prstGeom>
          <a:solidFill>
            <a:srgbClr val="FFC000">
              <a:lumMod val="75000"/>
            </a:srgbClr>
          </a:soli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47">
            <a:extLst>
              <a:ext uri="{FF2B5EF4-FFF2-40B4-BE49-F238E27FC236}">
                <a16:creationId xmlns:a16="http://schemas.microsoft.com/office/drawing/2014/main" id="{858EE7EA-1556-D6E2-9EA0-E82D5FA12C5E}"/>
              </a:ext>
            </a:extLst>
          </p:cNvPr>
          <p:cNvSpPr/>
          <p:nvPr/>
        </p:nvSpPr>
        <p:spPr bwMode="auto">
          <a:xfrm>
            <a:off x="9110765" y="5194584"/>
            <a:ext cx="1199515" cy="819150"/>
          </a:xfrm>
          <a:prstGeom prst="rect">
            <a:avLst/>
          </a:prstGeom>
          <a:solidFill>
            <a:srgbClr val="FFF1C7"/>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nchorCtr="1"/>
          <a:lstStyle/>
          <a:p>
            <a:pPr algn="ctr" fontAlgn="auto">
              <a:spcBef>
                <a:spcPts val="0"/>
              </a:spcBef>
              <a:spcAft>
                <a:spcPts val="0"/>
              </a:spcAft>
            </a:pPr>
            <a:r>
              <a:rPr lang="zh-CN" altLang="en-US" sz="1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装备自适应</a:t>
            </a:r>
            <a:endPar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2" name="文本框 11">
            <a:extLst>
              <a:ext uri="{FF2B5EF4-FFF2-40B4-BE49-F238E27FC236}">
                <a16:creationId xmlns:a16="http://schemas.microsoft.com/office/drawing/2014/main" id="{8F83BDB9-38A3-0020-2E07-CFBC250F64D7}"/>
              </a:ext>
            </a:extLst>
          </p:cNvPr>
          <p:cNvSpPr txBox="1"/>
          <p:nvPr/>
        </p:nvSpPr>
        <p:spPr>
          <a:xfrm>
            <a:off x="4443545" y="6352209"/>
            <a:ext cx="2935499" cy="461665"/>
          </a:xfrm>
          <a:prstGeom prst="rect">
            <a:avLst/>
          </a:prstGeom>
          <a:noFill/>
        </p:spPr>
        <p:txBody>
          <a:bodyPr wrap="square">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数字化支撑技术体系</a:t>
            </a:r>
            <a:endParaRPr lang="zh-CN" altLang="en-US" sz="2400" b="1" dirty="0"/>
          </a:p>
        </p:txBody>
      </p:sp>
    </p:spTree>
    <p:extLst>
      <p:ext uri="{BB962C8B-B14F-4D97-AF65-F5344CB8AC3E}">
        <p14:creationId xmlns:p14="http://schemas.microsoft.com/office/powerpoint/2010/main" val="76481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64269BEDDBDCE7FE229998697D_A96F2368_BF34C"/>
          <p:cNvPicPr>
            <a:picLocks noChangeAspect="1"/>
          </p:cNvPicPr>
          <p:nvPr>
            <p:custDataLst>
              <p:tags r:id="rId1"/>
            </p:custDataLst>
          </p:nvPr>
        </p:nvPicPr>
        <p:blipFill>
          <a:blip r:embed="rId4">
            <a:alphaModFix amt="20000"/>
          </a:blip>
          <a:stretch>
            <a:fillRect/>
          </a:stretch>
        </p:blipFill>
        <p:spPr>
          <a:xfrm>
            <a:off x="-2007870" y="58420"/>
            <a:ext cx="14629765" cy="6858000"/>
          </a:xfrm>
          <a:prstGeom prst="rect">
            <a:avLst/>
          </a:prstGeom>
          <a:effectLst>
            <a:softEdge rad="635000"/>
          </a:effectLst>
        </p:spPr>
      </p:pic>
      <p:sp>
        <p:nvSpPr>
          <p:cNvPr id="3" name="文本框 2"/>
          <p:cNvSpPr txBox="1"/>
          <p:nvPr/>
        </p:nvSpPr>
        <p:spPr>
          <a:xfrm>
            <a:off x="2111602" y="2113011"/>
            <a:ext cx="7488820" cy="1107996"/>
          </a:xfrm>
          <a:prstGeom prst="rect">
            <a:avLst/>
          </a:prstGeom>
          <a:noFill/>
        </p:spPr>
        <p:txBody>
          <a:bodyPr wrap="square" rtlCol="0">
            <a:spAutoFit/>
          </a:bodyPr>
          <a:lstStyle/>
          <a:p>
            <a:pPr algn="ctr"/>
            <a:r>
              <a:rPr lang="en-US" altLang="zh-CN" sz="6600" b="1" dirty="0">
                <a:solidFill>
                  <a:srgbClr val="002060"/>
                </a:solidFill>
                <a:latin typeface="微软雅黑" panose="020B0503020204020204" pitchFamily="34" charset="-122"/>
                <a:ea typeface="微软雅黑" panose="020B0503020204020204" pitchFamily="34" charset="-122"/>
              </a:rPr>
              <a:t>Thank you!</a:t>
            </a:r>
            <a:endParaRPr lang="zh-CN" altLang="en-US" sz="6600" b="1" dirty="0">
              <a:solidFill>
                <a:srgbClr val="002060"/>
              </a:solidFill>
              <a:latin typeface="微软雅黑" panose="020B0503020204020204" pitchFamily="34" charset="-122"/>
              <a:ea typeface="微软雅黑" panose="020B0503020204020204" pitchFamily="34" charset="-122"/>
            </a:endParaRPr>
          </a:p>
        </p:txBody>
      </p:sp>
      <p:sp>
        <p:nvSpPr>
          <p:cNvPr id="4"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 name="标题 1"/>
          <p:cNvSpPr txBox="1"/>
          <p:nvPr/>
        </p:nvSpPr>
        <p:spPr>
          <a:xfrm>
            <a:off x="1" y="3807042"/>
            <a:ext cx="12191999" cy="864096"/>
          </a:xfrm>
          <a:prstGeom prst="rect">
            <a:avLst/>
          </a:prstGeom>
          <a:solidFill>
            <a:schemeClr val="accent5">
              <a:lumMod val="50000"/>
            </a:schemeClr>
          </a:solidFill>
        </p:spPr>
        <p:txBody>
          <a:bodyPr anchor="ctr">
            <a:noAutofit/>
          </a:bodyPr>
          <a:lstStyle>
            <a:lvl1pPr algn="ctr" rtl="0" eaLnBrk="0" fontAlgn="base" hangingPunct="0">
              <a:spcBef>
                <a:spcPct val="0"/>
              </a:spcBef>
              <a:spcAft>
                <a:spcPct val="0"/>
              </a:spcAft>
              <a:defRPr sz="4000" b="1">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685800"/>
            <a:r>
              <a:rPr lang="en-US" altLang="zh-CN" sz="2100" kern="0" dirty="0" err="1">
                <a:solidFill>
                  <a:srgbClr val="FFFFFF"/>
                </a:solidFill>
              </a:rPr>
              <a:t>Wenchuan WU</a:t>
            </a:r>
            <a:r>
              <a:rPr lang="en-US" altLang="zh-CN" sz="2100" kern="0" dirty="0">
                <a:solidFill>
                  <a:srgbClr val="FFFFFF"/>
                </a:solidFill>
              </a:rPr>
              <a:t> </a:t>
            </a:r>
          </a:p>
          <a:p>
            <a:pPr defTabSz="685800"/>
            <a:r>
              <a:rPr lang="en-US" altLang="zh-CN" sz="1350" kern="0" dirty="0">
                <a:solidFill>
                  <a:srgbClr val="FFFFFF"/>
                </a:solidFill>
              </a:rPr>
              <a:t>Email</a:t>
            </a:r>
            <a:r>
              <a:rPr lang="zh-CN" altLang="en-US" sz="1350" kern="0" dirty="0">
                <a:solidFill>
                  <a:srgbClr val="FFFFFF"/>
                </a:solidFill>
              </a:rPr>
              <a:t>：</a:t>
            </a:r>
            <a:r>
              <a:rPr lang="en-US" altLang="zh-CN" sz="1350" kern="0" dirty="0">
                <a:solidFill>
                  <a:srgbClr val="FFFFFF"/>
                </a:solidFill>
              </a:rPr>
              <a:t>wuwench@mail.tsinghua.edu.cn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文本框 82"/>
          <p:cNvSpPr txBox="1"/>
          <p:nvPr>
            <p:custDataLst>
              <p:tags r:id="rId1"/>
            </p:custDataLst>
          </p:nvPr>
        </p:nvSpPr>
        <p:spPr>
          <a:xfrm>
            <a:off x="830580" y="242570"/>
            <a:ext cx="4455795" cy="460375"/>
          </a:xfrm>
          <a:prstGeom prst="rect">
            <a:avLst/>
          </a:prstGeom>
          <a:noFill/>
        </p:spPr>
        <p:txBody>
          <a:bodyPr wrap="square" rtlCol="0">
            <a:spAutoFit/>
          </a:bodyPr>
          <a:lstStyle/>
          <a:p>
            <a:pPr algn="l" defTabSz="457200">
              <a:defRPr/>
            </a:pPr>
            <a:r>
              <a:rPr lang="zh-CN" altLang="en-US" sz="2400" b="1" dirty="0">
                <a:solidFill>
                  <a:srgbClr val="002060"/>
                </a:solidFill>
                <a:latin typeface="Arial" panose="020B0604020202020204" pitchFamily="34" charset="0"/>
                <a:ea typeface="微软雅黑" panose="020B0503020204020204" pitchFamily="34" charset="-122"/>
                <a:cs typeface="Arial" panose="020B0604020202020204" pitchFamily="34" charset="0"/>
              </a:rPr>
              <a:t>技术需求与挑战</a:t>
            </a:r>
          </a:p>
        </p:txBody>
      </p:sp>
      <p:sp>
        <p:nvSpPr>
          <p:cNvPr id="3" name="圆角矩形 7">
            <a:extLst>
              <a:ext uri="{FF2B5EF4-FFF2-40B4-BE49-F238E27FC236}">
                <a16:creationId xmlns:a16="http://schemas.microsoft.com/office/drawing/2014/main" id="{4B59DC83-5CEF-8821-5E10-E6997F52EBB8}"/>
              </a:ext>
            </a:extLst>
          </p:cNvPr>
          <p:cNvSpPr/>
          <p:nvPr/>
        </p:nvSpPr>
        <p:spPr>
          <a:xfrm>
            <a:off x="321424" y="4778090"/>
            <a:ext cx="11345422" cy="1799974"/>
          </a:xfrm>
          <a:prstGeom prst="roundRect">
            <a:avLst>
              <a:gd name="adj" fmla="val 2254"/>
            </a:avLst>
          </a:prstGeom>
          <a:solidFill>
            <a:schemeClr val="bg1"/>
          </a:solidFill>
          <a:ln w="12700" cap="flat" cmpd="sng" algn="ctr">
            <a:noFill/>
            <a:prstDash val="sysDash"/>
            <a:miter lim="800000"/>
          </a:ln>
          <a:effectLst>
            <a:glow rad="101600">
              <a:schemeClr val="accent3">
                <a:satMod val="175000"/>
                <a:alpha val="40000"/>
              </a:schemeClr>
            </a:glow>
          </a:effectLst>
        </p:spPr>
        <p:txBody>
          <a:bodyPr rtlCol="0" anchor="ctr"/>
          <a:lstStyle/>
          <a:p>
            <a:pPr algn="ctr" defTabSz="914400" fontAlgn="base">
              <a:spcBef>
                <a:spcPct val="0"/>
              </a:spcBef>
              <a:spcAft>
                <a:spcPct val="0"/>
              </a:spcAft>
            </a:pPr>
            <a:endParaRPr lang="zh-CN" altLang="en-US" sz="2400" b="1">
              <a:solidFill>
                <a:srgbClr val="0067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7">
            <a:extLst>
              <a:ext uri="{FF2B5EF4-FFF2-40B4-BE49-F238E27FC236}">
                <a16:creationId xmlns:a16="http://schemas.microsoft.com/office/drawing/2014/main" id="{F14FDCF5-623F-E29C-A511-A1D9087FFCC5}"/>
              </a:ext>
            </a:extLst>
          </p:cNvPr>
          <p:cNvSpPr/>
          <p:nvPr/>
        </p:nvSpPr>
        <p:spPr>
          <a:xfrm>
            <a:off x="272420" y="2869571"/>
            <a:ext cx="11345422" cy="1528245"/>
          </a:xfrm>
          <a:prstGeom prst="roundRect">
            <a:avLst>
              <a:gd name="adj" fmla="val 2254"/>
            </a:avLst>
          </a:prstGeom>
          <a:solidFill>
            <a:schemeClr val="bg1"/>
          </a:solidFill>
          <a:ln w="12700" cap="flat" cmpd="sng" algn="ctr">
            <a:noFill/>
            <a:prstDash val="sysDash"/>
            <a:miter lim="800000"/>
          </a:ln>
          <a:effectLst>
            <a:glow rad="101600">
              <a:schemeClr val="accent3">
                <a:satMod val="175000"/>
                <a:alpha val="40000"/>
              </a:schemeClr>
            </a:glow>
          </a:effectLst>
        </p:spPr>
        <p:txBody>
          <a:bodyPr rtlCol="0" anchor="ctr"/>
          <a:lstStyle/>
          <a:p>
            <a:pPr algn="ctr" defTabSz="914400" fontAlgn="base">
              <a:spcBef>
                <a:spcPct val="0"/>
              </a:spcBef>
              <a:spcAft>
                <a:spcPct val="0"/>
              </a:spcAft>
            </a:pPr>
            <a:endParaRPr lang="zh-CN" altLang="en-US" sz="2400" b="1">
              <a:solidFill>
                <a:srgbClr val="0067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圆角矩形 7">
            <a:extLst>
              <a:ext uri="{FF2B5EF4-FFF2-40B4-BE49-F238E27FC236}">
                <a16:creationId xmlns:a16="http://schemas.microsoft.com/office/drawing/2014/main" id="{432E6712-F65C-95A9-2DF4-FE698B4BF70F}"/>
              </a:ext>
            </a:extLst>
          </p:cNvPr>
          <p:cNvSpPr/>
          <p:nvPr/>
        </p:nvSpPr>
        <p:spPr>
          <a:xfrm>
            <a:off x="272419" y="1215084"/>
            <a:ext cx="11345422" cy="1498740"/>
          </a:xfrm>
          <a:prstGeom prst="roundRect">
            <a:avLst>
              <a:gd name="adj" fmla="val 2254"/>
            </a:avLst>
          </a:prstGeom>
          <a:solidFill>
            <a:schemeClr val="bg1"/>
          </a:solidFill>
          <a:ln w="12700" cap="flat" cmpd="sng" algn="ctr">
            <a:noFill/>
            <a:prstDash val="sysDash"/>
            <a:miter lim="800000"/>
          </a:ln>
          <a:effectLst>
            <a:glow rad="101600">
              <a:schemeClr val="accent3">
                <a:satMod val="175000"/>
                <a:alpha val="40000"/>
              </a:schemeClr>
            </a:glow>
          </a:effectLst>
        </p:spPr>
        <p:txBody>
          <a:bodyPr rtlCol="0" anchor="ctr"/>
          <a:lstStyle/>
          <a:p>
            <a:pPr algn="ctr" defTabSz="914400" fontAlgn="base">
              <a:spcBef>
                <a:spcPct val="0"/>
              </a:spcBef>
              <a:spcAft>
                <a:spcPct val="0"/>
              </a:spcAft>
            </a:pPr>
            <a:endParaRPr lang="zh-CN" altLang="en-US" sz="2400" b="1">
              <a:solidFill>
                <a:srgbClr val="00676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a:extLst>
              <a:ext uri="{FF2B5EF4-FFF2-40B4-BE49-F238E27FC236}">
                <a16:creationId xmlns:a16="http://schemas.microsoft.com/office/drawing/2014/main" id="{11CA4A6D-6FED-F9EB-C537-CE3A484095E7}"/>
              </a:ext>
            </a:extLst>
          </p:cNvPr>
          <p:cNvSpPr txBox="1"/>
          <p:nvPr/>
        </p:nvSpPr>
        <p:spPr>
          <a:xfrm>
            <a:off x="5578862" y="6219552"/>
            <a:ext cx="1985305" cy="292388"/>
          </a:xfrm>
          <a:prstGeom prst="rect">
            <a:avLst/>
          </a:prstGeom>
          <a:noFill/>
        </p:spPr>
        <p:txBody>
          <a:bodyPr wrap="square">
            <a:spAutoFit/>
          </a:bodyPr>
          <a:lstStyle/>
          <a:p>
            <a:pPr algn="ctr"/>
            <a:r>
              <a:rPr lang="zh-CN" altLang="en-US" sz="1300" b="1" kern="100" dirty="0">
                <a:solidFill>
                  <a:srgbClr val="00706A"/>
                </a:solidFill>
                <a:effectLst>
                  <a:glow rad="1270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山东省调负荷鸭子曲线</a:t>
            </a:r>
            <a:endParaRPr lang="zh-CN" altLang="en-US" sz="1300" b="1" dirty="0">
              <a:solidFill>
                <a:srgbClr val="00706A"/>
              </a:solidFill>
              <a:effectLst>
                <a:glow rad="127000">
                  <a:schemeClr val="bg1"/>
                </a:glow>
              </a:effectLst>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图片 12" descr="金寨">
            <a:extLst>
              <a:ext uri="{FF2B5EF4-FFF2-40B4-BE49-F238E27FC236}">
                <a16:creationId xmlns:a16="http://schemas.microsoft.com/office/drawing/2014/main" id="{24CD1616-102F-9851-6D4F-7570FE64FA9E}"/>
              </a:ext>
            </a:extLst>
          </p:cNvPr>
          <p:cNvPicPr>
            <a:picLocks noChangeAspect="1"/>
          </p:cNvPicPr>
          <p:nvPr/>
        </p:nvPicPr>
        <p:blipFill>
          <a:blip r:embed="rId4"/>
          <a:srcRect t="5988"/>
          <a:stretch>
            <a:fillRect/>
          </a:stretch>
        </p:blipFill>
        <p:spPr>
          <a:xfrm>
            <a:off x="7608037" y="4915561"/>
            <a:ext cx="1967378" cy="1423592"/>
          </a:xfrm>
          <a:custGeom>
            <a:avLst/>
            <a:gdLst>
              <a:gd name="connsiteX0" fmla="*/ 0 w 1772340"/>
              <a:gd name="connsiteY0" fmla="*/ 0 h 1179329"/>
              <a:gd name="connsiteX1" fmla="*/ 1772340 w 1772340"/>
              <a:gd name="connsiteY1" fmla="*/ 0 h 1179329"/>
              <a:gd name="connsiteX2" fmla="*/ 1772340 w 1772340"/>
              <a:gd name="connsiteY2" fmla="*/ 1179329 h 1179329"/>
              <a:gd name="connsiteX3" fmla="*/ 0 w 1772340"/>
              <a:gd name="connsiteY3" fmla="*/ 1179329 h 1179329"/>
            </a:gdLst>
            <a:ahLst/>
            <a:cxnLst>
              <a:cxn ang="0">
                <a:pos x="connsiteX0" y="connsiteY0"/>
              </a:cxn>
              <a:cxn ang="0">
                <a:pos x="connsiteX1" y="connsiteY1"/>
              </a:cxn>
              <a:cxn ang="0">
                <a:pos x="connsiteX2" y="connsiteY2"/>
              </a:cxn>
              <a:cxn ang="0">
                <a:pos x="connsiteX3" y="connsiteY3"/>
              </a:cxn>
            </a:cxnLst>
            <a:rect l="l" t="t" r="r" b="b"/>
            <a:pathLst>
              <a:path w="1772340" h="1179329">
                <a:moveTo>
                  <a:pt x="0" y="0"/>
                </a:moveTo>
                <a:lnTo>
                  <a:pt x="1772340" y="0"/>
                </a:lnTo>
                <a:lnTo>
                  <a:pt x="1772340" y="1179329"/>
                </a:lnTo>
                <a:lnTo>
                  <a:pt x="0" y="1179329"/>
                </a:lnTo>
                <a:close/>
              </a:path>
            </a:pathLst>
          </a:custGeom>
        </p:spPr>
      </p:pic>
      <p:sp>
        <p:nvSpPr>
          <p:cNvPr id="14" name="文本框 13">
            <a:extLst>
              <a:ext uri="{FF2B5EF4-FFF2-40B4-BE49-F238E27FC236}">
                <a16:creationId xmlns:a16="http://schemas.microsoft.com/office/drawing/2014/main" id="{F3138F32-5E51-297D-0982-89A292639BAA}"/>
              </a:ext>
            </a:extLst>
          </p:cNvPr>
          <p:cNvSpPr txBox="1"/>
          <p:nvPr/>
        </p:nvSpPr>
        <p:spPr>
          <a:xfrm>
            <a:off x="8039851" y="6250515"/>
            <a:ext cx="1182232" cy="292388"/>
          </a:xfrm>
          <a:prstGeom prst="rect">
            <a:avLst/>
          </a:prstGeom>
          <a:noFill/>
        </p:spPr>
        <p:txBody>
          <a:bodyPr wrap="square">
            <a:spAutoFit/>
          </a:bodyPr>
          <a:lstStyle>
            <a:defPPr>
              <a:defRPr lang="en-US"/>
            </a:defPPr>
            <a:lvl1pPr algn="ctr">
              <a:defRPr sz="1300" b="1" kern="100">
                <a:solidFill>
                  <a:srgbClr val="0000FF"/>
                </a:soli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dirty="0">
                <a:solidFill>
                  <a:srgbClr val="00706A"/>
                </a:solidFill>
                <a:sym typeface="微软雅黑" panose="020B0503020204020204" pitchFamily="34" charset="-122"/>
              </a:rPr>
              <a:t>反向重过载</a:t>
            </a:r>
          </a:p>
        </p:txBody>
      </p:sp>
      <p:pic>
        <p:nvPicPr>
          <p:cNvPr id="16" name="图片 15">
            <a:extLst>
              <a:ext uri="{FF2B5EF4-FFF2-40B4-BE49-F238E27FC236}">
                <a16:creationId xmlns:a16="http://schemas.microsoft.com/office/drawing/2014/main" id="{460867BA-64BD-3A42-D337-018C3C6BB028}"/>
              </a:ext>
            </a:extLst>
          </p:cNvPr>
          <p:cNvPicPr>
            <a:picLocks noChangeAspect="1"/>
          </p:cNvPicPr>
          <p:nvPr/>
        </p:nvPicPr>
        <p:blipFill>
          <a:blip r:embed="rId5"/>
          <a:srcRect/>
          <a:stretch>
            <a:fillRect/>
          </a:stretch>
        </p:blipFill>
        <p:spPr>
          <a:xfrm>
            <a:off x="5538877" y="3021744"/>
            <a:ext cx="1989412" cy="1103525"/>
          </a:xfrm>
          <a:custGeom>
            <a:avLst/>
            <a:gdLst>
              <a:gd name="connsiteX0" fmla="*/ 0 w 1857836"/>
              <a:gd name="connsiteY0" fmla="*/ 0 h 1030540"/>
              <a:gd name="connsiteX1" fmla="*/ 1857836 w 1857836"/>
              <a:gd name="connsiteY1" fmla="*/ 0 h 1030540"/>
              <a:gd name="connsiteX2" fmla="*/ 1857836 w 1857836"/>
              <a:gd name="connsiteY2" fmla="*/ 1030540 h 1030540"/>
              <a:gd name="connsiteX3" fmla="*/ 0 w 1857836"/>
              <a:gd name="connsiteY3" fmla="*/ 1030540 h 1030540"/>
            </a:gdLst>
            <a:ahLst/>
            <a:cxnLst>
              <a:cxn ang="0">
                <a:pos x="connsiteX0" y="connsiteY0"/>
              </a:cxn>
              <a:cxn ang="0">
                <a:pos x="connsiteX1" y="connsiteY1"/>
              </a:cxn>
              <a:cxn ang="0">
                <a:pos x="connsiteX2" y="connsiteY2"/>
              </a:cxn>
              <a:cxn ang="0">
                <a:pos x="connsiteX3" y="connsiteY3"/>
              </a:cxn>
            </a:cxnLst>
            <a:rect l="l" t="t" r="r" b="b"/>
            <a:pathLst>
              <a:path w="1857836" h="1030540">
                <a:moveTo>
                  <a:pt x="0" y="0"/>
                </a:moveTo>
                <a:lnTo>
                  <a:pt x="1857836" y="0"/>
                </a:lnTo>
                <a:lnTo>
                  <a:pt x="1857836" y="1030540"/>
                </a:lnTo>
                <a:lnTo>
                  <a:pt x="0" y="1030540"/>
                </a:lnTo>
                <a:close/>
              </a:path>
            </a:pathLst>
          </a:custGeom>
        </p:spPr>
      </p:pic>
      <p:pic>
        <p:nvPicPr>
          <p:cNvPr id="17" name="图片 16">
            <a:extLst>
              <a:ext uri="{FF2B5EF4-FFF2-40B4-BE49-F238E27FC236}">
                <a16:creationId xmlns:a16="http://schemas.microsoft.com/office/drawing/2014/main" id="{690FD87A-6462-FD08-CAFC-1C03A6E2C26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l="2663" t="16035" r="1635" b="11023"/>
          <a:stretch>
            <a:fillRect/>
          </a:stretch>
        </p:blipFill>
        <p:spPr>
          <a:xfrm>
            <a:off x="7518453" y="3010960"/>
            <a:ext cx="1751444" cy="1073184"/>
          </a:xfrm>
          <a:custGeom>
            <a:avLst/>
            <a:gdLst>
              <a:gd name="connsiteX0" fmla="*/ 0 w 1654273"/>
              <a:gd name="connsiteY0" fmla="*/ 0 h 1013643"/>
              <a:gd name="connsiteX1" fmla="*/ 1654273 w 1654273"/>
              <a:gd name="connsiteY1" fmla="*/ 0 h 1013643"/>
              <a:gd name="connsiteX2" fmla="*/ 1654273 w 1654273"/>
              <a:gd name="connsiteY2" fmla="*/ 1013643 h 1013643"/>
              <a:gd name="connsiteX3" fmla="*/ 0 w 1654273"/>
              <a:gd name="connsiteY3" fmla="*/ 1013643 h 1013643"/>
            </a:gdLst>
            <a:ahLst/>
            <a:cxnLst>
              <a:cxn ang="0">
                <a:pos x="connsiteX0" y="connsiteY0"/>
              </a:cxn>
              <a:cxn ang="0">
                <a:pos x="connsiteX1" y="connsiteY1"/>
              </a:cxn>
              <a:cxn ang="0">
                <a:pos x="connsiteX2" y="connsiteY2"/>
              </a:cxn>
              <a:cxn ang="0">
                <a:pos x="connsiteX3" y="connsiteY3"/>
              </a:cxn>
            </a:cxnLst>
            <a:rect l="l" t="t" r="r" b="b"/>
            <a:pathLst>
              <a:path w="1654273" h="1013643">
                <a:moveTo>
                  <a:pt x="0" y="0"/>
                </a:moveTo>
                <a:lnTo>
                  <a:pt x="1654273" y="0"/>
                </a:lnTo>
                <a:lnTo>
                  <a:pt x="1654273" y="1013643"/>
                </a:lnTo>
                <a:lnTo>
                  <a:pt x="0" y="1013643"/>
                </a:lnTo>
                <a:close/>
              </a:path>
            </a:pathLst>
          </a:custGeom>
        </p:spPr>
      </p:pic>
      <p:sp>
        <p:nvSpPr>
          <p:cNvPr id="18" name="文本框 17">
            <a:extLst>
              <a:ext uri="{FF2B5EF4-FFF2-40B4-BE49-F238E27FC236}">
                <a16:creationId xmlns:a16="http://schemas.microsoft.com/office/drawing/2014/main" id="{A2949417-2983-89FD-ECA5-D046518A9FEA}"/>
              </a:ext>
            </a:extLst>
          </p:cNvPr>
          <p:cNvSpPr txBox="1"/>
          <p:nvPr/>
        </p:nvSpPr>
        <p:spPr>
          <a:xfrm>
            <a:off x="7548031" y="4065797"/>
            <a:ext cx="1791601" cy="292388"/>
          </a:xfrm>
          <a:prstGeom prst="rect">
            <a:avLst/>
          </a:prstGeom>
          <a:noFill/>
        </p:spPr>
        <p:txBody>
          <a:bodyPr wrap="square">
            <a:spAutoFit/>
          </a:bodyPr>
          <a:lstStyle/>
          <a:p>
            <a:pPr algn="ctr"/>
            <a:r>
              <a:rPr lang="zh-CN" altLang="en-US" sz="1300" b="1" kern="100" dirty="0">
                <a:solidFill>
                  <a:srgbClr val="00706A"/>
                </a:solidFill>
                <a:effectLst>
                  <a:glow rad="1270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配网谐振过电压</a:t>
            </a:r>
          </a:p>
        </p:txBody>
      </p:sp>
      <p:pic>
        <p:nvPicPr>
          <p:cNvPr id="19" name="图片 18">
            <a:extLst>
              <a:ext uri="{FF2B5EF4-FFF2-40B4-BE49-F238E27FC236}">
                <a16:creationId xmlns:a16="http://schemas.microsoft.com/office/drawing/2014/main" id="{7D96ED24-830B-CF47-1E92-E488DCBE6F1C}"/>
              </a:ext>
            </a:extLst>
          </p:cNvPr>
          <p:cNvPicPr>
            <a:picLocks noChangeAspect="1"/>
          </p:cNvPicPr>
          <p:nvPr/>
        </p:nvPicPr>
        <p:blipFill>
          <a:blip r:embed="rId8"/>
          <a:srcRect/>
          <a:stretch>
            <a:fillRect/>
          </a:stretch>
        </p:blipFill>
        <p:spPr>
          <a:xfrm>
            <a:off x="8893097" y="1260961"/>
            <a:ext cx="1735897" cy="1167186"/>
          </a:xfrm>
          <a:custGeom>
            <a:avLst/>
            <a:gdLst>
              <a:gd name="connsiteX0" fmla="*/ 0 w 1735897"/>
              <a:gd name="connsiteY0" fmla="*/ 0 h 1167186"/>
              <a:gd name="connsiteX1" fmla="*/ 1735897 w 1735897"/>
              <a:gd name="connsiteY1" fmla="*/ 0 h 1167186"/>
              <a:gd name="connsiteX2" fmla="*/ 1735897 w 1735897"/>
              <a:gd name="connsiteY2" fmla="*/ 1167186 h 1167186"/>
              <a:gd name="connsiteX3" fmla="*/ 0 w 1735897"/>
              <a:gd name="connsiteY3" fmla="*/ 1167186 h 1167186"/>
            </a:gdLst>
            <a:ahLst/>
            <a:cxnLst>
              <a:cxn ang="0">
                <a:pos x="connsiteX0" y="connsiteY0"/>
              </a:cxn>
              <a:cxn ang="0">
                <a:pos x="connsiteX1" y="connsiteY1"/>
              </a:cxn>
              <a:cxn ang="0">
                <a:pos x="connsiteX2" y="connsiteY2"/>
              </a:cxn>
              <a:cxn ang="0">
                <a:pos x="connsiteX3" y="connsiteY3"/>
              </a:cxn>
            </a:cxnLst>
            <a:rect l="l" t="t" r="r" b="b"/>
            <a:pathLst>
              <a:path w="1735897" h="1167186">
                <a:moveTo>
                  <a:pt x="0" y="0"/>
                </a:moveTo>
                <a:lnTo>
                  <a:pt x="1735897" y="0"/>
                </a:lnTo>
                <a:lnTo>
                  <a:pt x="1735897" y="1167186"/>
                </a:lnTo>
                <a:lnTo>
                  <a:pt x="0" y="1167186"/>
                </a:lnTo>
                <a:close/>
              </a:path>
            </a:pathLst>
          </a:custGeom>
        </p:spPr>
      </p:pic>
      <p:sp>
        <p:nvSpPr>
          <p:cNvPr id="20" name="文本框 19">
            <a:extLst>
              <a:ext uri="{FF2B5EF4-FFF2-40B4-BE49-F238E27FC236}">
                <a16:creationId xmlns:a16="http://schemas.microsoft.com/office/drawing/2014/main" id="{A87EFCB3-6C5F-B2E2-20A0-5401C66C3E42}"/>
              </a:ext>
            </a:extLst>
          </p:cNvPr>
          <p:cNvSpPr txBox="1"/>
          <p:nvPr/>
        </p:nvSpPr>
        <p:spPr>
          <a:xfrm>
            <a:off x="8695273" y="2382034"/>
            <a:ext cx="2291940" cy="292388"/>
          </a:xfrm>
          <a:prstGeom prst="rect">
            <a:avLst/>
          </a:prstGeom>
          <a:noFill/>
        </p:spPr>
        <p:txBody>
          <a:bodyPr wrap="square">
            <a:spAutoFit/>
          </a:bodyPr>
          <a:lstStyle>
            <a:defPPr>
              <a:defRPr lang="en-US"/>
            </a:defPPr>
            <a:lvl1pPr algn="ctr">
              <a:defRPr sz="1300" b="1" kern="100">
                <a:solidFill>
                  <a:srgbClr val="0000FF"/>
                </a:soli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dirty="0">
                <a:solidFill>
                  <a:srgbClr val="00706A"/>
                </a:solidFill>
                <a:sym typeface="微软雅黑" panose="020B0503020204020204" pitchFamily="34" charset="-122"/>
              </a:rPr>
              <a:t>加州</a:t>
            </a:r>
            <a:r>
              <a:rPr lang="en-US" altLang="zh-CN" dirty="0">
                <a:solidFill>
                  <a:srgbClr val="00706A"/>
                </a:solidFill>
                <a:sym typeface="微软雅黑" panose="020B0503020204020204" pitchFamily="34" charset="-122"/>
              </a:rPr>
              <a:t>4</a:t>
            </a:r>
            <a:r>
              <a:rPr lang="zh-CN" altLang="en-US" dirty="0">
                <a:solidFill>
                  <a:srgbClr val="00706A"/>
                </a:solidFill>
                <a:sym typeface="微软雅黑" panose="020B0503020204020204" pitchFamily="34" charset="-122"/>
              </a:rPr>
              <a:t>次大面积脱网功率波动</a:t>
            </a:r>
          </a:p>
        </p:txBody>
      </p:sp>
      <p:sp>
        <p:nvSpPr>
          <p:cNvPr id="21" name="文本框 20">
            <a:extLst>
              <a:ext uri="{FF2B5EF4-FFF2-40B4-BE49-F238E27FC236}">
                <a16:creationId xmlns:a16="http://schemas.microsoft.com/office/drawing/2014/main" id="{DDB7495E-3DDF-9835-88D8-92851B706423}"/>
              </a:ext>
            </a:extLst>
          </p:cNvPr>
          <p:cNvSpPr txBox="1"/>
          <p:nvPr/>
        </p:nvSpPr>
        <p:spPr>
          <a:xfrm>
            <a:off x="5441895" y="4076581"/>
            <a:ext cx="2259237" cy="292388"/>
          </a:xfrm>
          <a:prstGeom prst="rect">
            <a:avLst/>
          </a:prstGeom>
          <a:noFill/>
        </p:spPr>
        <p:txBody>
          <a:bodyPr wrap="square">
            <a:spAutoFit/>
          </a:bodyPr>
          <a:lstStyle/>
          <a:p>
            <a:pPr algn="ctr"/>
            <a:r>
              <a:rPr lang="zh-CN" altLang="en-US" sz="1300" b="1" kern="100" dirty="0">
                <a:solidFill>
                  <a:srgbClr val="00706A"/>
                </a:solidFill>
                <a:effectLst>
                  <a:glow rad="1270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谐波电压超标台区占6.93%</a:t>
            </a:r>
          </a:p>
        </p:txBody>
      </p:sp>
      <p:sp>
        <p:nvSpPr>
          <p:cNvPr id="24" name="文本框 23">
            <a:extLst>
              <a:ext uri="{FF2B5EF4-FFF2-40B4-BE49-F238E27FC236}">
                <a16:creationId xmlns:a16="http://schemas.microsoft.com/office/drawing/2014/main" id="{3BE27251-68C6-69AB-5C77-511BA2854CD4}"/>
              </a:ext>
            </a:extLst>
          </p:cNvPr>
          <p:cNvSpPr txBox="1"/>
          <p:nvPr/>
        </p:nvSpPr>
        <p:spPr>
          <a:xfrm>
            <a:off x="10087630" y="6152218"/>
            <a:ext cx="1017996" cy="292388"/>
          </a:xfrm>
          <a:prstGeom prst="rect">
            <a:avLst/>
          </a:prstGeom>
          <a:noFill/>
        </p:spPr>
        <p:txBody>
          <a:bodyPr wrap="square">
            <a:spAutoFit/>
          </a:bodyPr>
          <a:lstStyle>
            <a:defPPr>
              <a:defRPr lang="en-US"/>
            </a:defPPr>
            <a:lvl1pPr algn="ctr">
              <a:defRPr sz="1300" b="1" kern="100">
                <a:solidFill>
                  <a:srgbClr val="0000FF"/>
                </a:soli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dirty="0">
                <a:solidFill>
                  <a:srgbClr val="00706A"/>
                </a:solidFill>
                <a:sym typeface="微软雅黑" panose="020B0503020204020204" pitchFamily="34" charset="-122"/>
              </a:rPr>
              <a:t>过电压加剧</a:t>
            </a:r>
          </a:p>
        </p:txBody>
      </p:sp>
      <p:sp>
        <p:nvSpPr>
          <p:cNvPr id="25" name="文本框 24">
            <a:extLst>
              <a:ext uri="{FF2B5EF4-FFF2-40B4-BE49-F238E27FC236}">
                <a16:creationId xmlns:a16="http://schemas.microsoft.com/office/drawing/2014/main" id="{D022CB59-8045-0AA5-18ED-50BE300D0C06}"/>
              </a:ext>
            </a:extLst>
          </p:cNvPr>
          <p:cNvSpPr txBox="1"/>
          <p:nvPr/>
        </p:nvSpPr>
        <p:spPr>
          <a:xfrm>
            <a:off x="6050684" y="2428147"/>
            <a:ext cx="1750734" cy="292388"/>
          </a:xfrm>
          <a:prstGeom prst="rect">
            <a:avLst/>
          </a:prstGeom>
          <a:noFill/>
        </p:spPr>
        <p:txBody>
          <a:bodyPr wrap="square">
            <a:spAutoFit/>
          </a:bodyPr>
          <a:lstStyle>
            <a:defPPr>
              <a:defRPr lang="en-US"/>
            </a:defPPr>
            <a:lvl1pPr algn="ctr">
              <a:defRPr sz="1300" b="1" kern="100">
                <a:solidFill>
                  <a:srgbClr val="0000FF"/>
                </a:soli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dirty="0">
                <a:solidFill>
                  <a:srgbClr val="00706A"/>
                </a:solidFill>
                <a:sym typeface="微软雅黑" panose="020B0503020204020204" pitchFamily="34" charset="-122"/>
              </a:rPr>
              <a:t>光伏出力随机性强</a:t>
            </a:r>
          </a:p>
        </p:txBody>
      </p:sp>
      <p:sp>
        <p:nvSpPr>
          <p:cNvPr id="31" name="任意多边形: 形状 30">
            <a:extLst>
              <a:ext uri="{FF2B5EF4-FFF2-40B4-BE49-F238E27FC236}">
                <a16:creationId xmlns:a16="http://schemas.microsoft.com/office/drawing/2014/main" id="{DDCD0694-6EC1-CB91-05E4-06C99916F2ED}"/>
              </a:ext>
            </a:extLst>
          </p:cNvPr>
          <p:cNvSpPr/>
          <p:nvPr/>
        </p:nvSpPr>
        <p:spPr>
          <a:xfrm>
            <a:off x="5746155" y="1311997"/>
            <a:ext cx="2865301" cy="1045456"/>
          </a:xfrm>
          <a:custGeom>
            <a:avLst/>
            <a:gdLst>
              <a:gd name="connsiteX0" fmla="*/ 0 w 2431493"/>
              <a:gd name="connsiteY0" fmla="*/ 0 h 932836"/>
              <a:gd name="connsiteX1" fmla="*/ 2431493 w 2431493"/>
              <a:gd name="connsiteY1" fmla="*/ 0 h 932836"/>
              <a:gd name="connsiteX2" fmla="*/ 2431493 w 2431493"/>
              <a:gd name="connsiteY2" fmla="*/ 932836 h 932836"/>
              <a:gd name="connsiteX3" fmla="*/ 0 w 2431493"/>
              <a:gd name="connsiteY3" fmla="*/ 932836 h 932836"/>
            </a:gdLst>
            <a:ahLst/>
            <a:cxnLst>
              <a:cxn ang="0">
                <a:pos x="connsiteX0" y="connsiteY0"/>
              </a:cxn>
              <a:cxn ang="0">
                <a:pos x="connsiteX1" y="connsiteY1"/>
              </a:cxn>
              <a:cxn ang="0">
                <a:pos x="connsiteX2" y="connsiteY2"/>
              </a:cxn>
              <a:cxn ang="0">
                <a:pos x="connsiteX3" y="connsiteY3"/>
              </a:cxn>
            </a:cxnLst>
            <a:rect l="l" t="t" r="r" b="b"/>
            <a:pathLst>
              <a:path w="2431493" h="932836">
                <a:moveTo>
                  <a:pt x="0" y="0"/>
                </a:moveTo>
                <a:lnTo>
                  <a:pt x="2431493" y="0"/>
                </a:lnTo>
                <a:lnTo>
                  <a:pt x="2431493" y="932836"/>
                </a:lnTo>
                <a:lnTo>
                  <a:pt x="0" y="932836"/>
                </a:ln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00706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箭头: 五边形 31">
            <a:extLst>
              <a:ext uri="{FF2B5EF4-FFF2-40B4-BE49-F238E27FC236}">
                <a16:creationId xmlns:a16="http://schemas.microsoft.com/office/drawing/2014/main" id="{268102F5-B5C9-E5DE-B4B7-B61FF9378F37}"/>
              </a:ext>
            </a:extLst>
          </p:cNvPr>
          <p:cNvSpPr/>
          <p:nvPr/>
        </p:nvSpPr>
        <p:spPr>
          <a:xfrm>
            <a:off x="321424" y="1271585"/>
            <a:ext cx="431139" cy="1385503"/>
          </a:xfrm>
          <a:prstGeom prst="homePlate">
            <a:avLst>
              <a:gd name="adj" fmla="val 0"/>
            </a:avLst>
          </a:prstGeom>
          <a:solidFill>
            <a:srgbClr val="00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2">
            <a:extLst>
              <a:ext uri="{FF2B5EF4-FFF2-40B4-BE49-F238E27FC236}">
                <a16:creationId xmlns:a16="http://schemas.microsoft.com/office/drawing/2014/main" id="{8A3BF824-EB17-A0F6-8E08-659AAE7733A2}"/>
              </a:ext>
            </a:extLst>
          </p:cNvPr>
          <p:cNvSpPr txBox="1"/>
          <p:nvPr/>
        </p:nvSpPr>
        <p:spPr>
          <a:xfrm>
            <a:off x="287324" y="1258220"/>
            <a:ext cx="492443" cy="1412231"/>
          </a:xfrm>
          <a:prstGeom prst="rect">
            <a:avLst/>
          </a:prstGeom>
          <a:noFill/>
        </p:spPr>
        <p:txBody>
          <a:bodyPr vert="eaVert" wrap="square" anchor="ctr">
            <a:spAutoFit/>
          </a:bodyPr>
          <a:lstStyle/>
          <a:p>
            <a:pPr algn="ctr"/>
            <a:r>
              <a:rPr lang="zh-CN" altLang="en-US" sz="2000" b="1" kern="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自适应并网</a:t>
            </a:r>
          </a:p>
        </p:txBody>
      </p:sp>
      <p:sp>
        <p:nvSpPr>
          <p:cNvPr id="35" name="箭头: 五边形 34">
            <a:extLst>
              <a:ext uri="{FF2B5EF4-FFF2-40B4-BE49-F238E27FC236}">
                <a16:creationId xmlns:a16="http://schemas.microsoft.com/office/drawing/2014/main" id="{274DB839-E1C2-9CDD-5BDD-8D499213E420}"/>
              </a:ext>
            </a:extLst>
          </p:cNvPr>
          <p:cNvSpPr/>
          <p:nvPr/>
        </p:nvSpPr>
        <p:spPr>
          <a:xfrm>
            <a:off x="910786" y="1271585"/>
            <a:ext cx="4501531" cy="1388463"/>
          </a:xfrm>
          <a:prstGeom prst="homePlate">
            <a:avLst>
              <a:gd name="adj" fmla="val 0"/>
            </a:avLst>
          </a:prstGeom>
          <a:gradFill>
            <a:gsLst>
              <a:gs pos="43131">
                <a:srgbClr val="B0E6D9">
                  <a:alpha val="0"/>
                </a:srgbClr>
              </a:gs>
              <a:gs pos="0">
                <a:srgbClr val="00A39F">
                  <a:alpha val="27000"/>
                </a:srgbClr>
              </a:gs>
            </a:gsLst>
            <a:lin ang="5400000" scaled="1"/>
          </a:gradFill>
          <a:ln>
            <a:noFill/>
          </a:ln>
        </p:spPr>
        <p:txBody>
          <a:bodyPr lIns="102324" tIns="51160" rIns="102324" bIns="51160" rtlCol="0" anchor="ctr"/>
          <a:lstStyle/>
          <a:p>
            <a:pPr algn="ctr" defTabSz="1022350" eaLnBrk="0" hangingPunct="0"/>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a:extLst>
              <a:ext uri="{FF2B5EF4-FFF2-40B4-BE49-F238E27FC236}">
                <a16:creationId xmlns:a16="http://schemas.microsoft.com/office/drawing/2014/main" id="{3059304D-985E-9825-DA07-FB137066F96F}"/>
              </a:ext>
            </a:extLst>
          </p:cNvPr>
          <p:cNvSpPr/>
          <p:nvPr/>
        </p:nvSpPr>
        <p:spPr>
          <a:xfrm>
            <a:off x="925384" y="1490623"/>
            <a:ext cx="4349780" cy="937524"/>
          </a:xfrm>
          <a:prstGeom prst="rect">
            <a:avLst/>
          </a:prstGeom>
          <a:no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zh-CN" sz="2200" b="1" kern="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分布式光伏</a:t>
            </a:r>
            <a:r>
              <a:rPr lang="zh-CN" altLang="en-US" sz="2200" b="1" kern="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出力随机</a:t>
            </a:r>
            <a:r>
              <a:rPr lang="en-US" altLang="zh-CN" sz="2200" b="1" kern="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200" b="1" kern="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运行工况多变，逆变器适应性差</a:t>
            </a:r>
            <a:endParaRPr lang="zh-CN" altLang="en-US" sz="2200" b="1" kern="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箭头: 五边形 36">
            <a:extLst>
              <a:ext uri="{FF2B5EF4-FFF2-40B4-BE49-F238E27FC236}">
                <a16:creationId xmlns:a16="http://schemas.microsoft.com/office/drawing/2014/main" id="{CB69F982-D354-4858-A642-5B25EE69F28D}"/>
              </a:ext>
            </a:extLst>
          </p:cNvPr>
          <p:cNvSpPr/>
          <p:nvPr/>
        </p:nvSpPr>
        <p:spPr>
          <a:xfrm>
            <a:off x="910786" y="2969171"/>
            <a:ext cx="4501531" cy="1137748"/>
          </a:xfrm>
          <a:prstGeom prst="homePlate">
            <a:avLst>
              <a:gd name="adj" fmla="val 0"/>
            </a:avLst>
          </a:prstGeom>
          <a:gradFill>
            <a:gsLst>
              <a:gs pos="43131">
                <a:srgbClr val="B0E6D9">
                  <a:alpha val="0"/>
                </a:srgbClr>
              </a:gs>
              <a:gs pos="0">
                <a:srgbClr val="00A39F">
                  <a:alpha val="27000"/>
                </a:srgbClr>
              </a:gs>
            </a:gsLst>
            <a:lin ang="5400000" scaled="1"/>
          </a:gradFill>
          <a:ln>
            <a:noFill/>
          </a:ln>
        </p:spPr>
        <p:txBody>
          <a:bodyPr lIns="102324" tIns="51160" rIns="102324" bIns="51160" rtlCol="0" anchor="ctr"/>
          <a:lstStyle/>
          <a:p>
            <a:pPr algn="ctr" defTabSz="1022350" eaLnBrk="0" hangingPunct="0"/>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7">
            <a:extLst>
              <a:ext uri="{FF2B5EF4-FFF2-40B4-BE49-F238E27FC236}">
                <a16:creationId xmlns:a16="http://schemas.microsoft.com/office/drawing/2014/main" id="{DA10B5EC-6F7E-AA74-50E4-66DE5594C014}"/>
              </a:ext>
            </a:extLst>
          </p:cNvPr>
          <p:cNvSpPr/>
          <p:nvPr/>
        </p:nvSpPr>
        <p:spPr>
          <a:xfrm>
            <a:off x="986028" y="3005483"/>
            <a:ext cx="4349780" cy="1250472"/>
          </a:xfrm>
          <a:prstGeom prst="rect">
            <a:avLst/>
          </a:prstGeom>
          <a:no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zh-CN" sz="2200" b="1" kern="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分布式光伏</a:t>
            </a:r>
            <a:r>
              <a:rPr lang="zh-CN" altLang="en-US" sz="2200" b="1" kern="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抗扰能力差，缺乏主动同步能力，谐振、电能质量恶化，</a:t>
            </a:r>
            <a:r>
              <a:rPr lang="zh-CN" altLang="en-US" sz="2200" b="1" kern="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控制困难</a:t>
            </a:r>
          </a:p>
        </p:txBody>
      </p:sp>
      <p:sp>
        <p:nvSpPr>
          <p:cNvPr id="39" name="箭头: 五边形 38">
            <a:extLst>
              <a:ext uri="{FF2B5EF4-FFF2-40B4-BE49-F238E27FC236}">
                <a16:creationId xmlns:a16="http://schemas.microsoft.com/office/drawing/2014/main" id="{66761941-833B-7CEE-2DE8-3D12EC6D5A55}"/>
              </a:ext>
            </a:extLst>
          </p:cNvPr>
          <p:cNvSpPr/>
          <p:nvPr/>
        </p:nvSpPr>
        <p:spPr>
          <a:xfrm>
            <a:off x="321424" y="2968136"/>
            <a:ext cx="431139" cy="1370950"/>
          </a:xfrm>
          <a:prstGeom prst="homePlate">
            <a:avLst>
              <a:gd name="adj" fmla="val 0"/>
            </a:avLst>
          </a:prstGeom>
          <a:solidFill>
            <a:srgbClr val="00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39">
            <a:extLst>
              <a:ext uri="{FF2B5EF4-FFF2-40B4-BE49-F238E27FC236}">
                <a16:creationId xmlns:a16="http://schemas.microsoft.com/office/drawing/2014/main" id="{2E84FBA2-18C4-10E8-01BD-247DD9790D2C}"/>
              </a:ext>
            </a:extLst>
          </p:cNvPr>
          <p:cNvSpPr txBox="1"/>
          <p:nvPr/>
        </p:nvSpPr>
        <p:spPr>
          <a:xfrm>
            <a:off x="272419" y="2953354"/>
            <a:ext cx="492443" cy="1400514"/>
          </a:xfrm>
          <a:prstGeom prst="rect">
            <a:avLst/>
          </a:prstGeom>
          <a:noFill/>
        </p:spPr>
        <p:txBody>
          <a:bodyPr vert="eaVert" wrap="square" anchor="ctr">
            <a:spAutoFit/>
          </a:bodyPr>
          <a:lstStyle/>
          <a:p>
            <a:pPr algn="ctr"/>
            <a:r>
              <a:rPr lang="zh-CN" altLang="en-US" sz="2000" b="1" kern="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主动支撑</a:t>
            </a:r>
          </a:p>
        </p:txBody>
      </p:sp>
      <p:sp>
        <p:nvSpPr>
          <p:cNvPr id="41" name="箭头: 五边形 40">
            <a:extLst>
              <a:ext uri="{FF2B5EF4-FFF2-40B4-BE49-F238E27FC236}">
                <a16:creationId xmlns:a16="http://schemas.microsoft.com/office/drawing/2014/main" id="{C260A196-6E07-67FD-B0E8-18DF11193C86}"/>
              </a:ext>
            </a:extLst>
          </p:cNvPr>
          <p:cNvSpPr/>
          <p:nvPr/>
        </p:nvSpPr>
        <p:spPr>
          <a:xfrm>
            <a:off x="321424" y="4803167"/>
            <a:ext cx="431139" cy="1611488"/>
          </a:xfrm>
          <a:prstGeom prst="homePlate">
            <a:avLst>
              <a:gd name="adj" fmla="val 0"/>
            </a:avLst>
          </a:prstGeom>
          <a:solidFill>
            <a:srgbClr val="00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41">
            <a:extLst>
              <a:ext uri="{FF2B5EF4-FFF2-40B4-BE49-F238E27FC236}">
                <a16:creationId xmlns:a16="http://schemas.microsoft.com/office/drawing/2014/main" id="{8639023D-F711-17E6-48AE-1A0A7B1B3E64}"/>
              </a:ext>
            </a:extLst>
          </p:cNvPr>
          <p:cNvSpPr txBox="1"/>
          <p:nvPr/>
        </p:nvSpPr>
        <p:spPr>
          <a:xfrm>
            <a:off x="295746" y="4780226"/>
            <a:ext cx="492443" cy="1634429"/>
          </a:xfrm>
          <a:prstGeom prst="rect">
            <a:avLst/>
          </a:prstGeom>
          <a:noFill/>
        </p:spPr>
        <p:txBody>
          <a:bodyPr vert="eaVert" wrap="square" anchor="ctr">
            <a:spAutoFit/>
          </a:bodyPr>
          <a:lstStyle/>
          <a:p>
            <a:pPr algn="ctr"/>
            <a:r>
              <a:rPr lang="zh-CN" altLang="en-US" sz="2000" b="1" kern="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广域协同</a:t>
            </a:r>
          </a:p>
        </p:txBody>
      </p:sp>
      <p:sp>
        <p:nvSpPr>
          <p:cNvPr id="43" name="箭头: 五边形 42">
            <a:extLst>
              <a:ext uri="{FF2B5EF4-FFF2-40B4-BE49-F238E27FC236}">
                <a16:creationId xmlns:a16="http://schemas.microsoft.com/office/drawing/2014/main" id="{D722EE0D-C07A-E086-D2FA-C29B72DB0AF1}"/>
              </a:ext>
            </a:extLst>
          </p:cNvPr>
          <p:cNvSpPr/>
          <p:nvPr/>
        </p:nvSpPr>
        <p:spPr>
          <a:xfrm>
            <a:off x="910786" y="4803167"/>
            <a:ext cx="4501531" cy="1505270"/>
          </a:xfrm>
          <a:prstGeom prst="homePlate">
            <a:avLst>
              <a:gd name="adj" fmla="val 0"/>
            </a:avLst>
          </a:prstGeom>
          <a:gradFill>
            <a:gsLst>
              <a:gs pos="43131">
                <a:srgbClr val="B0E6D9">
                  <a:alpha val="0"/>
                </a:srgbClr>
              </a:gs>
              <a:gs pos="0">
                <a:srgbClr val="00A39F">
                  <a:alpha val="27000"/>
                </a:srgbClr>
              </a:gs>
            </a:gsLst>
            <a:lin ang="5400000" scaled="1"/>
          </a:gradFill>
          <a:ln>
            <a:noFill/>
          </a:ln>
        </p:spPr>
        <p:txBody>
          <a:bodyPr lIns="102324" tIns="51160" rIns="102324" bIns="51160" rtlCol="0" anchor="ctr"/>
          <a:lstStyle/>
          <a:p>
            <a:pPr algn="ctr" defTabSz="1022350" eaLnBrk="0" hangingPunct="0"/>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3">
            <a:extLst>
              <a:ext uri="{FF2B5EF4-FFF2-40B4-BE49-F238E27FC236}">
                <a16:creationId xmlns:a16="http://schemas.microsoft.com/office/drawing/2014/main" id="{ACB7067A-5ADB-BAE3-576A-8444A24D21B9}"/>
              </a:ext>
            </a:extLst>
          </p:cNvPr>
          <p:cNvSpPr/>
          <p:nvPr/>
        </p:nvSpPr>
        <p:spPr>
          <a:xfrm>
            <a:off x="986028" y="4884364"/>
            <a:ext cx="4349780" cy="1423593"/>
          </a:xfrm>
          <a:prstGeom prst="rect">
            <a:avLst/>
          </a:prstGeom>
          <a:no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2200" b="1" kern="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反向过载、过电压等问题突出，调控能力不足，运行风险大，</a:t>
            </a:r>
            <a:r>
              <a:rPr lang="zh-CN" altLang="en-US" sz="2200" b="1" kern="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调度困难</a:t>
            </a:r>
          </a:p>
        </p:txBody>
      </p:sp>
      <p:pic>
        <p:nvPicPr>
          <p:cNvPr id="45" name="图片 44">
            <a:extLst>
              <a:ext uri="{FF2B5EF4-FFF2-40B4-BE49-F238E27FC236}">
                <a16:creationId xmlns:a16="http://schemas.microsoft.com/office/drawing/2014/main" id="{4CBA1C04-D623-3DA3-72C6-4467EA022E7C}"/>
              </a:ext>
            </a:extLst>
          </p:cNvPr>
          <p:cNvPicPr>
            <a:picLocks noChangeAspect="1"/>
          </p:cNvPicPr>
          <p:nvPr/>
        </p:nvPicPr>
        <p:blipFill>
          <a:blip r:embed="rId10"/>
          <a:srcRect/>
          <a:stretch>
            <a:fillRect/>
          </a:stretch>
        </p:blipFill>
        <p:spPr>
          <a:xfrm>
            <a:off x="5589142" y="4884365"/>
            <a:ext cx="1868995" cy="1282462"/>
          </a:xfrm>
          <a:custGeom>
            <a:avLst/>
            <a:gdLst>
              <a:gd name="connsiteX0" fmla="*/ 0 w 1744980"/>
              <a:gd name="connsiteY0" fmla="*/ 0 h 1094232"/>
              <a:gd name="connsiteX1" fmla="*/ 1744980 w 1744980"/>
              <a:gd name="connsiteY1" fmla="*/ 0 h 1094232"/>
              <a:gd name="connsiteX2" fmla="*/ 1744980 w 1744980"/>
              <a:gd name="connsiteY2" fmla="*/ 1094232 h 1094232"/>
              <a:gd name="connsiteX3" fmla="*/ 0 w 1744980"/>
              <a:gd name="connsiteY3" fmla="*/ 1094232 h 1094232"/>
            </a:gdLst>
            <a:ahLst/>
            <a:cxnLst>
              <a:cxn ang="0">
                <a:pos x="connsiteX0" y="connsiteY0"/>
              </a:cxn>
              <a:cxn ang="0">
                <a:pos x="connsiteX1" y="connsiteY1"/>
              </a:cxn>
              <a:cxn ang="0">
                <a:pos x="connsiteX2" y="connsiteY2"/>
              </a:cxn>
              <a:cxn ang="0">
                <a:pos x="connsiteX3" y="connsiteY3"/>
              </a:cxn>
            </a:cxnLst>
            <a:rect l="l" t="t" r="r" b="b"/>
            <a:pathLst>
              <a:path w="1744980" h="1094232">
                <a:moveTo>
                  <a:pt x="0" y="0"/>
                </a:moveTo>
                <a:lnTo>
                  <a:pt x="1744980" y="0"/>
                </a:lnTo>
                <a:lnTo>
                  <a:pt x="1744980" y="1094232"/>
                </a:lnTo>
                <a:lnTo>
                  <a:pt x="0" y="1094232"/>
                </a:lnTo>
                <a:close/>
              </a:path>
            </a:pathLst>
          </a:custGeom>
        </p:spPr>
      </p:pic>
      <p:pic>
        <p:nvPicPr>
          <p:cNvPr id="46" name="图片 45">
            <a:extLst>
              <a:ext uri="{FF2B5EF4-FFF2-40B4-BE49-F238E27FC236}">
                <a16:creationId xmlns:a16="http://schemas.microsoft.com/office/drawing/2014/main" id="{28E63C20-8524-4F21-076D-7A33077F1BDB}"/>
              </a:ext>
            </a:extLst>
          </p:cNvPr>
          <p:cNvPicPr>
            <a:picLocks noChangeAspect="1"/>
          </p:cNvPicPr>
          <p:nvPr/>
        </p:nvPicPr>
        <p:blipFill>
          <a:blip r:embed="rId11"/>
          <a:srcRect/>
          <a:stretch>
            <a:fillRect/>
          </a:stretch>
        </p:blipFill>
        <p:spPr>
          <a:xfrm>
            <a:off x="9629243" y="4873972"/>
            <a:ext cx="1971602" cy="1363660"/>
          </a:xfrm>
          <a:custGeom>
            <a:avLst/>
            <a:gdLst>
              <a:gd name="connsiteX0" fmla="*/ 0 w 1772341"/>
              <a:gd name="connsiteY0" fmla="*/ 0 h 1001268"/>
              <a:gd name="connsiteX1" fmla="*/ 1772341 w 1772341"/>
              <a:gd name="connsiteY1" fmla="*/ 0 h 1001268"/>
              <a:gd name="connsiteX2" fmla="*/ 1772341 w 1772341"/>
              <a:gd name="connsiteY2" fmla="*/ 1001268 h 1001268"/>
              <a:gd name="connsiteX3" fmla="*/ 0 w 1772341"/>
              <a:gd name="connsiteY3" fmla="*/ 1001268 h 1001268"/>
            </a:gdLst>
            <a:ahLst/>
            <a:cxnLst>
              <a:cxn ang="0">
                <a:pos x="connsiteX0" y="connsiteY0"/>
              </a:cxn>
              <a:cxn ang="0">
                <a:pos x="connsiteX1" y="connsiteY1"/>
              </a:cxn>
              <a:cxn ang="0">
                <a:pos x="connsiteX2" y="connsiteY2"/>
              </a:cxn>
              <a:cxn ang="0">
                <a:pos x="connsiteX3" y="connsiteY3"/>
              </a:cxn>
            </a:cxnLst>
            <a:rect l="l" t="t" r="r" b="b"/>
            <a:pathLst>
              <a:path w="1772341" h="1001268">
                <a:moveTo>
                  <a:pt x="0" y="0"/>
                </a:moveTo>
                <a:lnTo>
                  <a:pt x="1772341" y="0"/>
                </a:lnTo>
                <a:lnTo>
                  <a:pt x="1772341" y="1001268"/>
                </a:lnTo>
                <a:lnTo>
                  <a:pt x="0" y="1001268"/>
                </a:lnTo>
                <a:close/>
              </a:path>
            </a:pathLst>
          </a:custGeom>
        </p:spPr>
      </p:pic>
      <p:pic>
        <p:nvPicPr>
          <p:cNvPr id="47" name="图片 6">
            <a:extLst>
              <a:ext uri="{FF2B5EF4-FFF2-40B4-BE49-F238E27FC236}">
                <a16:creationId xmlns:a16="http://schemas.microsoft.com/office/drawing/2014/main" id="{0518187D-8D17-0B37-0DFD-D7D2C764DA7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59374" y="2953354"/>
            <a:ext cx="2070959" cy="118222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9" name="文本框 48">
            <a:extLst>
              <a:ext uri="{FF2B5EF4-FFF2-40B4-BE49-F238E27FC236}">
                <a16:creationId xmlns:a16="http://schemas.microsoft.com/office/drawing/2014/main" id="{85AC0EC1-D638-CFBC-E224-C3F0706F510D}"/>
              </a:ext>
            </a:extLst>
          </p:cNvPr>
          <p:cNvSpPr txBox="1"/>
          <p:nvPr/>
        </p:nvSpPr>
        <p:spPr>
          <a:xfrm>
            <a:off x="9485934" y="4101042"/>
            <a:ext cx="1791601" cy="292388"/>
          </a:xfrm>
          <a:prstGeom prst="rect">
            <a:avLst/>
          </a:prstGeom>
          <a:noFill/>
        </p:spPr>
        <p:txBody>
          <a:bodyPr wrap="square">
            <a:spAutoFit/>
          </a:bodyPr>
          <a:lstStyle/>
          <a:p>
            <a:pPr algn="ctr"/>
            <a:r>
              <a:rPr lang="zh-CN" altLang="en-US" sz="1300" b="1" kern="100" dirty="0">
                <a:solidFill>
                  <a:srgbClr val="00706A"/>
                </a:solidFill>
                <a:effectLst>
                  <a:glow rad="127000">
                    <a:schemeClr val="bg1"/>
                  </a:glow>
                </a:effectLst>
                <a:latin typeface="微软雅黑" panose="020B0503020204020204" pitchFamily="34" charset="-122"/>
                <a:ea typeface="微软雅黑" panose="020B0503020204020204" pitchFamily="34" charset="-122"/>
                <a:sym typeface="微软雅黑" panose="020B0503020204020204" pitchFamily="34" charset="-122"/>
              </a:rPr>
              <a:t>诱发英国大停电</a:t>
            </a:r>
          </a:p>
        </p:txBody>
      </p:sp>
      <p:cxnSp>
        <p:nvCxnSpPr>
          <p:cNvPr id="6" name="直接箭头连接符 5">
            <a:extLst>
              <a:ext uri="{FF2B5EF4-FFF2-40B4-BE49-F238E27FC236}">
                <a16:creationId xmlns:a16="http://schemas.microsoft.com/office/drawing/2014/main" id="{D3055368-D3A2-787F-86E4-A4C8BB093DBF}"/>
              </a:ext>
            </a:extLst>
          </p:cNvPr>
          <p:cNvCxnSpPr>
            <a:cxnSpLocks/>
          </p:cNvCxnSpPr>
          <p:nvPr/>
        </p:nvCxnSpPr>
        <p:spPr>
          <a:xfrm flipV="1">
            <a:off x="6715178" y="5090029"/>
            <a:ext cx="291763" cy="5591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E8CC888B-0999-CCD1-92B6-254358F18A8C}"/>
              </a:ext>
            </a:extLst>
          </p:cNvPr>
          <p:cNvSpPr txBox="1"/>
          <p:nvPr/>
        </p:nvSpPr>
        <p:spPr>
          <a:xfrm>
            <a:off x="5549523" y="4849204"/>
            <a:ext cx="2460323" cy="307777"/>
          </a:xfrm>
          <a:prstGeom prst="rect">
            <a:avLst/>
          </a:prstGeom>
          <a:noFill/>
        </p:spPr>
        <p:txBody>
          <a:bodyPr wrap="square">
            <a:spAutoFit/>
          </a:bodyPr>
          <a:lstStyle/>
          <a:p>
            <a:r>
              <a:rPr lang="zh-CN" altLang="en-US" sz="1400" b="1" kern="100" dirty="0">
                <a:solidFill>
                  <a:srgbClr val="C00000"/>
                </a:solidFill>
                <a:latin typeface="Times New Roman" panose="02020603050405020304" pitchFamily="18" charset="0"/>
                <a:ea typeface="+mj-ea"/>
                <a:cs typeface="Times New Roman" panose="02020603050405020304" pitchFamily="18" charset="0"/>
                <a:sym typeface="+mn-ea"/>
              </a:rPr>
              <a:t>爬升</a:t>
            </a:r>
            <a:r>
              <a:rPr lang="en-US" altLang="zh-CN" sz="1400" b="1" kern="100" dirty="0">
                <a:solidFill>
                  <a:srgbClr val="C00000"/>
                </a:solidFill>
                <a:latin typeface="Times New Roman" panose="02020603050405020304" pitchFamily="18" charset="0"/>
                <a:ea typeface="+mj-ea"/>
                <a:cs typeface="Times New Roman" panose="02020603050405020304" pitchFamily="18" charset="0"/>
                <a:sym typeface="+mn-ea"/>
              </a:rPr>
              <a:t>1500</a:t>
            </a:r>
            <a:r>
              <a:rPr lang="zh-CN" altLang="en-US" sz="1400" b="1" kern="100" dirty="0">
                <a:solidFill>
                  <a:srgbClr val="C00000"/>
                </a:solidFill>
                <a:latin typeface="Times New Roman" panose="02020603050405020304" pitchFamily="18" charset="0"/>
                <a:ea typeface="+mj-ea"/>
                <a:cs typeface="Times New Roman" panose="02020603050405020304" pitchFamily="18" charset="0"/>
                <a:sym typeface="+mn-ea"/>
              </a:rPr>
              <a:t>万千瓦</a:t>
            </a:r>
            <a:r>
              <a:rPr lang="en-US" altLang="zh-CN" sz="1400" b="1" kern="100" dirty="0">
                <a:solidFill>
                  <a:srgbClr val="C00000"/>
                </a:solidFill>
                <a:latin typeface="Times New Roman" panose="02020603050405020304" pitchFamily="18" charset="0"/>
                <a:ea typeface="+mj-ea"/>
                <a:cs typeface="Times New Roman" panose="02020603050405020304" pitchFamily="18" charset="0"/>
                <a:sym typeface="+mn-ea"/>
              </a:rPr>
              <a:t>/3</a:t>
            </a:r>
            <a:r>
              <a:rPr lang="zh-CN" altLang="en-US" sz="1400" b="1" kern="100" dirty="0">
                <a:solidFill>
                  <a:srgbClr val="C00000"/>
                </a:solidFill>
                <a:latin typeface="Times New Roman" panose="02020603050405020304" pitchFamily="18" charset="0"/>
                <a:ea typeface="+mj-ea"/>
                <a:cs typeface="Times New Roman" panose="02020603050405020304" pitchFamily="18" charset="0"/>
                <a:sym typeface="+mn-ea"/>
              </a:rPr>
              <a:t>小时</a:t>
            </a:r>
            <a:endParaRPr lang="zh-CN"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7495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自适应并网、主动支撑与广域协同</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2" name="图片 4" descr="图示&#10;&#10;描述已自动生成">
            <a:extLst>
              <a:ext uri="{FF2B5EF4-FFF2-40B4-BE49-F238E27FC236}">
                <a16:creationId xmlns:a16="http://schemas.microsoft.com/office/drawing/2014/main" id="{AD985BB5-EA6C-B908-0359-14ED7C3FE94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89629" y="1012213"/>
            <a:ext cx="6711814" cy="571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箭头 3">
            <a:extLst>
              <a:ext uri="{FF2B5EF4-FFF2-40B4-BE49-F238E27FC236}">
                <a16:creationId xmlns:a16="http://schemas.microsoft.com/office/drawing/2014/main" id="{E7C89D1C-13ED-2F02-EC79-DBC9461F539C}"/>
              </a:ext>
            </a:extLst>
          </p:cNvPr>
          <p:cNvSpPr>
            <a:spLocks noChangeArrowheads="1"/>
          </p:cNvSpPr>
          <p:nvPr/>
        </p:nvSpPr>
        <p:spPr bwMode="auto">
          <a:xfrm flipV="1">
            <a:off x="7512424" y="2002520"/>
            <a:ext cx="809770" cy="207279"/>
          </a:xfrm>
          <a:prstGeom prst="rightArrow">
            <a:avLst>
              <a:gd name="adj1" fmla="val 50000"/>
              <a:gd name="adj2" fmla="val 49868"/>
            </a:avLst>
          </a:prstGeom>
          <a:solidFill>
            <a:srgbClr val="FFC000">
              <a:lumMod val="75000"/>
            </a:srgbClr>
          </a:soli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7">
            <a:extLst>
              <a:ext uri="{FF2B5EF4-FFF2-40B4-BE49-F238E27FC236}">
                <a16:creationId xmlns:a16="http://schemas.microsoft.com/office/drawing/2014/main" id="{75D37024-23AB-4E40-9105-9A2114A83624}"/>
              </a:ext>
            </a:extLst>
          </p:cNvPr>
          <p:cNvSpPr/>
          <p:nvPr/>
        </p:nvSpPr>
        <p:spPr bwMode="auto">
          <a:xfrm>
            <a:off x="8600585" y="1686963"/>
            <a:ext cx="1199515" cy="819150"/>
          </a:xfrm>
          <a:prstGeom prst="rect">
            <a:avLst/>
          </a:prstGeom>
          <a:solidFill>
            <a:srgbClr val="FFF1C7"/>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nchorCtr="1"/>
          <a:lstStyle/>
          <a:p>
            <a:pPr algn="ctr" fontAlgn="auto">
              <a:spcBef>
                <a:spcPts val="0"/>
              </a:spcBef>
              <a:spcAft>
                <a:spcPts val="0"/>
              </a:spcAft>
            </a:pPr>
            <a:r>
              <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广域协调</a:t>
            </a:r>
            <a:endParaRPr lang="en-US" altLang="zh-CN"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algn="ctr" fontAlgn="auto">
              <a:spcBef>
                <a:spcPts val="0"/>
              </a:spcBef>
              <a:spcAft>
                <a:spcPts val="0"/>
              </a:spcAft>
            </a:pPr>
            <a:r>
              <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优化运行</a:t>
            </a:r>
          </a:p>
        </p:txBody>
      </p:sp>
      <p:sp>
        <p:nvSpPr>
          <p:cNvPr id="6" name="右箭头 3">
            <a:extLst>
              <a:ext uri="{FF2B5EF4-FFF2-40B4-BE49-F238E27FC236}">
                <a16:creationId xmlns:a16="http://schemas.microsoft.com/office/drawing/2014/main" id="{855CBD1D-2978-D688-077C-42312956DD8C}"/>
              </a:ext>
            </a:extLst>
          </p:cNvPr>
          <p:cNvSpPr>
            <a:spLocks noChangeArrowheads="1"/>
          </p:cNvSpPr>
          <p:nvPr/>
        </p:nvSpPr>
        <p:spPr bwMode="auto">
          <a:xfrm flipV="1">
            <a:off x="7512424" y="3288955"/>
            <a:ext cx="809770" cy="207279"/>
          </a:xfrm>
          <a:prstGeom prst="rightArrow">
            <a:avLst>
              <a:gd name="adj1" fmla="val 50000"/>
              <a:gd name="adj2" fmla="val 49868"/>
            </a:avLst>
          </a:prstGeom>
          <a:solidFill>
            <a:srgbClr val="FFC000">
              <a:lumMod val="75000"/>
            </a:srgbClr>
          </a:soli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a:extLst>
              <a:ext uri="{FF2B5EF4-FFF2-40B4-BE49-F238E27FC236}">
                <a16:creationId xmlns:a16="http://schemas.microsoft.com/office/drawing/2014/main" id="{E46CE4DA-38D2-F29C-690C-056CAA16BF54}"/>
              </a:ext>
            </a:extLst>
          </p:cNvPr>
          <p:cNvSpPr/>
          <p:nvPr/>
        </p:nvSpPr>
        <p:spPr bwMode="auto">
          <a:xfrm>
            <a:off x="8600585" y="2973398"/>
            <a:ext cx="1199515" cy="819150"/>
          </a:xfrm>
          <a:prstGeom prst="rect">
            <a:avLst/>
          </a:prstGeom>
          <a:solidFill>
            <a:srgbClr val="FFF1C7"/>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nchorCtr="1"/>
          <a:lstStyle/>
          <a:p>
            <a:pPr algn="ctr" fontAlgn="auto">
              <a:spcBef>
                <a:spcPts val="0"/>
              </a:spcBef>
              <a:spcAft>
                <a:spcPts val="0"/>
              </a:spcAft>
            </a:pPr>
            <a:r>
              <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对内自治对外支撑</a:t>
            </a:r>
          </a:p>
        </p:txBody>
      </p:sp>
      <p:sp>
        <p:nvSpPr>
          <p:cNvPr id="24" name="右箭头 3">
            <a:extLst>
              <a:ext uri="{FF2B5EF4-FFF2-40B4-BE49-F238E27FC236}">
                <a16:creationId xmlns:a16="http://schemas.microsoft.com/office/drawing/2014/main" id="{D68C2067-2D73-B62C-A5D4-282A6ED188F4}"/>
              </a:ext>
            </a:extLst>
          </p:cNvPr>
          <p:cNvSpPr>
            <a:spLocks noChangeArrowheads="1"/>
          </p:cNvSpPr>
          <p:nvPr/>
        </p:nvSpPr>
        <p:spPr bwMode="auto">
          <a:xfrm flipV="1">
            <a:off x="7512424" y="5713907"/>
            <a:ext cx="809770" cy="207279"/>
          </a:xfrm>
          <a:prstGeom prst="rightArrow">
            <a:avLst>
              <a:gd name="adj1" fmla="val 50000"/>
              <a:gd name="adj2" fmla="val 49868"/>
            </a:avLst>
          </a:prstGeom>
          <a:solidFill>
            <a:srgbClr val="FFC000">
              <a:lumMod val="75000"/>
            </a:srgbClr>
          </a:soli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47">
            <a:extLst>
              <a:ext uri="{FF2B5EF4-FFF2-40B4-BE49-F238E27FC236}">
                <a16:creationId xmlns:a16="http://schemas.microsoft.com/office/drawing/2014/main" id="{858EE7EA-1556-D6E2-9EA0-E82D5FA12C5E}"/>
              </a:ext>
            </a:extLst>
          </p:cNvPr>
          <p:cNvSpPr/>
          <p:nvPr/>
        </p:nvSpPr>
        <p:spPr bwMode="auto">
          <a:xfrm>
            <a:off x="8600585" y="5398350"/>
            <a:ext cx="1199515" cy="819150"/>
          </a:xfrm>
          <a:prstGeom prst="rect">
            <a:avLst/>
          </a:prstGeom>
          <a:solidFill>
            <a:srgbClr val="FFF1C7"/>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nchorCtr="1"/>
          <a:lstStyle/>
          <a:p>
            <a:pPr algn="ctr" fontAlgn="auto">
              <a:spcBef>
                <a:spcPts val="0"/>
              </a:spcBef>
              <a:spcAft>
                <a:spcPts val="0"/>
              </a:spcAft>
            </a:pPr>
            <a:r>
              <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自适应</a:t>
            </a:r>
            <a:endParaRPr lang="en-US" altLang="zh-CN"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algn="ctr" fontAlgn="auto">
              <a:spcBef>
                <a:spcPts val="0"/>
              </a:spcBef>
              <a:spcAft>
                <a:spcPts val="0"/>
              </a:spcAft>
            </a:pPr>
            <a:r>
              <a:rPr lang="zh-CN" altLang="en-US" b="1" kern="0" dirty="0">
                <a:solidFill>
                  <a:srgbClr val="00706A"/>
                </a:solidFill>
                <a:effectLst>
                  <a:glow rad="127000">
                    <a:schemeClr val="bg1"/>
                  </a:glow>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供电质量</a:t>
            </a:r>
          </a:p>
        </p:txBody>
      </p:sp>
    </p:spTree>
    <p:extLst>
      <p:ext uri="{BB962C8B-B14F-4D97-AF65-F5344CB8AC3E}">
        <p14:creationId xmlns:p14="http://schemas.microsoft.com/office/powerpoint/2010/main" val="195596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776603" y="221795"/>
            <a:ext cx="299480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关键装备及其部署方案</a:t>
            </a:r>
            <a:endPar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17" name="图片 16"/>
          <p:cNvPicPr>
            <a:picLocks noChangeAspect="1"/>
          </p:cNvPicPr>
          <p:nvPr/>
        </p:nvPicPr>
        <p:blipFill>
          <a:blip r:embed="rId13"/>
          <a:stretch>
            <a:fillRect/>
          </a:stretch>
        </p:blipFill>
        <p:spPr>
          <a:xfrm>
            <a:off x="8689501" y="1362992"/>
            <a:ext cx="423863" cy="121184"/>
          </a:xfrm>
          <a:prstGeom prst="rect">
            <a:avLst/>
          </a:prstGeom>
        </p:spPr>
      </p:pic>
      <p:pic>
        <p:nvPicPr>
          <p:cNvPr id="9" name="图片 8" descr="大图图">
            <a:extLst>
              <a:ext uri="{FF2B5EF4-FFF2-40B4-BE49-F238E27FC236}">
                <a16:creationId xmlns:a16="http://schemas.microsoft.com/office/drawing/2014/main" id="{6DBC8D3B-EBCB-26F8-A671-91A43CD17A67}"/>
              </a:ext>
            </a:extLst>
          </p:cNvPr>
          <p:cNvPicPr>
            <a:picLocks noChangeAspect="1"/>
          </p:cNvPicPr>
          <p:nvPr/>
        </p:nvPicPr>
        <p:blipFill>
          <a:blip r:embed="rId14"/>
          <a:stretch>
            <a:fillRect/>
          </a:stretch>
        </p:blipFill>
        <p:spPr>
          <a:xfrm>
            <a:off x="789438" y="949936"/>
            <a:ext cx="6098689" cy="5958347"/>
          </a:xfrm>
          <a:prstGeom prst="rect">
            <a:avLst/>
          </a:prstGeom>
        </p:spPr>
      </p:pic>
      <p:sp>
        <p:nvSpPr>
          <p:cNvPr id="11" name="云形 10">
            <a:extLst>
              <a:ext uri="{FF2B5EF4-FFF2-40B4-BE49-F238E27FC236}">
                <a16:creationId xmlns:a16="http://schemas.microsoft.com/office/drawing/2014/main" id="{1F4053D5-363F-EF2C-3A5F-A4C2708ACA2C}"/>
              </a:ext>
            </a:extLst>
          </p:cNvPr>
          <p:cNvSpPr/>
          <p:nvPr>
            <p:custDataLst>
              <p:tags r:id="rId1"/>
            </p:custDataLst>
          </p:nvPr>
        </p:nvSpPr>
        <p:spPr>
          <a:xfrm>
            <a:off x="10144229" y="2790744"/>
            <a:ext cx="1615274" cy="1327864"/>
          </a:xfrm>
          <a:prstGeom prst="cloud">
            <a:avLst/>
          </a:prstGeom>
          <a:solidFill>
            <a:srgbClr val="00706B"/>
          </a:solidFill>
          <a:ln>
            <a:solidFill>
              <a:srgbClr val="0070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标题 1">
            <a:extLst>
              <a:ext uri="{FF2B5EF4-FFF2-40B4-BE49-F238E27FC236}">
                <a16:creationId xmlns:a16="http://schemas.microsoft.com/office/drawing/2014/main" id="{20AF5FE5-F803-B654-660D-58D0E81454DE}"/>
              </a:ext>
            </a:extLst>
          </p:cNvPr>
          <p:cNvSpPr>
            <a:spLocks noGrp="1"/>
          </p:cNvSpPr>
          <p:nvPr>
            <p:custDataLst>
              <p:tags r:id="rId2"/>
            </p:custDataLst>
          </p:nvPr>
        </p:nvSpPr>
        <p:spPr>
          <a:xfrm>
            <a:off x="7549712" y="2675154"/>
            <a:ext cx="1821356" cy="662940"/>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400" dirty="0">
                <a:solidFill>
                  <a:srgbClr val="C00000"/>
                </a:solidFill>
                <a:latin typeface="Arial" panose="020B0604020202020204" pitchFamily="34" charset="0"/>
                <a:cs typeface="Arial" panose="020B0604020202020204" pitchFamily="34" charset="0"/>
              </a:rPr>
              <a:t>集群控制器</a:t>
            </a:r>
            <a:endParaRPr lang="zh-CN" altLang="en-US" sz="2400" dirty="0">
              <a:solidFill>
                <a:srgbClr val="00706B"/>
              </a:solidFill>
              <a:latin typeface="Arial" panose="020B0604020202020204" pitchFamily="34" charset="0"/>
              <a:cs typeface="Arial" panose="020B0604020202020204" pitchFamily="34" charset="0"/>
            </a:endParaRPr>
          </a:p>
        </p:txBody>
      </p:sp>
      <p:sp>
        <p:nvSpPr>
          <p:cNvPr id="15" name="标题 1">
            <a:extLst>
              <a:ext uri="{FF2B5EF4-FFF2-40B4-BE49-F238E27FC236}">
                <a16:creationId xmlns:a16="http://schemas.microsoft.com/office/drawing/2014/main" id="{278C8E76-B4C1-F063-FC85-C5F77C0DA087}"/>
              </a:ext>
            </a:extLst>
          </p:cNvPr>
          <p:cNvSpPr>
            <a:spLocks noGrp="1"/>
          </p:cNvSpPr>
          <p:nvPr>
            <p:custDataLst>
              <p:tags r:id="rId3"/>
            </p:custDataLst>
          </p:nvPr>
        </p:nvSpPr>
        <p:spPr>
          <a:xfrm>
            <a:off x="7696848" y="1003926"/>
            <a:ext cx="1674220" cy="497098"/>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400" dirty="0">
                <a:solidFill>
                  <a:srgbClr val="C00000"/>
                </a:solidFill>
                <a:latin typeface="Arial" panose="020B0604020202020204" pitchFamily="34" charset="0"/>
                <a:cs typeface="Arial" panose="020B0604020202020204" pitchFamily="34" charset="0"/>
              </a:rPr>
              <a:t>调控平台</a:t>
            </a:r>
            <a:endParaRPr lang="zh-CN" altLang="en-US" sz="2400" dirty="0">
              <a:solidFill>
                <a:srgbClr val="00706B"/>
              </a:solidFill>
              <a:latin typeface="Arial" panose="020B0604020202020204" pitchFamily="34" charset="0"/>
              <a:cs typeface="Arial" panose="020B0604020202020204" pitchFamily="34" charset="0"/>
            </a:endParaRPr>
          </a:p>
        </p:txBody>
      </p:sp>
      <p:sp>
        <p:nvSpPr>
          <p:cNvPr id="18" name="标题 1">
            <a:extLst>
              <a:ext uri="{FF2B5EF4-FFF2-40B4-BE49-F238E27FC236}">
                <a16:creationId xmlns:a16="http://schemas.microsoft.com/office/drawing/2014/main" id="{F6A4C435-29BE-32E4-3C56-582E1A311CAA}"/>
              </a:ext>
            </a:extLst>
          </p:cNvPr>
          <p:cNvSpPr>
            <a:spLocks noGrp="1"/>
          </p:cNvSpPr>
          <p:nvPr>
            <p:custDataLst>
              <p:tags r:id="rId4"/>
            </p:custDataLst>
          </p:nvPr>
        </p:nvSpPr>
        <p:spPr>
          <a:xfrm>
            <a:off x="7463728" y="5156448"/>
            <a:ext cx="3622881" cy="999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ct val="150000"/>
              </a:lnSpc>
            </a:pPr>
            <a:r>
              <a:rPr lang="zh-CN" altLang="en-US" sz="1900" dirty="0">
                <a:solidFill>
                  <a:srgbClr val="00706B"/>
                </a:solidFill>
                <a:latin typeface="Arial" panose="020B0604020202020204" pitchFamily="34" charset="0"/>
                <a:cs typeface="Arial" panose="020B0604020202020204" pitchFamily="34" charset="0"/>
              </a:rPr>
              <a:t>智能融合模块、</a:t>
            </a:r>
            <a:r>
              <a:rPr lang="en-US" altLang="zh-CN" sz="1900" dirty="0">
                <a:solidFill>
                  <a:srgbClr val="00706B"/>
                </a:solidFill>
                <a:latin typeface="Arial" panose="020B0604020202020204" pitchFamily="34" charset="0"/>
                <a:cs typeface="Arial" panose="020B0604020202020204" pitchFamily="34" charset="0"/>
              </a:rPr>
              <a:t>I/II</a:t>
            </a:r>
            <a:r>
              <a:rPr lang="zh-CN" altLang="en-US" sz="1900" dirty="0">
                <a:solidFill>
                  <a:srgbClr val="00706B"/>
                </a:solidFill>
                <a:latin typeface="Arial" panose="020B0604020202020204" pitchFamily="34" charset="0"/>
                <a:cs typeface="Arial" panose="020B0604020202020204" pitchFamily="34" charset="0"/>
              </a:rPr>
              <a:t>型集中器、规约转换器、逆变器等执行单元</a:t>
            </a:r>
          </a:p>
        </p:txBody>
      </p:sp>
      <p:sp>
        <p:nvSpPr>
          <p:cNvPr id="20" name="标题 1">
            <a:extLst>
              <a:ext uri="{FF2B5EF4-FFF2-40B4-BE49-F238E27FC236}">
                <a16:creationId xmlns:a16="http://schemas.microsoft.com/office/drawing/2014/main" id="{54A9E4E2-9B27-E7F9-6FD1-1C1F7D9F8E3B}"/>
              </a:ext>
            </a:extLst>
          </p:cNvPr>
          <p:cNvSpPr>
            <a:spLocks noGrp="1"/>
          </p:cNvSpPr>
          <p:nvPr>
            <p:custDataLst>
              <p:tags r:id="rId5"/>
            </p:custDataLst>
          </p:nvPr>
        </p:nvSpPr>
        <p:spPr>
          <a:xfrm>
            <a:off x="10259060" y="3045538"/>
            <a:ext cx="1270635" cy="864224"/>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3600" b="1" kern="12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pPr algn="ctr"/>
            <a:r>
              <a:rPr lang="en-US" sz="2000" dirty="0">
                <a:solidFill>
                  <a:schemeClr val="bg1"/>
                </a:solidFill>
                <a:latin typeface="Arial" panose="020B0604020202020204" pitchFamily="34" charset="0"/>
                <a:cs typeface="Arial" panose="020B0604020202020204" pitchFamily="34" charset="0"/>
              </a:rPr>
              <a:t>5G/4G</a:t>
            </a:r>
          </a:p>
          <a:p>
            <a:pPr algn="ctr"/>
            <a:r>
              <a:rPr lang="en-US" sz="2000" dirty="0">
                <a:solidFill>
                  <a:schemeClr val="bg1"/>
                </a:solidFill>
                <a:latin typeface="Arial" panose="020B0604020202020204" pitchFamily="34" charset="0"/>
                <a:cs typeface="Arial" panose="020B0604020202020204" pitchFamily="34" charset="0"/>
              </a:rPr>
              <a:t>+</a:t>
            </a:r>
          </a:p>
          <a:p>
            <a:pPr algn="ctr"/>
            <a:r>
              <a:rPr lang="zh-CN" altLang="en-US" sz="2000" dirty="0">
                <a:solidFill>
                  <a:schemeClr val="bg1"/>
                </a:solidFill>
                <a:latin typeface="Arial" panose="020B0604020202020204" pitchFamily="34" charset="0"/>
                <a:cs typeface="Arial" panose="020B0604020202020204" pitchFamily="34" charset="0"/>
              </a:rPr>
              <a:t>安全接入</a:t>
            </a:r>
          </a:p>
        </p:txBody>
      </p:sp>
      <p:sp>
        <p:nvSpPr>
          <p:cNvPr id="21" name="上下箭头 18">
            <a:extLst>
              <a:ext uri="{FF2B5EF4-FFF2-40B4-BE49-F238E27FC236}">
                <a16:creationId xmlns:a16="http://schemas.microsoft.com/office/drawing/2014/main" id="{4F8C6328-9298-9D38-909A-A0C8EC978C28}"/>
              </a:ext>
            </a:extLst>
          </p:cNvPr>
          <p:cNvSpPr/>
          <p:nvPr>
            <p:custDataLst>
              <p:tags r:id="rId6"/>
            </p:custDataLst>
          </p:nvPr>
        </p:nvSpPr>
        <p:spPr>
          <a:xfrm rot="18214627">
            <a:off x="9675994" y="1596586"/>
            <a:ext cx="406400" cy="1524639"/>
          </a:xfrm>
          <a:prstGeom prst="upDownArrow">
            <a:avLst/>
          </a:prstGeom>
          <a:solidFill>
            <a:srgbClr val="00706B"/>
          </a:solidFill>
          <a:ln>
            <a:solidFill>
              <a:srgbClr val="0070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上下箭头 20">
            <a:extLst>
              <a:ext uri="{FF2B5EF4-FFF2-40B4-BE49-F238E27FC236}">
                <a16:creationId xmlns:a16="http://schemas.microsoft.com/office/drawing/2014/main" id="{035E007C-12E9-CB80-BC67-7D7A8701882B}"/>
              </a:ext>
            </a:extLst>
          </p:cNvPr>
          <p:cNvSpPr/>
          <p:nvPr>
            <p:custDataLst>
              <p:tags r:id="rId7"/>
            </p:custDataLst>
          </p:nvPr>
        </p:nvSpPr>
        <p:spPr>
          <a:xfrm rot="16200000">
            <a:off x="9579051" y="2932117"/>
            <a:ext cx="406400" cy="1028402"/>
          </a:xfrm>
          <a:prstGeom prst="upDownArrow">
            <a:avLst/>
          </a:prstGeom>
          <a:solidFill>
            <a:srgbClr val="00706B"/>
          </a:solidFill>
          <a:ln>
            <a:solidFill>
              <a:srgbClr val="0070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上下箭头 21">
            <a:extLst>
              <a:ext uri="{FF2B5EF4-FFF2-40B4-BE49-F238E27FC236}">
                <a16:creationId xmlns:a16="http://schemas.microsoft.com/office/drawing/2014/main" id="{C3C0F90B-BDC4-8DAE-621A-5C78834F9015}"/>
              </a:ext>
            </a:extLst>
          </p:cNvPr>
          <p:cNvSpPr/>
          <p:nvPr>
            <p:custDataLst>
              <p:tags r:id="rId8"/>
            </p:custDataLst>
          </p:nvPr>
        </p:nvSpPr>
        <p:spPr>
          <a:xfrm rot="2498417" flipV="1">
            <a:off x="9675994" y="3819356"/>
            <a:ext cx="406400" cy="1601304"/>
          </a:xfrm>
          <a:prstGeom prst="upDownArrow">
            <a:avLst/>
          </a:prstGeom>
          <a:solidFill>
            <a:srgbClr val="00706B"/>
          </a:solidFill>
          <a:ln>
            <a:solidFill>
              <a:srgbClr val="0070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内容占位符 3">
            <a:extLst>
              <a:ext uri="{FF2B5EF4-FFF2-40B4-BE49-F238E27FC236}">
                <a16:creationId xmlns:a16="http://schemas.microsoft.com/office/drawing/2014/main" id="{C56924FE-2977-76B9-BDB3-4736055BA5E9}"/>
              </a:ext>
            </a:extLst>
          </p:cNvPr>
          <p:cNvSpPr txBox="1">
            <a:spLocks/>
          </p:cNvSpPr>
          <p:nvPr/>
        </p:nvSpPr>
        <p:spPr>
          <a:xfrm>
            <a:off x="87812" y="158749"/>
            <a:ext cx="400654" cy="600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pic>
        <p:nvPicPr>
          <p:cNvPr id="3" name="图片 17">
            <a:extLst>
              <a:ext uri="{FF2B5EF4-FFF2-40B4-BE49-F238E27FC236}">
                <a16:creationId xmlns:a16="http://schemas.microsoft.com/office/drawing/2014/main" id="{874D9D97-73F2-622F-3DC7-480088AC7C80}"/>
              </a:ext>
            </a:extLst>
          </p:cNvPr>
          <p:cNvPicPr>
            <a:picLocks noChangeAspect="1"/>
          </p:cNvPicPr>
          <p:nvPr>
            <p:custDataLst>
              <p:tags r:id="rId9"/>
            </p:custDataLst>
          </p:nvPr>
        </p:nvPicPr>
        <p:blipFill>
          <a:blip r:embed="rId15"/>
          <a:stretch>
            <a:fillRect/>
          </a:stretch>
        </p:blipFill>
        <p:spPr>
          <a:xfrm>
            <a:off x="7489572" y="1430029"/>
            <a:ext cx="1726037" cy="971234"/>
          </a:xfrm>
          <a:prstGeom prst="rect">
            <a:avLst/>
          </a:prstGeom>
          <a:noFill/>
          <a:ln w="9525">
            <a:noFill/>
          </a:ln>
        </p:spPr>
      </p:pic>
      <p:pic>
        <p:nvPicPr>
          <p:cNvPr id="4" name="图片 3">
            <a:extLst>
              <a:ext uri="{FF2B5EF4-FFF2-40B4-BE49-F238E27FC236}">
                <a16:creationId xmlns:a16="http://schemas.microsoft.com/office/drawing/2014/main" id="{CC2AF98A-E02F-9232-92F7-208A22D127D9}"/>
              </a:ext>
            </a:extLst>
          </p:cNvPr>
          <p:cNvPicPr>
            <a:picLocks noChangeAspect="1"/>
          </p:cNvPicPr>
          <p:nvPr>
            <p:custDataLst>
              <p:tags r:id="rId10"/>
            </p:custDataLst>
          </p:nvPr>
        </p:nvPicPr>
        <p:blipFill>
          <a:blip r:embed="rId16"/>
          <a:stretch>
            <a:fillRect/>
          </a:stretch>
        </p:blipFill>
        <p:spPr>
          <a:xfrm>
            <a:off x="7434882" y="3151425"/>
            <a:ext cx="1821356" cy="739688"/>
          </a:xfrm>
          <a:prstGeom prst="rect">
            <a:avLst/>
          </a:prstGeom>
          <a:noFill/>
          <a:ln w="9525">
            <a:noFill/>
          </a:ln>
        </p:spPr>
      </p:pic>
    </p:spTree>
    <p:extLst>
      <p:ext uri="{BB962C8B-B14F-4D97-AF65-F5344CB8AC3E}">
        <p14:creationId xmlns:p14="http://schemas.microsoft.com/office/powerpoint/2010/main" val="311762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箭头: 五边形 66"/>
          <p:cNvSpPr/>
          <p:nvPr/>
        </p:nvSpPr>
        <p:spPr>
          <a:xfrm>
            <a:off x="2454601" y="2209921"/>
            <a:ext cx="8265013" cy="707886"/>
          </a:xfrm>
          <a:prstGeom prst="homePlate">
            <a:avLst/>
          </a:prstGeom>
          <a:solidFill>
            <a:srgbClr val="B4C7E7"/>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矩形: 圆角 67"/>
          <p:cNvSpPr/>
          <p:nvPr/>
        </p:nvSpPr>
        <p:spPr>
          <a:xfrm rot="2700000">
            <a:off x="2196199" y="2223965"/>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文本框 72"/>
          <p:cNvSpPr txBox="1"/>
          <p:nvPr/>
        </p:nvSpPr>
        <p:spPr>
          <a:xfrm>
            <a:off x="2320052" y="2249640"/>
            <a:ext cx="3721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6" name="箭头: 五边形 66"/>
          <p:cNvSpPr/>
          <p:nvPr/>
        </p:nvSpPr>
        <p:spPr>
          <a:xfrm>
            <a:off x="2454601" y="1034050"/>
            <a:ext cx="8379080"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7" name="矩形: 圆角 67"/>
          <p:cNvSpPr/>
          <p:nvPr/>
        </p:nvSpPr>
        <p:spPr>
          <a:xfrm rot="2700000">
            <a:off x="2109194" y="1099326"/>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8" name="文本框 107"/>
          <p:cNvSpPr txBox="1"/>
          <p:nvPr/>
        </p:nvSpPr>
        <p:spPr>
          <a:xfrm>
            <a:off x="2236971" y="1099167"/>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9" name="矩形 108"/>
          <p:cNvSpPr/>
          <p:nvPr/>
        </p:nvSpPr>
        <p:spPr>
          <a:xfrm>
            <a:off x="3433128" y="2312583"/>
            <a:ext cx="503999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自适应并网控制技术</a:t>
            </a:r>
          </a:p>
        </p:txBody>
      </p:sp>
      <p:grpSp>
        <p:nvGrpSpPr>
          <p:cNvPr id="6" name="组合 5"/>
          <p:cNvGrpSpPr/>
          <p:nvPr/>
        </p:nvGrpSpPr>
        <p:grpSpPr>
          <a:xfrm>
            <a:off x="2154634" y="3426820"/>
            <a:ext cx="8688957" cy="707886"/>
            <a:chOff x="6325609" y="4023948"/>
            <a:chExt cx="8688957" cy="707886"/>
          </a:xfrm>
        </p:grpSpPr>
        <p:sp>
          <p:nvSpPr>
            <p:cNvPr id="111" name="箭头: 五边形 66"/>
            <p:cNvSpPr/>
            <p:nvPr/>
          </p:nvSpPr>
          <p:spPr>
            <a:xfrm>
              <a:off x="6635487" y="4023948"/>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2" name="矩形: 圆角 67"/>
            <p:cNvSpPr/>
            <p:nvPr/>
          </p:nvSpPr>
          <p:spPr>
            <a:xfrm rot="2700000">
              <a:off x="6325609" y="4076477"/>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3" name="文本框 112"/>
            <p:cNvSpPr txBox="1"/>
            <p:nvPr/>
          </p:nvSpPr>
          <p:spPr>
            <a:xfrm>
              <a:off x="6453386" y="4076318"/>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 name="矩形 113"/>
            <p:cNvSpPr/>
            <p:nvPr/>
          </p:nvSpPr>
          <p:spPr>
            <a:xfrm>
              <a:off x="7843617" y="4100783"/>
              <a:ext cx="4731067"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光储集群主动支撑控制技术</a:t>
              </a: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7" name="组合 6"/>
          <p:cNvGrpSpPr/>
          <p:nvPr/>
        </p:nvGrpSpPr>
        <p:grpSpPr>
          <a:xfrm>
            <a:off x="2200870" y="4725076"/>
            <a:ext cx="8688957" cy="707886"/>
            <a:chOff x="6325612" y="3029498"/>
            <a:chExt cx="8688957" cy="707886"/>
          </a:xfrm>
        </p:grpSpPr>
        <p:sp>
          <p:nvSpPr>
            <p:cNvPr id="28" name="箭头: 五边形 66"/>
            <p:cNvSpPr/>
            <p:nvPr/>
          </p:nvSpPr>
          <p:spPr>
            <a:xfrm>
              <a:off x="6635490" y="3029498"/>
              <a:ext cx="8379079" cy="707886"/>
            </a:xfrm>
            <a:prstGeom prst="homePlate">
              <a:avLst/>
            </a:prstGeom>
            <a:solidFill>
              <a:schemeClr val="bg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圆角 67"/>
            <p:cNvSpPr/>
            <p:nvPr/>
          </p:nvSpPr>
          <p:spPr>
            <a:xfrm rot="2700000">
              <a:off x="6325611" y="3082027"/>
              <a:ext cx="619760" cy="619759"/>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33"/>
            <p:cNvSpPr txBox="1"/>
            <p:nvPr/>
          </p:nvSpPr>
          <p:spPr>
            <a:xfrm>
              <a:off x="6453388" y="3081868"/>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4"/>
            <p:cNvSpPr/>
            <p:nvPr/>
          </p:nvSpPr>
          <p:spPr>
            <a:xfrm>
              <a:off x="7843620" y="3091093"/>
              <a:ext cx="4754245" cy="4603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输配协同调度技术</a:t>
              </a:r>
            </a:p>
          </p:txBody>
        </p:sp>
      </p:gr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custDataLst>
              <p:tags r:id="rId1"/>
            </p:custDataLst>
          </p:nvPr>
        </p:nvSpPr>
        <p:spPr>
          <a:xfrm>
            <a:off x="2857307" y="1194850"/>
            <a:ext cx="6096000" cy="460375"/>
          </a:xfrm>
          <a:prstGeom prst="rect">
            <a:avLst/>
          </a:prstGeom>
          <a:noFill/>
        </p:spPr>
        <p:txBody>
          <a:bodyPr wrap="square" rtlCol="0" anchor="t">
            <a:spAutoFit/>
          </a:bodyPr>
          <a:lstStyle/>
          <a:p>
            <a:pPr lvl="0" algn="ctr">
              <a:defRPr/>
            </a:pPr>
            <a:r>
              <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研究背景</a:t>
            </a:r>
            <a:r>
              <a:rPr lang="zh-CN" altLang="en-US" sz="24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mn-ea"/>
              </a:rPr>
              <a:t>与技术需求</a:t>
            </a:r>
            <a:endParaRPr lang="zh-CN" altLang="en-US" sz="2400" b="1"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extLst>
      <p:ext uri="{BB962C8B-B14F-4D97-AF65-F5344CB8AC3E}">
        <p14:creationId xmlns:p14="http://schemas.microsoft.com/office/powerpoint/2010/main" val="353910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274958"/>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矩形 45"/>
          <p:cNvSpPr/>
          <p:nvPr/>
        </p:nvSpPr>
        <p:spPr>
          <a:xfrm>
            <a:off x="2310716" y="4601880"/>
            <a:ext cx="2891737" cy="923330"/>
          </a:xfrm>
          <a:prstGeom prst="rect">
            <a:avLst/>
          </a:prstGeom>
        </p:spPr>
        <p:txBody>
          <a:bodyPr wrap="square">
            <a:spAutoFit/>
          </a:bodyPr>
          <a:lstStyle/>
          <a:p>
            <a:pPr algn="ctr"/>
            <a:r>
              <a:rPr lang="zh-CN" altLang="en-US" b="1" dirty="0">
                <a:solidFill>
                  <a:srgbClr val="001F60"/>
                </a:solidFill>
                <a:latin typeface="微软雅黑" panose="020B0503020204020204" pitchFamily="34" charset="-122"/>
                <a:ea typeface="微软雅黑" panose="020B0503020204020204" pitchFamily="34" charset="-122"/>
                <a:cs typeface="+mn-ea"/>
                <a:sym typeface="+mn-lt"/>
              </a:rPr>
              <a:t>快速跟随上层下发的</a:t>
            </a:r>
          </a:p>
          <a:p>
            <a:pPr algn="ctr"/>
            <a:r>
              <a:rPr lang="zh-CN" altLang="en-US" b="1" dirty="0">
                <a:solidFill>
                  <a:srgbClr val="001F60"/>
                </a:solidFill>
                <a:latin typeface="微软雅黑" panose="020B0503020204020204" pitchFamily="34" charset="-122"/>
                <a:ea typeface="微软雅黑" panose="020B0503020204020204" pitchFamily="34" charset="-122"/>
                <a:cs typeface="+mn-ea"/>
                <a:sym typeface="+mn-lt"/>
              </a:rPr>
              <a:t>设定点控制指令</a:t>
            </a:r>
            <a:endParaRPr lang="en-US" altLang="zh-CN" b="1" dirty="0">
              <a:solidFill>
                <a:srgbClr val="001F60"/>
              </a:solidFill>
              <a:latin typeface="微软雅黑" panose="020B0503020204020204" pitchFamily="34" charset="-122"/>
              <a:ea typeface="微软雅黑" panose="020B0503020204020204" pitchFamily="34" charset="-122"/>
              <a:cs typeface="+mn-ea"/>
              <a:sym typeface="+mn-lt"/>
            </a:endParaRPr>
          </a:p>
          <a:p>
            <a:pPr algn="ctr"/>
            <a:r>
              <a:rPr lang="zh-CN" altLang="en-US" b="1" dirty="0">
                <a:solidFill>
                  <a:srgbClr val="001F60"/>
                </a:solidFill>
                <a:latin typeface="微软雅黑" panose="020B0503020204020204" pitchFamily="34" charset="-122"/>
                <a:ea typeface="微软雅黑" panose="020B0503020204020204" pitchFamily="34" charset="-122"/>
                <a:cs typeface="+mn-ea"/>
                <a:sym typeface="+mn-lt"/>
              </a:rPr>
              <a:t>自适应电网与自身状态</a:t>
            </a:r>
            <a:endParaRPr lang="en-US" altLang="zh-CN" b="1" dirty="0">
              <a:solidFill>
                <a:srgbClr val="001F60"/>
              </a:solidFill>
              <a:latin typeface="微软雅黑" panose="020B0503020204020204" pitchFamily="34" charset="-122"/>
              <a:ea typeface="微软雅黑" panose="020B0503020204020204" pitchFamily="34" charset="-122"/>
              <a:cs typeface="+mn-ea"/>
              <a:sym typeface="+mn-lt"/>
            </a:endParaRPr>
          </a:p>
        </p:txBody>
      </p:sp>
      <p:sp>
        <p:nvSpPr>
          <p:cNvPr id="9" name="help-web-button_18436"/>
          <p:cNvSpPr>
            <a:spLocks noChangeAspect="1"/>
          </p:cNvSpPr>
          <p:nvPr/>
        </p:nvSpPr>
        <p:spPr bwMode="auto">
          <a:xfrm>
            <a:off x="3423922" y="4036912"/>
            <a:ext cx="577331" cy="576462"/>
          </a:xfrm>
          <a:custGeom>
            <a:avLst/>
            <a:gdLst>
              <a:gd name="T0" fmla="*/ 2879 w 5758"/>
              <a:gd name="T1" fmla="*/ 0 h 5758"/>
              <a:gd name="T2" fmla="*/ 0 w 5758"/>
              <a:gd name="T3" fmla="*/ 2878 h 5758"/>
              <a:gd name="T4" fmla="*/ 2879 w 5758"/>
              <a:gd name="T5" fmla="*/ 5758 h 5758"/>
              <a:gd name="T6" fmla="*/ 5758 w 5758"/>
              <a:gd name="T7" fmla="*/ 2878 h 5758"/>
              <a:gd name="T8" fmla="*/ 2879 w 5758"/>
              <a:gd name="T9" fmla="*/ 0 h 5758"/>
              <a:gd name="T10" fmla="*/ 3084 w 5758"/>
              <a:gd name="T11" fmla="*/ 4479 h 5758"/>
              <a:gd name="T12" fmla="*/ 2852 w 5758"/>
              <a:gd name="T13" fmla="*/ 4569 h 5758"/>
              <a:gd name="T14" fmla="*/ 2614 w 5758"/>
              <a:gd name="T15" fmla="*/ 4481 h 5758"/>
              <a:gd name="T16" fmla="*/ 2513 w 5758"/>
              <a:gd name="T17" fmla="*/ 4234 h 5758"/>
              <a:gd name="T18" fmla="*/ 2611 w 5758"/>
              <a:gd name="T19" fmla="*/ 3997 h 5758"/>
              <a:gd name="T20" fmla="*/ 2852 w 5758"/>
              <a:gd name="T21" fmla="*/ 3901 h 5758"/>
              <a:gd name="T22" fmla="*/ 3089 w 5758"/>
              <a:gd name="T23" fmla="*/ 3997 h 5758"/>
              <a:gd name="T24" fmla="*/ 3185 w 5758"/>
              <a:gd name="T25" fmla="*/ 4234 h 5758"/>
              <a:gd name="T26" fmla="*/ 3084 w 5758"/>
              <a:gd name="T27" fmla="*/ 4479 h 5758"/>
              <a:gd name="T28" fmla="*/ 3918 w 5758"/>
              <a:gd name="T29" fmla="*/ 2412 h 5758"/>
              <a:gd name="T30" fmla="*/ 3735 w 5758"/>
              <a:gd name="T31" fmla="*/ 2659 h 5758"/>
              <a:gd name="T32" fmla="*/ 3354 w 5758"/>
              <a:gd name="T33" fmla="*/ 3008 h 5758"/>
              <a:gd name="T34" fmla="*/ 3233 w 5758"/>
              <a:gd name="T35" fmla="*/ 3130 h 5758"/>
              <a:gd name="T36" fmla="*/ 3165 w 5758"/>
              <a:gd name="T37" fmla="*/ 3226 h 5758"/>
              <a:gd name="T38" fmla="*/ 3130 w 5758"/>
              <a:gd name="T39" fmla="*/ 3313 h 5758"/>
              <a:gd name="T40" fmla="*/ 3093 w 5758"/>
              <a:gd name="T41" fmla="*/ 3466 h 5758"/>
              <a:gd name="T42" fmla="*/ 2828 w 5758"/>
              <a:gd name="T43" fmla="*/ 3698 h 5758"/>
              <a:gd name="T44" fmla="*/ 2632 w 5758"/>
              <a:gd name="T45" fmla="*/ 3622 h 5758"/>
              <a:gd name="T46" fmla="*/ 2553 w 5758"/>
              <a:gd name="T47" fmla="*/ 3397 h 5758"/>
              <a:gd name="T48" fmla="*/ 2611 w 5758"/>
              <a:gd name="T49" fmla="*/ 3072 h 5758"/>
              <a:gd name="T50" fmla="*/ 2765 w 5758"/>
              <a:gd name="T51" fmla="*/ 2831 h 5758"/>
              <a:gd name="T52" fmla="*/ 3024 w 5758"/>
              <a:gd name="T53" fmla="*/ 2584 h 5758"/>
              <a:gd name="T54" fmla="*/ 3231 w 5758"/>
              <a:gd name="T55" fmla="*/ 2396 h 5758"/>
              <a:gd name="T56" fmla="*/ 3338 w 5758"/>
              <a:gd name="T57" fmla="*/ 2254 h 5758"/>
              <a:gd name="T58" fmla="*/ 3381 w 5758"/>
              <a:gd name="T59" fmla="*/ 2084 h 5758"/>
              <a:gd name="T60" fmla="*/ 3248 w 5758"/>
              <a:gd name="T61" fmla="*/ 1783 h 5758"/>
              <a:gd name="T62" fmla="*/ 2906 w 5758"/>
              <a:gd name="T63" fmla="*/ 1660 h 5758"/>
              <a:gd name="T64" fmla="*/ 2544 w 5758"/>
              <a:gd name="T65" fmla="*/ 1784 h 5758"/>
              <a:gd name="T66" fmla="*/ 2348 w 5758"/>
              <a:gd name="T67" fmla="*/ 2149 h 5758"/>
              <a:gd name="T68" fmla="*/ 2060 w 5758"/>
              <a:gd name="T69" fmla="*/ 2401 h 5758"/>
              <a:gd name="T70" fmla="*/ 1849 w 5758"/>
              <a:gd name="T71" fmla="*/ 2313 h 5758"/>
              <a:gd name="T72" fmla="*/ 1763 w 5758"/>
              <a:gd name="T73" fmla="*/ 2122 h 5758"/>
              <a:gd name="T74" fmla="*/ 1899 w 5758"/>
              <a:gd name="T75" fmla="*/ 1693 h 5758"/>
              <a:gd name="T76" fmla="*/ 2296 w 5758"/>
              <a:gd name="T77" fmla="*/ 1332 h 5758"/>
              <a:gd name="T78" fmla="*/ 2906 w 5758"/>
              <a:gd name="T79" fmla="*/ 1189 h 5758"/>
              <a:gd name="T80" fmla="*/ 3477 w 5758"/>
              <a:gd name="T81" fmla="*/ 1309 h 5758"/>
              <a:gd name="T82" fmla="*/ 3860 w 5758"/>
              <a:gd name="T83" fmla="*/ 1634 h 5758"/>
              <a:gd name="T84" fmla="*/ 3995 w 5758"/>
              <a:gd name="T85" fmla="*/ 2080 h 5758"/>
              <a:gd name="T86" fmla="*/ 3918 w 5758"/>
              <a:gd name="T87" fmla="*/ 2412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58" h="5758">
                <a:moveTo>
                  <a:pt x="2879" y="0"/>
                </a:moveTo>
                <a:cubicBezTo>
                  <a:pt x="1290" y="0"/>
                  <a:pt x="0" y="1288"/>
                  <a:pt x="0" y="2878"/>
                </a:cubicBezTo>
                <a:cubicBezTo>
                  <a:pt x="0" y="4469"/>
                  <a:pt x="1290" y="5758"/>
                  <a:pt x="2879" y="5758"/>
                </a:cubicBezTo>
                <a:cubicBezTo>
                  <a:pt x="4470" y="5758"/>
                  <a:pt x="5758" y="4469"/>
                  <a:pt x="5758" y="2878"/>
                </a:cubicBezTo>
                <a:cubicBezTo>
                  <a:pt x="5758" y="1288"/>
                  <a:pt x="4470" y="0"/>
                  <a:pt x="2879" y="0"/>
                </a:cubicBezTo>
                <a:close/>
                <a:moveTo>
                  <a:pt x="3084" y="4479"/>
                </a:moveTo>
                <a:cubicBezTo>
                  <a:pt x="3017" y="4539"/>
                  <a:pt x="2940" y="4569"/>
                  <a:pt x="2852" y="4569"/>
                </a:cubicBezTo>
                <a:cubicBezTo>
                  <a:pt x="2761" y="4569"/>
                  <a:pt x="2682" y="4540"/>
                  <a:pt x="2614" y="4481"/>
                </a:cubicBezTo>
                <a:cubicBezTo>
                  <a:pt x="2547" y="4422"/>
                  <a:pt x="2513" y="4340"/>
                  <a:pt x="2513" y="4234"/>
                </a:cubicBezTo>
                <a:cubicBezTo>
                  <a:pt x="2513" y="4140"/>
                  <a:pt x="2546" y="4061"/>
                  <a:pt x="2611" y="3997"/>
                </a:cubicBezTo>
                <a:cubicBezTo>
                  <a:pt x="2677" y="3933"/>
                  <a:pt x="2757" y="3901"/>
                  <a:pt x="2852" y="3901"/>
                </a:cubicBezTo>
                <a:cubicBezTo>
                  <a:pt x="2946" y="3901"/>
                  <a:pt x="3025" y="3933"/>
                  <a:pt x="3089" y="3997"/>
                </a:cubicBezTo>
                <a:cubicBezTo>
                  <a:pt x="3153" y="4061"/>
                  <a:pt x="3185" y="4140"/>
                  <a:pt x="3185" y="4234"/>
                </a:cubicBezTo>
                <a:cubicBezTo>
                  <a:pt x="3185" y="4338"/>
                  <a:pt x="3151" y="4420"/>
                  <a:pt x="3084" y="4479"/>
                </a:cubicBezTo>
                <a:close/>
                <a:moveTo>
                  <a:pt x="3918" y="2412"/>
                </a:moveTo>
                <a:cubicBezTo>
                  <a:pt x="3867" y="2508"/>
                  <a:pt x="3806" y="2590"/>
                  <a:pt x="3735" y="2659"/>
                </a:cubicBezTo>
                <a:cubicBezTo>
                  <a:pt x="3664" y="2728"/>
                  <a:pt x="3537" y="2845"/>
                  <a:pt x="3354" y="3008"/>
                </a:cubicBezTo>
                <a:cubicBezTo>
                  <a:pt x="3304" y="3055"/>
                  <a:pt x="3263" y="3095"/>
                  <a:pt x="3233" y="3130"/>
                </a:cubicBezTo>
                <a:cubicBezTo>
                  <a:pt x="3202" y="3165"/>
                  <a:pt x="3179" y="3197"/>
                  <a:pt x="3165" y="3226"/>
                </a:cubicBezTo>
                <a:cubicBezTo>
                  <a:pt x="3150" y="3255"/>
                  <a:pt x="3138" y="3284"/>
                  <a:pt x="3130" y="3313"/>
                </a:cubicBezTo>
                <a:cubicBezTo>
                  <a:pt x="3122" y="3342"/>
                  <a:pt x="3110" y="3393"/>
                  <a:pt x="3093" y="3466"/>
                </a:cubicBezTo>
                <a:cubicBezTo>
                  <a:pt x="3065" y="3621"/>
                  <a:pt x="2976" y="3698"/>
                  <a:pt x="2828" y="3698"/>
                </a:cubicBezTo>
                <a:cubicBezTo>
                  <a:pt x="2750" y="3698"/>
                  <a:pt x="2685" y="3673"/>
                  <a:pt x="2632" y="3622"/>
                </a:cubicBezTo>
                <a:cubicBezTo>
                  <a:pt x="2579" y="3572"/>
                  <a:pt x="2553" y="3497"/>
                  <a:pt x="2553" y="3397"/>
                </a:cubicBezTo>
                <a:cubicBezTo>
                  <a:pt x="2553" y="3272"/>
                  <a:pt x="2572" y="3164"/>
                  <a:pt x="2611" y="3072"/>
                </a:cubicBezTo>
                <a:cubicBezTo>
                  <a:pt x="2650" y="2981"/>
                  <a:pt x="2701" y="2900"/>
                  <a:pt x="2765" y="2831"/>
                </a:cubicBezTo>
                <a:cubicBezTo>
                  <a:pt x="2829" y="2762"/>
                  <a:pt x="2915" y="2680"/>
                  <a:pt x="3024" y="2584"/>
                </a:cubicBezTo>
                <a:cubicBezTo>
                  <a:pt x="3119" y="2501"/>
                  <a:pt x="3188" y="2438"/>
                  <a:pt x="3231" y="2396"/>
                </a:cubicBezTo>
                <a:cubicBezTo>
                  <a:pt x="3273" y="2353"/>
                  <a:pt x="3309" y="2306"/>
                  <a:pt x="3338" y="2254"/>
                </a:cubicBezTo>
                <a:cubicBezTo>
                  <a:pt x="3367" y="2202"/>
                  <a:pt x="3381" y="2145"/>
                  <a:pt x="3381" y="2084"/>
                </a:cubicBezTo>
                <a:cubicBezTo>
                  <a:pt x="3381" y="1965"/>
                  <a:pt x="3337" y="1865"/>
                  <a:pt x="3248" y="1783"/>
                </a:cubicBezTo>
                <a:cubicBezTo>
                  <a:pt x="3160" y="1701"/>
                  <a:pt x="3046" y="1660"/>
                  <a:pt x="2906" y="1660"/>
                </a:cubicBezTo>
                <a:cubicBezTo>
                  <a:pt x="2742" y="1660"/>
                  <a:pt x="2621" y="1702"/>
                  <a:pt x="2544" y="1784"/>
                </a:cubicBezTo>
                <a:cubicBezTo>
                  <a:pt x="2467" y="1867"/>
                  <a:pt x="2401" y="1988"/>
                  <a:pt x="2348" y="2149"/>
                </a:cubicBezTo>
                <a:cubicBezTo>
                  <a:pt x="2297" y="2317"/>
                  <a:pt x="2201" y="2401"/>
                  <a:pt x="2060" y="2401"/>
                </a:cubicBezTo>
                <a:cubicBezTo>
                  <a:pt x="1976" y="2401"/>
                  <a:pt x="1906" y="2372"/>
                  <a:pt x="1849" y="2313"/>
                </a:cubicBezTo>
                <a:cubicBezTo>
                  <a:pt x="1791" y="2255"/>
                  <a:pt x="1763" y="2191"/>
                  <a:pt x="1763" y="2122"/>
                </a:cubicBezTo>
                <a:cubicBezTo>
                  <a:pt x="1763" y="1981"/>
                  <a:pt x="1808" y="1838"/>
                  <a:pt x="1899" y="1693"/>
                </a:cubicBezTo>
                <a:cubicBezTo>
                  <a:pt x="1990" y="1548"/>
                  <a:pt x="2122" y="1427"/>
                  <a:pt x="2296" y="1332"/>
                </a:cubicBezTo>
                <a:cubicBezTo>
                  <a:pt x="2470" y="1237"/>
                  <a:pt x="2674" y="1189"/>
                  <a:pt x="2906" y="1189"/>
                </a:cubicBezTo>
                <a:cubicBezTo>
                  <a:pt x="3121" y="1189"/>
                  <a:pt x="3312" y="1229"/>
                  <a:pt x="3477" y="1309"/>
                </a:cubicBezTo>
                <a:cubicBezTo>
                  <a:pt x="3642" y="1388"/>
                  <a:pt x="3770" y="1497"/>
                  <a:pt x="3860" y="1634"/>
                </a:cubicBezTo>
                <a:cubicBezTo>
                  <a:pt x="3950" y="1770"/>
                  <a:pt x="3995" y="1919"/>
                  <a:pt x="3995" y="2080"/>
                </a:cubicBezTo>
                <a:cubicBezTo>
                  <a:pt x="3995" y="2206"/>
                  <a:pt x="3969" y="2317"/>
                  <a:pt x="3918" y="2412"/>
                </a:cubicBezTo>
                <a:close/>
              </a:path>
            </a:pathLst>
          </a:custGeom>
          <a:solidFill>
            <a:srgbClr val="001F60"/>
          </a:solidFill>
          <a:ln>
            <a:noFill/>
          </a:ln>
        </p:spPr>
      </p:sp>
      <p:grpSp>
        <p:nvGrpSpPr>
          <p:cNvPr id="13" name="组合 16"/>
          <p:cNvGrpSpPr/>
          <p:nvPr/>
        </p:nvGrpSpPr>
        <p:grpSpPr>
          <a:xfrm>
            <a:off x="2184522" y="3324020"/>
            <a:ext cx="3036048" cy="2672559"/>
            <a:chOff x="2718794" y="2625074"/>
            <a:chExt cx="3358589" cy="2358406"/>
          </a:xfrm>
        </p:grpSpPr>
        <p:sp>
          <p:nvSpPr>
            <p:cNvPr id="18" name="圆角矩形 21"/>
            <p:cNvSpPr/>
            <p:nvPr/>
          </p:nvSpPr>
          <p:spPr>
            <a:xfrm>
              <a:off x="2718794" y="2625074"/>
              <a:ext cx="3358589" cy="2358406"/>
            </a:xfrm>
            <a:prstGeom prst="roundRect">
              <a:avLst>
                <a:gd name="adj" fmla="val 2128"/>
              </a:avLst>
            </a:prstGeom>
            <a:noFill/>
            <a:ln w="38100">
              <a:solidFill>
                <a:srgbClr val="001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F60"/>
                </a:solidFill>
                <a:latin typeface="微软雅黑" panose="020B0503020204020204" pitchFamily="34" charset="-122"/>
                <a:ea typeface="微软雅黑" panose="020B0503020204020204" pitchFamily="34" charset="-122"/>
                <a:cs typeface="+mn-ea"/>
                <a:sym typeface="+mn-lt"/>
              </a:endParaRPr>
            </a:p>
          </p:txBody>
        </p:sp>
        <p:sp>
          <p:nvSpPr>
            <p:cNvPr id="19" name="矩形 43"/>
            <p:cNvSpPr/>
            <p:nvPr/>
          </p:nvSpPr>
          <p:spPr>
            <a:xfrm>
              <a:off x="2806908" y="2766235"/>
              <a:ext cx="3128519" cy="325918"/>
            </a:xfrm>
            <a:prstGeom prst="rect">
              <a:avLst/>
            </a:prstGeom>
          </p:spPr>
          <p:txBody>
            <a:bodyPr wrap="square">
              <a:spAutoFit/>
            </a:bodyPr>
            <a:lstStyle/>
            <a:p>
              <a:pPr algn="ctr"/>
              <a:r>
                <a:rPr lang="zh-CN" altLang="en-US" dirty="0">
                  <a:solidFill>
                    <a:srgbClr val="001F60"/>
                  </a:solidFill>
                  <a:latin typeface="微软雅黑" panose="020B0503020204020204" pitchFamily="34" charset="-122"/>
                  <a:ea typeface="微软雅黑" panose="020B0503020204020204" pitchFamily="34" charset="-122"/>
                  <a:cs typeface="+mn-ea"/>
                  <a:sym typeface="+mn-lt"/>
                </a:rPr>
                <a:t>逆变器动态控制</a:t>
              </a:r>
              <a:endParaRPr lang="en-US" altLang="zh-CN" dirty="0">
                <a:solidFill>
                  <a:srgbClr val="001F60"/>
                </a:solidFill>
                <a:latin typeface="微软雅黑" panose="020B0503020204020204" pitchFamily="34" charset="-122"/>
                <a:ea typeface="微软雅黑" panose="020B0503020204020204" pitchFamily="34" charset="-122"/>
                <a:cs typeface="+mn-ea"/>
                <a:sym typeface="+mn-lt"/>
              </a:endParaRPr>
            </a:p>
          </p:txBody>
        </p:sp>
      </p:grpSp>
      <p:sp>
        <p:nvSpPr>
          <p:cNvPr id="21" name="圆角矩形 20"/>
          <p:cNvSpPr/>
          <p:nvPr/>
        </p:nvSpPr>
        <p:spPr>
          <a:xfrm>
            <a:off x="2184522" y="1533544"/>
            <a:ext cx="7450857" cy="854917"/>
          </a:xfrm>
          <a:prstGeom prst="roundRect">
            <a:avLst>
              <a:gd name="adj" fmla="val 4007"/>
            </a:avLst>
          </a:prstGeom>
          <a:noFill/>
          <a:ln w="38100">
            <a:solidFill>
              <a:srgbClr val="001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001F60"/>
                </a:solidFill>
                <a:latin typeface="微软雅黑" panose="020B0503020204020204" pitchFamily="34" charset="-122"/>
                <a:ea typeface="微软雅黑" panose="020B0503020204020204" pitchFamily="34" charset="-122"/>
                <a:sym typeface="+mn-lt"/>
              </a:rPr>
              <a:t>集群控制器</a:t>
            </a:r>
          </a:p>
        </p:txBody>
      </p:sp>
      <p:cxnSp>
        <p:nvCxnSpPr>
          <p:cNvPr id="22" name="直接箭头连接符 29"/>
          <p:cNvCxnSpPr>
            <a:cxnSpLocks/>
          </p:cNvCxnSpPr>
          <p:nvPr/>
        </p:nvCxnSpPr>
        <p:spPr>
          <a:xfrm>
            <a:off x="4213418" y="2435333"/>
            <a:ext cx="0" cy="857292"/>
          </a:xfrm>
          <a:prstGeom prst="straightConnector1">
            <a:avLst/>
          </a:prstGeom>
          <a:ln w="38100">
            <a:solidFill>
              <a:srgbClr val="001F60"/>
            </a:solidFill>
            <a:tailEnd type="triangle"/>
          </a:ln>
        </p:spPr>
        <p:style>
          <a:lnRef idx="1">
            <a:schemeClr val="accent1"/>
          </a:lnRef>
          <a:fillRef idx="0">
            <a:schemeClr val="accent1"/>
          </a:fillRef>
          <a:effectRef idx="0">
            <a:schemeClr val="accent1"/>
          </a:effectRef>
          <a:fontRef idx="minor">
            <a:schemeClr val="tx1"/>
          </a:fontRef>
        </p:style>
      </p:cxnSp>
      <p:sp>
        <p:nvSpPr>
          <p:cNvPr id="25" name="robot_314699"/>
          <p:cNvSpPr>
            <a:spLocks noChangeAspect="1"/>
          </p:cNvSpPr>
          <p:nvPr/>
        </p:nvSpPr>
        <p:spPr bwMode="auto">
          <a:xfrm>
            <a:off x="8297221" y="1680968"/>
            <a:ext cx="577331" cy="500764"/>
          </a:xfrm>
          <a:custGeom>
            <a:avLst/>
            <a:gdLst>
              <a:gd name="connsiteX0" fmla="*/ 303820 w 607639"/>
              <a:gd name="connsiteY0" fmla="*/ 112552 h 527053"/>
              <a:gd name="connsiteX1" fmla="*/ 347324 w 607639"/>
              <a:gd name="connsiteY1" fmla="*/ 155985 h 527053"/>
              <a:gd name="connsiteX2" fmla="*/ 303820 w 607639"/>
              <a:gd name="connsiteY2" fmla="*/ 199418 h 527053"/>
              <a:gd name="connsiteX3" fmla="*/ 260316 w 607639"/>
              <a:gd name="connsiteY3" fmla="*/ 155985 h 527053"/>
              <a:gd name="connsiteX4" fmla="*/ 303820 w 607639"/>
              <a:gd name="connsiteY4" fmla="*/ 112552 h 527053"/>
              <a:gd name="connsiteX5" fmla="*/ 303775 w 607639"/>
              <a:gd name="connsiteY5" fmla="*/ 72970 h 527053"/>
              <a:gd name="connsiteX6" fmla="*/ 220644 w 607639"/>
              <a:gd name="connsiteY6" fmla="*/ 155983 h 527053"/>
              <a:gd name="connsiteX7" fmla="*/ 303775 w 607639"/>
              <a:gd name="connsiteY7" fmla="*/ 238996 h 527053"/>
              <a:gd name="connsiteX8" fmla="*/ 386906 w 607639"/>
              <a:gd name="connsiteY8" fmla="*/ 155983 h 527053"/>
              <a:gd name="connsiteX9" fmla="*/ 303775 w 607639"/>
              <a:gd name="connsiteY9" fmla="*/ 72970 h 527053"/>
              <a:gd name="connsiteX10" fmla="*/ 303775 w 607639"/>
              <a:gd name="connsiteY10" fmla="*/ 0 h 527053"/>
              <a:gd name="connsiteX11" fmla="*/ 459979 w 607639"/>
              <a:gd name="connsiteY11" fmla="*/ 155983 h 527053"/>
              <a:gd name="connsiteX12" fmla="*/ 426246 w 607639"/>
              <a:gd name="connsiteY12" fmla="*/ 252594 h 527053"/>
              <a:gd name="connsiteX13" fmla="*/ 500922 w 607639"/>
              <a:gd name="connsiteY13" fmla="*/ 294812 h 527053"/>
              <a:gd name="connsiteX14" fmla="*/ 517388 w 607639"/>
              <a:gd name="connsiteY14" fmla="*/ 292057 h 527053"/>
              <a:gd name="connsiteX15" fmla="*/ 567943 w 607639"/>
              <a:gd name="connsiteY15" fmla="*/ 342451 h 527053"/>
              <a:gd name="connsiteX16" fmla="*/ 537236 w 607639"/>
              <a:gd name="connsiteY16" fmla="*/ 388935 h 527053"/>
              <a:gd name="connsiteX17" fmla="*/ 537236 w 607639"/>
              <a:gd name="connsiteY17" fmla="*/ 419420 h 527053"/>
              <a:gd name="connsiteX18" fmla="*/ 607639 w 607639"/>
              <a:gd name="connsiteY18" fmla="*/ 507322 h 527053"/>
              <a:gd name="connsiteX19" fmla="*/ 607639 w 607639"/>
              <a:gd name="connsiteY19" fmla="*/ 527053 h 527053"/>
              <a:gd name="connsiteX20" fmla="*/ 427136 w 607639"/>
              <a:gd name="connsiteY20" fmla="*/ 527053 h 527053"/>
              <a:gd name="connsiteX21" fmla="*/ 427136 w 607639"/>
              <a:gd name="connsiteY21" fmla="*/ 507322 h 527053"/>
              <a:gd name="connsiteX22" fmla="*/ 497540 w 607639"/>
              <a:gd name="connsiteY22" fmla="*/ 419420 h 527053"/>
              <a:gd name="connsiteX23" fmla="*/ 497540 w 607639"/>
              <a:gd name="connsiteY23" fmla="*/ 388935 h 527053"/>
              <a:gd name="connsiteX24" fmla="*/ 466833 w 607639"/>
              <a:gd name="connsiteY24" fmla="*/ 342451 h 527053"/>
              <a:gd name="connsiteX25" fmla="*/ 470660 w 607639"/>
              <a:gd name="connsiteY25" fmla="*/ 323253 h 527053"/>
              <a:gd name="connsiteX26" fmla="*/ 396608 w 607639"/>
              <a:gd name="connsiteY26" fmla="*/ 281302 h 527053"/>
              <a:gd name="connsiteX27" fmla="*/ 323623 w 607639"/>
              <a:gd name="connsiteY27" fmla="*/ 310632 h 527053"/>
              <a:gd name="connsiteX28" fmla="*/ 323623 w 607639"/>
              <a:gd name="connsiteY28" fmla="*/ 419420 h 527053"/>
              <a:gd name="connsiteX29" fmla="*/ 394026 w 607639"/>
              <a:gd name="connsiteY29" fmla="*/ 507322 h 527053"/>
              <a:gd name="connsiteX30" fmla="*/ 394026 w 607639"/>
              <a:gd name="connsiteY30" fmla="*/ 527053 h 527053"/>
              <a:gd name="connsiteX31" fmla="*/ 213613 w 607639"/>
              <a:gd name="connsiteY31" fmla="*/ 527053 h 527053"/>
              <a:gd name="connsiteX32" fmla="*/ 213613 w 607639"/>
              <a:gd name="connsiteY32" fmla="*/ 507322 h 527053"/>
              <a:gd name="connsiteX33" fmla="*/ 284016 w 607639"/>
              <a:gd name="connsiteY33" fmla="*/ 419420 h 527053"/>
              <a:gd name="connsiteX34" fmla="*/ 284016 w 607639"/>
              <a:gd name="connsiteY34" fmla="*/ 310632 h 527053"/>
              <a:gd name="connsiteX35" fmla="*/ 211032 w 607639"/>
              <a:gd name="connsiteY35" fmla="*/ 281302 h 527053"/>
              <a:gd name="connsiteX36" fmla="*/ 136890 w 607639"/>
              <a:gd name="connsiteY36" fmla="*/ 323253 h 527053"/>
              <a:gd name="connsiteX37" fmla="*/ 140717 w 607639"/>
              <a:gd name="connsiteY37" fmla="*/ 342451 h 527053"/>
              <a:gd name="connsiteX38" fmla="*/ 110011 w 607639"/>
              <a:gd name="connsiteY38" fmla="*/ 388935 h 527053"/>
              <a:gd name="connsiteX39" fmla="*/ 110011 w 607639"/>
              <a:gd name="connsiteY39" fmla="*/ 419420 h 527053"/>
              <a:gd name="connsiteX40" fmla="*/ 180414 w 607639"/>
              <a:gd name="connsiteY40" fmla="*/ 507322 h 527053"/>
              <a:gd name="connsiteX41" fmla="*/ 180414 w 607639"/>
              <a:gd name="connsiteY41" fmla="*/ 527053 h 527053"/>
              <a:gd name="connsiteX42" fmla="*/ 0 w 607639"/>
              <a:gd name="connsiteY42" fmla="*/ 527053 h 527053"/>
              <a:gd name="connsiteX43" fmla="*/ 0 w 607639"/>
              <a:gd name="connsiteY43" fmla="*/ 507322 h 527053"/>
              <a:gd name="connsiteX44" fmla="*/ 70403 w 607639"/>
              <a:gd name="connsiteY44" fmla="*/ 419420 h 527053"/>
              <a:gd name="connsiteX45" fmla="*/ 70403 w 607639"/>
              <a:gd name="connsiteY45" fmla="*/ 388935 h 527053"/>
              <a:gd name="connsiteX46" fmla="*/ 39696 w 607639"/>
              <a:gd name="connsiteY46" fmla="*/ 342451 h 527053"/>
              <a:gd name="connsiteX47" fmla="*/ 90251 w 607639"/>
              <a:gd name="connsiteY47" fmla="*/ 292057 h 527053"/>
              <a:gd name="connsiteX48" fmla="*/ 106717 w 607639"/>
              <a:gd name="connsiteY48" fmla="*/ 294812 h 527053"/>
              <a:gd name="connsiteX49" fmla="*/ 181304 w 607639"/>
              <a:gd name="connsiteY49" fmla="*/ 252594 h 527053"/>
              <a:gd name="connsiteX50" fmla="*/ 147660 w 607639"/>
              <a:gd name="connsiteY50" fmla="*/ 155983 h 527053"/>
              <a:gd name="connsiteX51" fmla="*/ 303775 w 607639"/>
              <a:gd name="connsiteY51" fmla="*/ 0 h 5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39" h="527053">
                <a:moveTo>
                  <a:pt x="303820" y="112552"/>
                </a:moveTo>
                <a:cubicBezTo>
                  <a:pt x="327847" y="112552"/>
                  <a:pt x="347324" y="131998"/>
                  <a:pt x="347324" y="155985"/>
                </a:cubicBezTo>
                <a:cubicBezTo>
                  <a:pt x="347324" y="179972"/>
                  <a:pt x="327847" y="199418"/>
                  <a:pt x="303820" y="199418"/>
                </a:cubicBezTo>
                <a:cubicBezTo>
                  <a:pt x="279793" y="199418"/>
                  <a:pt x="260316" y="179972"/>
                  <a:pt x="260316" y="155985"/>
                </a:cubicBezTo>
                <a:cubicBezTo>
                  <a:pt x="260316" y="131998"/>
                  <a:pt x="279793" y="112552"/>
                  <a:pt x="303820" y="112552"/>
                </a:cubicBezTo>
                <a:close/>
                <a:moveTo>
                  <a:pt x="303775" y="72970"/>
                </a:moveTo>
                <a:cubicBezTo>
                  <a:pt x="257937" y="72970"/>
                  <a:pt x="220644" y="110210"/>
                  <a:pt x="220644" y="155983"/>
                </a:cubicBezTo>
                <a:cubicBezTo>
                  <a:pt x="220644" y="201756"/>
                  <a:pt x="257937" y="238996"/>
                  <a:pt x="303775" y="238996"/>
                </a:cubicBezTo>
                <a:cubicBezTo>
                  <a:pt x="349613" y="238996"/>
                  <a:pt x="386906" y="201756"/>
                  <a:pt x="386906" y="155983"/>
                </a:cubicBezTo>
                <a:cubicBezTo>
                  <a:pt x="386906" y="110210"/>
                  <a:pt x="349613" y="72970"/>
                  <a:pt x="303775" y="72970"/>
                </a:cubicBezTo>
                <a:close/>
                <a:moveTo>
                  <a:pt x="303775" y="0"/>
                </a:moveTo>
                <a:cubicBezTo>
                  <a:pt x="389932" y="0"/>
                  <a:pt x="459979" y="69948"/>
                  <a:pt x="459979" y="155983"/>
                </a:cubicBezTo>
                <a:cubicBezTo>
                  <a:pt x="459979" y="192423"/>
                  <a:pt x="447341" y="226020"/>
                  <a:pt x="426246" y="252594"/>
                </a:cubicBezTo>
                <a:lnTo>
                  <a:pt x="500922" y="294812"/>
                </a:lnTo>
                <a:cubicBezTo>
                  <a:pt x="506084" y="293034"/>
                  <a:pt x="511602" y="292057"/>
                  <a:pt x="517388" y="292057"/>
                </a:cubicBezTo>
                <a:cubicBezTo>
                  <a:pt x="545246" y="292057"/>
                  <a:pt x="567943" y="314632"/>
                  <a:pt x="567943" y="342451"/>
                </a:cubicBezTo>
                <a:cubicBezTo>
                  <a:pt x="567943" y="363249"/>
                  <a:pt x="555215" y="381202"/>
                  <a:pt x="537236" y="388935"/>
                </a:cubicBezTo>
                <a:lnTo>
                  <a:pt x="537236" y="419420"/>
                </a:lnTo>
                <a:cubicBezTo>
                  <a:pt x="577466" y="428486"/>
                  <a:pt x="607639" y="464393"/>
                  <a:pt x="607639" y="507322"/>
                </a:cubicBezTo>
                <a:lnTo>
                  <a:pt x="607639" y="527053"/>
                </a:lnTo>
                <a:lnTo>
                  <a:pt x="427136" y="527053"/>
                </a:lnTo>
                <a:lnTo>
                  <a:pt x="427136" y="507322"/>
                </a:lnTo>
                <a:cubicBezTo>
                  <a:pt x="427136" y="464393"/>
                  <a:pt x="457309" y="428486"/>
                  <a:pt x="497540" y="419420"/>
                </a:cubicBezTo>
                <a:lnTo>
                  <a:pt x="497540" y="388935"/>
                </a:lnTo>
                <a:cubicBezTo>
                  <a:pt x="479560" y="381202"/>
                  <a:pt x="466833" y="363249"/>
                  <a:pt x="466833" y="342451"/>
                </a:cubicBezTo>
                <a:cubicBezTo>
                  <a:pt x="466833" y="335696"/>
                  <a:pt x="468257" y="329208"/>
                  <a:pt x="470660" y="323253"/>
                </a:cubicBezTo>
                <a:lnTo>
                  <a:pt x="396608" y="281302"/>
                </a:lnTo>
                <a:cubicBezTo>
                  <a:pt x="375691" y="296767"/>
                  <a:pt x="350681" y="307166"/>
                  <a:pt x="323623" y="310632"/>
                </a:cubicBezTo>
                <a:lnTo>
                  <a:pt x="323623" y="419420"/>
                </a:lnTo>
                <a:cubicBezTo>
                  <a:pt x="363854" y="428486"/>
                  <a:pt x="394026" y="464393"/>
                  <a:pt x="394026" y="507322"/>
                </a:cubicBezTo>
                <a:lnTo>
                  <a:pt x="394026" y="527053"/>
                </a:lnTo>
                <a:lnTo>
                  <a:pt x="213613" y="527053"/>
                </a:lnTo>
                <a:lnTo>
                  <a:pt x="213613" y="507322"/>
                </a:lnTo>
                <a:cubicBezTo>
                  <a:pt x="213613" y="464393"/>
                  <a:pt x="243786" y="428486"/>
                  <a:pt x="284016" y="419420"/>
                </a:cubicBezTo>
                <a:lnTo>
                  <a:pt x="284016" y="310632"/>
                </a:lnTo>
                <a:cubicBezTo>
                  <a:pt x="256869" y="307166"/>
                  <a:pt x="231948" y="296767"/>
                  <a:pt x="211032" y="281302"/>
                </a:cubicBezTo>
                <a:lnTo>
                  <a:pt x="136890" y="323253"/>
                </a:lnTo>
                <a:cubicBezTo>
                  <a:pt x="139382" y="329208"/>
                  <a:pt x="140717" y="335696"/>
                  <a:pt x="140717" y="342451"/>
                </a:cubicBezTo>
                <a:cubicBezTo>
                  <a:pt x="140717" y="363249"/>
                  <a:pt x="128079" y="381202"/>
                  <a:pt x="110011" y="388935"/>
                </a:cubicBezTo>
                <a:lnTo>
                  <a:pt x="110011" y="419420"/>
                </a:lnTo>
                <a:cubicBezTo>
                  <a:pt x="150241" y="428486"/>
                  <a:pt x="180414" y="464393"/>
                  <a:pt x="180414" y="507322"/>
                </a:cubicBezTo>
                <a:lnTo>
                  <a:pt x="180414" y="527053"/>
                </a:lnTo>
                <a:lnTo>
                  <a:pt x="0" y="527053"/>
                </a:lnTo>
                <a:lnTo>
                  <a:pt x="0" y="507322"/>
                </a:lnTo>
                <a:cubicBezTo>
                  <a:pt x="0" y="464393"/>
                  <a:pt x="30173" y="428486"/>
                  <a:pt x="70403" y="419420"/>
                </a:cubicBezTo>
                <a:lnTo>
                  <a:pt x="70403" y="388935"/>
                </a:lnTo>
                <a:cubicBezTo>
                  <a:pt x="52335" y="381202"/>
                  <a:pt x="39696" y="363249"/>
                  <a:pt x="39696" y="342451"/>
                </a:cubicBezTo>
                <a:cubicBezTo>
                  <a:pt x="39696" y="314632"/>
                  <a:pt x="62393" y="292057"/>
                  <a:pt x="90251" y="292057"/>
                </a:cubicBezTo>
                <a:cubicBezTo>
                  <a:pt x="96037" y="292057"/>
                  <a:pt x="101555" y="293034"/>
                  <a:pt x="106717" y="294812"/>
                </a:cubicBezTo>
                <a:lnTo>
                  <a:pt x="181304" y="252594"/>
                </a:lnTo>
                <a:cubicBezTo>
                  <a:pt x="160299" y="226020"/>
                  <a:pt x="147660" y="192423"/>
                  <a:pt x="147660" y="155983"/>
                </a:cubicBezTo>
                <a:cubicBezTo>
                  <a:pt x="147660" y="69948"/>
                  <a:pt x="217707" y="0"/>
                  <a:pt x="303775" y="0"/>
                </a:cubicBezTo>
                <a:close/>
              </a:path>
            </a:pathLst>
          </a:custGeom>
          <a:solidFill>
            <a:schemeClr val="accent3">
              <a:lumMod val="75000"/>
            </a:schemeClr>
          </a:solidFill>
          <a:ln>
            <a:noFill/>
          </a:ln>
        </p:spPr>
      </p:sp>
      <p:sp>
        <p:nvSpPr>
          <p:cNvPr id="38" name="文本框 19"/>
          <p:cNvSpPr txBox="1"/>
          <p:nvPr/>
        </p:nvSpPr>
        <p:spPr>
          <a:xfrm>
            <a:off x="2140696" y="2015082"/>
            <a:ext cx="2936727" cy="369332"/>
          </a:xfrm>
          <a:prstGeom prst="rect">
            <a:avLst/>
          </a:prstGeom>
          <a:noFill/>
        </p:spPr>
        <p:txBody>
          <a:bodyPr wrap="square" rtlCol="0">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量测驱动的反馈优化控制</a:t>
            </a:r>
          </a:p>
        </p:txBody>
      </p:sp>
      <p:sp>
        <p:nvSpPr>
          <p:cNvPr id="47" name="矩形 105"/>
          <p:cNvSpPr/>
          <p:nvPr/>
        </p:nvSpPr>
        <p:spPr>
          <a:xfrm>
            <a:off x="9683687" y="1802041"/>
            <a:ext cx="877163" cy="369332"/>
          </a:xfrm>
          <a:prstGeom prst="rect">
            <a:avLst/>
          </a:prstGeom>
        </p:spPr>
        <p:txBody>
          <a:bodyPr wrap="none">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集群层</a:t>
            </a:r>
            <a:endParaRPr lang="zh-CN" altLang="en-US" dirty="0">
              <a:solidFill>
                <a:srgbClr val="001F60"/>
              </a:solidFill>
              <a:latin typeface="微软雅黑" panose="020B0503020204020204" pitchFamily="34" charset="-122"/>
              <a:ea typeface="微软雅黑" panose="020B0503020204020204" pitchFamily="34" charset="-122"/>
            </a:endParaRPr>
          </a:p>
        </p:txBody>
      </p:sp>
      <p:sp>
        <p:nvSpPr>
          <p:cNvPr id="54" name="矩形 2"/>
          <p:cNvSpPr/>
          <p:nvPr/>
        </p:nvSpPr>
        <p:spPr>
          <a:xfrm>
            <a:off x="2536539" y="5624236"/>
            <a:ext cx="2352096" cy="369332"/>
          </a:xfrm>
          <a:prstGeom prst="rect">
            <a:avLst/>
          </a:prstGeom>
        </p:spPr>
        <p:txBody>
          <a:bodyPr wrap="square">
            <a:spAutoFit/>
          </a:bodyPr>
          <a:lstStyle/>
          <a:p>
            <a:pPr algn="ctr"/>
            <a:r>
              <a:rPr lang="zh-CN" altLang="en-US" dirty="0">
                <a:solidFill>
                  <a:srgbClr val="001F60"/>
                </a:solidFill>
                <a:latin typeface="微软雅黑" panose="020B0503020204020204" pitchFamily="34" charset="-122"/>
                <a:ea typeface="微软雅黑" panose="020B0503020204020204" pitchFamily="34" charset="-122"/>
                <a:cs typeface="+mn-ea"/>
                <a:sym typeface="+mn-lt"/>
              </a:rPr>
              <a:t>光伏</a:t>
            </a:r>
            <a:r>
              <a:rPr lang="en-US" altLang="zh-CN" dirty="0">
                <a:solidFill>
                  <a:srgbClr val="001F60"/>
                </a:solidFill>
                <a:latin typeface="微软雅黑" panose="020B0503020204020204" pitchFamily="34" charset="-122"/>
                <a:ea typeface="微软雅黑" panose="020B0503020204020204" pitchFamily="34" charset="-122"/>
                <a:cs typeface="+mn-ea"/>
                <a:sym typeface="+mn-lt"/>
              </a:rPr>
              <a:t> /</a:t>
            </a:r>
            <a:r>
              <a:rPr lang="zh-CN" altLang="en-US" dirty="0">
                <a:solidFill>
                  <a:srgbClr val="001F60"/>
                </a:solidFill>
                <a:latin typeface="微软雅黑" panose="020B0503020204020204" pitchFamily="34" charset="-122"/>
                <a:ea typeface="微软雅黑" panose="020B0503020204020204" pitchFamily="34" charset="-122"/>
                <a:cs typeface="+mn-ea"/>
                <a:sym typeface="+mn-lt"/>
              </a:rPr>
              <a:t>风机</a:t>
            </a:r>
            <a:r>
              <a:rPr lang="en-US" altLang="zh-CN" dirty="0">
                <a:solidFill>
                  <a:srgbClr val="001F60"/>
                </a:solidFill>
                <a:latin typeface="微软雅黑" panose="020B0503020204020204" pitchFamily="34" charset="-122"/>
                <a:ea typeface="微软雅黑" panose="020B0503020204020204" pitchFamily="34" charset="-122"/>
                <a:cs typeface="+mn-ea"/>
                <a:sym typeface="+mn-lt"/>
              </a:rPr>
              <a:t> /</a:t>
            </a:r>
            <a:r>
              <a:rPr lang="zh-CN" altLang="en-US" dirty="0">
                <a:solidFill>
                  <a:srgbClr val="001F60"/>
                </a:solidFill>
                <a:latin typeface="微软雅黑" panose="020B0503020204020204" pitchFamily="34" charset="-122"/>
                <a:ea typeface="微软雅黑" panose="020B0503020204020204" pitchFamily="34" charset="-122"/>
                <a:cs typeface="+mn-ea"/>
                <a:sym typeface="+mn-lt"/>
              </a:rPr>
              <a:t>储能</a:t>
            </a:r>
          </a:p>
        </p:txBody>
      </p:sp>
      <p:sp>
        <p:nvSpPr>
          <p:cNvPr id="72" name="矩形 8"/>
          <p:cNvSpPr/>
          <p:nvPr/>
        </p:nvSpPr>
        <p:spPr>
          <a:xfrm>
            <a:off x="5345575" y="2745320"/>
            <a:ext cx="551376" cy="923330"/>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001F60"/>
                </a:solidFill>
                <a:latin typeface="微软雅黑" panose="020B0503020204020204" pitchFamily="34" charset="-122"/>
                <a:ea typeface="微软雅黑" panose="020B0503020204020204" pitchFamily="34" charset="-122"/>
                <a:cs typeface="+mn-ea"/>
                <a:sym typeface="+mn-lt"/>
              </a:rPr>
              <a:t>P</a:t>
            </a:r>
          </a:p>
          <a:p>
            <a:pPr marL="285750" indent="-285750">
              <a:buFont typeface="Arial" panose="020B0604020202020204" pitchFamily="34" charset="0"/>
              <a:buChar char="•"/>
            </a:pPr>
            <a:r>
              <a:rPr lang="en-US" altLang="zh-CN" dirty="0">
                <a:solidFill>
                  <a:srgbClr val="001F60"/>
                </a:solidFill>
                <a:latin typeface="微软雅黑" panose="020B0503020204020204" pitchFamily="34" charset="-122"/>
                <a:ea typeface="微软雅黑" panose="020B0503020204020204" pitchFamily="34" charset="-122"/>
                <a:cs typeface="+mn-ea"/>
                <a:sym typeface="+mn-lt"/>
              </a:rPr>
              <a:t>Q</a:t>
            </a:r>
          </a:p>
          <a:p>
            <a:pPr marL="285750" indent="-285750">
              <a:buFont typeface="Arial" panose="020B0604020202020204" pitchFamily="34" charset="0"/>
              <a:buChar char="•"/>
            </a:pPr>
            <a:r>
              <a:rPr lang="en-US" altLang="zh-CN" dirty="0">
                <a:solidFill>
                  <a:srgbClr val="001F60"/>
                </a:solidFill>
                <a:latin typeface="微软雅黑" panose="020B0503020204020204" pitchFamily="34" charset="-122"/>
                <a:ea typeface="微软雅黑" panose="020B0503020204020204" pitchFamily="34" charset="-122"/>
                <a:cs typeface="+mn-ea"/>
                <a:sym typeface="+mn-lt"/>
              </a:rPr>
              <a:t>V</a:t>
            </a:r>
          </a:p>
        </p:txBody>
      </p:sp>
      <p:sp>
        <p:nvSpPr>
          <p:cNvPr id="73" name="文本框 44"/>
          <p:cNvSpPr txBox="1"/>
          <p:nvPr/>
        </p:nvSpPr>
        <p:spPr>
          <a:xfrm>
            <a:off x="5265560" y="2405960"/>
            <a:ext cx="887118" cy="369332"/>
          </a:xfrm>
          <a:prstGeom prst="rect">
            <a:avLst/>
          </a:prstGeom>
          <a:noFill/>
        </p:spPr>
        <p:txBody>
          <a:bodyPr wrap="square" rtlCol="0">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设定值</a:t>
            </a:r>
            <a:endParaRPr lang="en-US" altLang="zh-CN" dirty="0">
              <a:solidFill>
                <a:srgbClr val="001F60"/>
              </a:solidFill>
              <a:latin typeface="微软雅黑" panose="020B0503020204020204" pitchFamily="34" charset="-122"/>
              <a:ea typeface="微软雅黑" panose="020B0503020204020204" pitchFamily="34" charset="-122"/>
              <a:cs typeface="+mn-ea"/>
              <a:sym typeface="+mn-lt"/>
            </a:endParaRPr>
          </a:p>
        </p:txBody>
      </p:sp>
      <p:sp>
        <p:nvSpPr>
          <p:cNvPr id="81" name="文本框 31"/>
          <p:cNvSpPr txBox="1"/>
          <p:nvPr/>
        </p:nvSpPr>
        <p:spPr>
          <a:xfrm>
            <a:off x="4196250" y="2642259"/>
            <a:ext cx="1143313" cy="369332"/>
          </a:xfrm>
          <a:prstGeom prst="rect">
            <a:avLst/>
          </a:prstGeom>
          <a:noFill/>
        </p:spPr>
        <p:txBody>
          <a:bodyPr wrap="square" rtlCol="0">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控制指令</a:t>
            </a:r>
          </a:p>
        </p:txBody>
      </p:sp>
      <p:cxnSp>
        <p:nvCxnSpPr>
          <p:cNvPr id="87" name="直接箭头连接符 94"/>
          <p:cNvCxnSpPr>
            <a:cxnSpLocks/>
          </p:cNvCxnSpPr>
          <p:nvPr/>
        </p:nvCxnSpPr>
        <p:spPr>
          <a:xfrm flipV="1">
            <a:off x="3162861" y="2388461"/>
            <a:ext cx="0" cy="904164"/>
          </a:xfrm>
          <a:prstGeom prst="straightConnector1">
            <a:avLst/>
          </a:prstGeom>
          <a:ln w="38100">
            <a:solidFill>
              <a:srgbClr val="001F60"/>
            </a:solidFill>
            <a:tailEnd type="triangle"/>
          </a:ln>
        </p:spPr>
        <p:style>
          <a:lnRef idx="1">
            <a:schemeClr val="accent1"/>
          </a:lnRef>
          <a:fillRef idx="0">
            <a:schemeClr val="accent1"/>
          </a:fillRef>
          <a:effectRef idx="0">
            <a:schemeClr val="accent1"/>
          </a:effectRef>
          <a:fontRef idx="minor">
            <a:schemeClr val="tx1"/>
          </a:fontRef>
        </p:style>
      </p:cxnSp>
      <p:sp>
        <p:nvSpPr>
          <p:cNvPr id="88" name="文本框 96"/>
          <p:cNvSpPr txBox="1"/>
          <p:nvPr/>
        </p:nvSpPr>
        <p:spPr>
          <a:xfrm>
            <a:off x="3146688" y="2775292"/>
            <a:ext cx="707942" cy="369332"/>
          </a:xfrm>
          <a:prstGeom prst="rect">
            <a:avLst/>
          </a:prstGeom>
          <a:noFill/>
        </p:spPr>
        <p:txBody>
          <a:bodyPr wrap="square" rtlCol="0">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量测</a:t>
            </a:r>
          </a:p>
        </p:txBody>
      </p:sp>
      <p:sp>
        <p:nvSpPr>
          <p:cNvPr id="117" name="TextBox 116"/>
          <p:cNvSpPr txBox="1"/>
          <p:nvPr/>
        </p:nvSpPr>
        <p:spPr>
          <a:xfrm>
            <a:off x="985528" y="1316321"/>
            <a:ext cx="629845" cy="4893647"/>
          </a:xfrm>
          <a:prstGeom prst="rect">
            <a:avLst/>
          </a:prstGeom>
          <a:noFill/>
        </p:spPr>
        <p:txBody>
          <a:bodyPr wrap="square" rtlCol="0">
            <a:spAutoFit/>
          </a:bodyPr>
          <a:lstStyle/>
          <a:p>
            <a:pPr algn="l"/>
            <a:r>
              <a:rPr lang="en-US" sz="2400" dirty="0" err="1">
                <a:solidFill>
                  <a:srgbClr val="002060"/>
                </a:solidFill>
                <a:latin typeface="微软雅黑" panose="020B0503020204020204" pitchFamily="34" charset="-122"/>
                <a:ea typeface="微软雅黑" panose="020B0503020204020204" pitchFamily="34" charset="-122"/>
              </a:rPr>
              <a:t>分布式新能源集群控制示意图</a:t>
            </a:r>
            <a:endParaRPr lang="en-US" sz="2400" dirty="0">
              <a:solidFill>
                <a:srgbClr val="002060"/>
              </a:solidFill>
              <a:latin typeface="微软雅黑" panose="020B0503020204020204" pitchFamily="34" charset="-122"/>
              <a:ea typeface="微软雅黑" panose="020B0503020204020204" pitchFamily="34" charset="-122"/>
            </a:endParaRPr>
          </a:p>
        </p:txBody>
      </p:sp>
      <p:sp>
        <p:nvSpPr>
          <p:cNvPr id="28" name="help-web-button_18436">
            <a:extLst>
              <a:ext uri="{FF2B5EF4-FFF2-40B4-BE49-F238E27FC236}">
                <a16:creationId xmlns:a16="http://schemas.microsoft.com/office/drawing/2014/main" id="{DB687C9A-7482-B82C-F709-FC5F9E7A0D71}"/>
              </a:ext>
            </a:extLst>
          </p:cNvPr>
          <p:cNvSpPr>
            <a:spLocks noChangeAspect="1"/>
          </p:cNvSpPr>
          <p:nvPr/>
        </p:nvSpPr>
        <p:spPr bwMode="auto">
          <a:xfrm>
            <a:off x="8023147" y="4048014"/>
            <a:ext cx="577331" cy="576462"/>
          </a:xfrm>
          <a:custGeom>
            <a:avLst/>
            <a:gdLst>
              <a:gd name="T0" fmla="*/ 2879 w 5758"/>
              <a:gd name="T1" fmla="*/ 0 h 5758"/>
              <a:gd name="T2" fmla="*/ 0 w 5758"/>
              <a:gd name="T3" fmla="*/ 2878 h 5758"/>
              <a:gd name="T4" fmla="*/ 2879 w 5758"/>
              <a:gd name="T5" fmla="*/ 5758 h 5758"/>
              <a:gd name="T6" fmla="*/ 5758 w 5758"/>
              <a:gd name="T7" fmla="*/ 2878 h 5758"/>
              <a:gd name="T8" fmla="*/ 2879 w 5758"/>
              <a:gd name="T9" fmla="*/ 0 h 5758"/>
              <a:gd name="T10" fmla="*/ 3084 w 5758"/>
              <a:gd name="T11" fmla="*/ 4479 h 5758"/>
              <a:gd name="T12" fmla="*/ 2852 w 5758"/>
              <a:gd name="T13" fmla="*/ 4569 h 5758"/>
              <a:gd name="T14" fmla="*/ 2614 w 5758"/>
              <a:gd name="T15" fmla="*/ 4481 h 5758"/>
              <a:gd name="T16" fmla="*/ 2513 w 5758"/>
              <a:gd name="T17" fmla="*/ 4234 h 5758"/>
              <a:gd name="T18" fmla="*/ 2611 w 5758"/>
              <a:gd name="T19" fmla="*/ 3997 h 5758"/>
              <a:gd name="T20" fmla="*/ 2852 w 5758"/>
              <a:gd name="T21" fmla="*/ 3901 h 5758"/>
              <a:gd name="T22" fmla="*/ 3089 w 5758"/>
              <a:gd name="T23" fmla="*/ 3997 h 5758"/>
              <a:gd name="T24" fmla="*/ 3185 w 5758"/>
              <a:gd name="T25" fmla="*/ 4234 h 5758"/>
              <a:gd name="T26" fmla="*/ 3084 w 5758"/>
              <a:gd name="T27" fmla="*/ 4479 h 5758"/>
              <a:gd name="T28" fmla="*/ 3918 w 5758"/>
              <a:gd name="T29" fmla="*/ 2412 h 5758"/>
              <a:gd name="T30" fmla="*/ 3735 w 5758"/>
              <a:gd name="T31" fmla="*/ 2659 h 5758"/>
              <a:gd name="T32" fmla="*/ 3354 w 5758"/>
              <a:gd name="T33" fmla="*/ 3008 h 5758"/>
              <a:gd name="T34" fmla="*/ 3233 w 5758"/>
              <a:gd name="T35" fmla="*/ 3130 h 5758"/>
              <a:gd name="T36" fmla="*/ 3165 w 5758"/>
              <a:gd name="T37" fmla="*/ 3226 h 5758"/>
              <a:gd name="T38" fmla="*/ 3130 w 5758"/>
              <a:gd name="T39" fmla="*/ 3313 h 5758"/>
              <a:gd name="T40" fmla="*/ 3093 w 5758"/>
              <a:gd name="T41" fmla="*/ 3466 h 5758"/>
              <a:gd name="T42" fmla="*/ 2828 w 5758"/>
              <a:gd name="T43" fmla="*/ 3698 h 5758"/>
              <a:gd name="T44" fmla="*/ 2632 w 5758"/>
              <a:gd name="T45" fmla="*/ 3622 h 5758"/>
              <a:gd name="T46" fmla="*/ 2553 w 5758"/>
              <a:gd name="T47" fmla="*/ 3397 h 5758"/>
              <a:gd name="T48" fmla="*/ 2611 w 5758"/>
              <a:gd name="T49" fmla="*/ 3072 h 5758"/>
              <a:gd name="T50" fmla="*/ 2765 w 5758"/>
              <a:gd name="T51" fmla="*/ 2831 h 5758"/>
              <a:gd name="T52" fmla="*/ 3024 w 5758"/>
              <a:gd name="T53" fmla="*/ 2584 h 5758"/>
              <a:gd name="T54" fmla="*/ 3231 w 5758"/>
              <a:gd name="T55" fmla="*/ 2396 h 5758"/>
              <a:gd name="T56" fmla="*/ 3338 w 5758"/>
              <a:gd name="T57" fmla="*/ 2254 h 5758"/>
              <a:gd name="T58" fmla="*/ 3381 w 5758"/>
              <a:gd name="T59" fmla="*/ 2084 h 5758"/>
              <a:gd name="T60" fmla="*/ 3248 w 5758"/>
              <a:gd name="T61" fmla="*/ 1783 h 5758"/>
              <a:gd name="T62" fmla="*/ 2906 w 5758"/>
              <a:gd name="T63" fmla="*/ 1660 h 5758"/>
              <a:gd name="T64" fmla="*/ 2544 w 5758"/>
              <a:gd name="T65" fmla="*/ 1784 h 5758"/>
              <a:gd name="T66" fmla="*/ 2348 w 5758"/>
              <a:gd name="T67" fmla="*/ 2149 h 5758"/>
              <a:gd name="T68" fmla="*/ 2060 w 5758"/>
              <a:gd name="T69" fmla="*/ 2401 h 5758"/>
              <a:gd name="T70" fmla="*/ 1849 w 5758"/>
              <a:gd name="T71" fmla="*/ 2313 h 5758"/>
              <a:gd name="T72" fmla="*/ 1763 w 5758"/>
              <a:gd name="T73" fmla="*/ 2122 h 5758"/>
              <a:gd name="T74" fmla="*/ 1899 w 5758"/>
              <a:gd name="T75" fmla="*/ 1693 h 5758"/>
              <a:gd name="T76" fmla="*/ 2296 w 5758"/>
              <a:gd name="T77" fmla="*/ 1332 h 5758"/>
              <a:gd name="T78" fmla="*/ 2906 w 5758"/>
              <a:gd name="T79" fmla="*/ 1189 h 5758"/>
              <a:gd name="T80" fmla="*/ 3477 w 5758"/>
              <a:gd name="T81" fmla="*/ 1309 h 5758"/>
              <a:gd name="T82" fmla="*/ 3860 w 5758"/>
              <a:gd name="T83" fmla="*/ 1634 h 5758"/>
              <a:gd name="T84" fmla="*/ 3995 w 5758"/>
              <a:gd name="T85" fmla="*/ 2080 h 5758"/>
              <a:gd name="T86" fmla="*/ 3918 w 5758"/>
              <a:gd name="T87" fmla="*/ 2412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58" h="5758">
                <a:moveTo>
                  <a:pt x="2879" y="0"/>
                </a:moveTo>
                <a:cubicBezTo>
                  <a:pt x="1290" y="0"/>
                  <a:pt x="0" y="1288"/>
                  <a:pt x="0" y="2878"/>
                </a:cubicBezTo>
                <a:cubicBezTo>
                  <a:pt x="0" y="4469"/>
                  <a:pt x="1290" y="5758"/>
                  <a:pt x="2879" y="5758"/>
                </a:cubicBezTo>
                <a:cubicBezTo>
                  <a:pt x="4470" y="5758"/>
                  <a:pt x="5758" y="4469"/>
                  <a:pt x="5758" y="2878"/>
                </a:cubicBezTo>
                <a:cubicBezTo>
                  <a:pt x="5758" y="1288"/>
                  <a:pt x="4470" y="0"/>
                  <a:pt x="2879" y="0"/>
                </a:cubicBezTo>
                <a:close/>
                <a:moveTo>
                  <a:pt x="3084" y="4479"/>
                </a:moveTo>
                <a:cubicBezTo>
                  <a:pt x="3017" y="4539"/>
                  <a:pt x="2940" y="4569"/>
                  <a:pt x="2852" y="4569"/>
                </a:cubicBezTo>
                <a:cubicBezTo>
                  <a:pt x="2761" y="4569"/>
                  <a:pt x="2682" y="4540"/>
                  <a:pt x="2614" y="4481"/>
                </a:cubicBezTo>
                <a:cubicBezTo>
                  <a:pt x="2547" y="4422"/>
                  <a:pt x="2513" y="4340"/>
                  <a:pt x="2513" y="4234"/>
                </a:cubicBezTo>
                <a:cubicBezTo>
                  <a:pt x="2513" y="4140"/>
                  <a:pt x="2546" y="4061"/>
                  <a:pt x="2611" y="3997"/>
                </a:cubicBezTo>
                <a:cubicBezTo>
                  <a:pt x="2677" y="3933"/>
                  <a:pt x="2757" y="3901"/>
                  <a:pt x="2852" y="3901"/>
                </a:cubicBezTo>
                <a:cubicBezTo>
                  <a:pt x="2946" y="3901"/>
                  <a:pt x="3025" y="3933"/>
                  <a:pt x="3089" y="3997"/>
                </a:cubicBezTo>
                <a:cubicBezTo>
                  <a:pt x="3153" y="4061"/>
                  <a:pt x="3185" y="4140"/>
                  <a:pt x="3185" y="4234"/>
                </a:cubicBezTo>
                <a:cubicBezTo>
                  <a:pt x="3185" y="4338"/>
                  <a:pt x="3151" y="4420"/>
                  <a:pt x="3084" y="4479"/>
                </a:cubicBezTo>
                <a:close/>
                <a:moveTo>
                  <a:pt x="3918" y="2412"/>
                </a:moveTo>
                <a:cubicBezTo>
                  <a:pt x="3867" y="2508"/>
                  <a:pt x="3806" y="2590"/>
                  <a:pt x="3735" y="2659"/>
                </a:cubicBezTo>
                <a:cubicBezTo>
                  <a:pt x="3664" y="2728"/>
                  <a:pt x="3537" y="2845"/>
                  <a:pt x="3354" y="3008"/>
                </a:cubicBezTo>
                <a:cubicBezTo>
                  <a:pt x="3304" y="3055"/>
                  <a:pt x="3263" y="3095"/>
                  <a:pt x="3233" y="3130"/>
                </a:cubicBezTo>
                <a:cubicBezTo>
                  <a:pt x="3202" y="3165"/>
                  <a:pt x="3179" y="3197"/>
                  <a:pt x="3165" y="3226"/>
                </a:cubicBezTo>
                <a:cubicBezTo>
                  <a:pt x="3150" y="3255"/>
                  <a:pt x="3138" y="3284"/>
                  <a:pt x="3130" y="3313"/>
                </a:cubicBezTo>
                <a:cubicBezTo>
                  <a:pt x="3122" y="3342"/>
                  <a:pt x="3110" y="3393"/>
                  <a:pt x="3093" y="3466"/>
                </a:cubicBezTo>
                <a:cubicBezTo>
                  <a:pt x="3065" y="3621"/>
                  <a:pt x="2976" y="3698"/>
                  <a:pt x="2828" y="3698"/>
                </a:cubicBezTo>
                <a:cubicBezTo>
                  <a:pt x="2750" y="3698"/>
                  <a:pt x="2685" y="3673"/>
                  <a:pt x="2632" y="3622"/>
                </a:cubicBezTo>
                <a:cubicBezTo>
                  <a:pt x="2579" y="3572"/>
                  <a:pt x="2553" y="3497"/>
                  <a:pt x="2553" y="3397"/>
                </a:cubicBezTo>
                <a:cubicBezTo>
                  <a:pt x="2553" y="3272"/>
                  <a:pt x="2572" y="3164"/>
                  <a:pt x="2611" y="3072"/>
                </a:cubicBezTo>
                <a:cubicBezTo>
                  <a:pt x="2650" y="2981"/>
                  <a:pt x="2701" y="2900"/>
                  <a:pt x="2765" y="2831"/>
                </a:cubicBezTo>
                <a:cubicBezTo>
                  <a:pt x="2829" y="2762"/>
                  <a:pt x="2915" y="2680"/>
                  <a:pt x="3024" y="2584"/>
                </a:cubicBezTo>
                <a:cubicBezTo>
                  <a:pt x="3119" y="2501"/>
                  <a:pt x="3188" y="2438"/>
                  <a:pt x="3231" y="2396"/>
                </a:cubicBezTo>
                <a:cubicBezTo>
                  <a:pt x="3273" y="2353"/>
                  <a:pt x="3309" y="2306"/>
                  <a:pt x="3338" y="2254"/>
                </a:cubicBezTo>
                <a:cubicBezTo>
                  <a:pt x="3367" y="2202"/>
                  <a:pt x="3381" y="2145"/>
                  <a:pt x="3381" y="2084"/>
                </a:cubicBezTo>
                <a:cubicBezTo>
                  <a:pt x="3381" y="1965"/>
                  <a:pt x="3337" y="1865"/>
                  <a:pt x="3248" y="1783"/>
                </a:cubicBezTo>
                <a:cubicBezTo>
                  <a:pt x="3160" y="1701"/>
                  <a:pt x="3046" y="1660"/>
                  <a:pt x="2906" y="1660"/>
                </a:cubicBezTo>
                <a:cubicBezTo>
                  <a:pt x="2742" y="1660"/>
                  <a:pt x="2621" y="1702"/>
                  <a:pt x="2544" y="1784"/>
                </a:cubicBezTo>
                <a:cubicBezTo>
                  <a:pt x="2467" y="1867"/>
                  <a:pt x="2401" y="1988"/>
                  <a:pt x="2348" y="2149"/>
                </a:cubicBezTo>
                <a:cubicBezTo>
                  <a:pt x="2297" y="2317"/>
                  <a:pt x="2201" y="2401"/>
                  <a:pt x="2060" y="2401"/>
                </a:cubicBezTo>
                <a:cubicBezTo>
                  <a:pt x="1976" y="2401"/>
                  <a:pt x="1906" y="2372"/>
                  <a:pt x="1849" y="2313"/>
                </a:cubicBezTo>
                <a:cubicBezTo>
                  <a:pt x="1791" y="2255"/>
                  <a:pt x="1763" y="2191"/>
                  <a:pt x="1763" y="2122"/>
                </a:cubicBezTo>
                <a:cubicBezTo>
                  <a:pt x="1763" y="1981"/>
                  <a:pt x="1808" y="1838"/>
                  <a:pt x="1899" y="1693"/>
                </a:cubicBezTo>
                <a:cubicBezTo>
                  <a:pt x="1990" y="1548"/>
                  <a:pt x="2122" y="1427"/>
                  <a:pt x="2296" y="1332"/>
                </a:cubicBezTo>
                <a:cubicBezTo>
                  <a:pt x="2470" y="1237"/>
                  <a:pt x="2674" y="1189"/>
                  <a:pt x="2906" y="1189"/>
                </a:cubicBezTo>
                <a:cubicBezTo>
                  <a:pt x="3121" y="1189"/>
                  <a:pt x="3312" y="1229"/>
                  <a:pt x="3477" y="1309"/>
                </a:cubicBezTo>
                <a:cubicBezTo>
                  <a:pt x="3642" y="1388"/>
                  <a:pt x="3770" y="1497"/>
                  <a:pt x="3860" y="1634"/>
                </a:cubicBezTo>
                <a:cubicBezTo>
                  <a:pt x="3950" y="1770"/>
                  <a:pt x="3995" y="1919"/>
                  <a:pt x="3995" y="2080"/>
                </a:cubicBezTo>
                <a:cubicBezTo>
                  <a:pt x="3995" y="2206"/>
                  <a:pt x="3969" y="2317"/>
                  <a:pt x="3918" y="2412"/>
                </a:cubicBezTo>
                <a:close/>
              </a:path>
            </a:pathLst>
          </a:custGeom>
          <a:solidFill>
            <a:srgbClr val="001F60"/>
          </a:solidFill>
          <a:ln>
            <a:noFill/>
          </a:ln>
        </p:spPr>
      </p:sp>
      <p:grpSp>
        <p:nvGrpSpPr>
          <p:cNvPr id="29" name="组合 16">
            <a:extLst>
              <a:ext uri="{FF2B5EF4-FFF2-40B4-BE49-F238E27FC236}">
                <a16:creationId xmlns:a16="http://schemas.microsoft.com/office/drawing/2014/main" id="{83B1B317-5776-FF4A-02CE-C39C8705F0BA}"/>
              </a:ext>
            </a:extLst>
          </p:cNvPr>
          <p:cNvGrpSpPr/>
          <p:nvPr/>
        </p:nvGrpSpPr>
        <p:grpSpPr>
          <a:xfrm>
            <a:off x="6783747" y="3335122"/>
            <a:ext cx="3036048" cy="2672559"/>
            <a:chOff x="2718794" y="2625074"/>
            <a:chExt cx="3358589" cy="2358406"/>
          </a:xfrm>
        </p:grpSpPr>
        <p:sp>
          <p:nvSpPr>
            <p:cNvPr id="31" name="圆角矩形 21">
              <a:extLst>
                <a:ext uri="{FF2B5EF4-FFF2-40B4-BE49-F238E27FC236}">
                  <a16:creationId xmlns:a16="http://schemas.microsoft.com/office/drawing/2014/main" id="{F54BF00D-643E-4CDF-D6B9-3AE8169BD3BA}"/>
                </a:ext>
              </a:extLst>
            </p:cNvPr>
            <p:cNvSpPr/>
            <p:nvPr/>
          </p:nvSpPr>
          <p:spPr>
            <a:xfrm>
              <a:off x="2718794" y="2625074"/>
              <a:ext cx="3358589" cy="2358406"/>
            </a:xfrm>
            <a:prstGeom prst="roundRect">
              <a:avLst>
                <a:gd name="adj" fmla="val 2128"/>
              </a:avLst>
            </a:prstGeom>
            <a:noFill/>
            <a:ln w="38100">
              <a:solidFill>
                <a:srgbClr val="001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F60"/>
                </a:solidFill>
                <a:latin typeface="微软雅黑" panose="020B0503020204020204" pitchFamily="34" charset="-122"/>
                <a:ea typeface="微软雅黑" panose="020B0503020204020204" pitchFamily="34" charset="-122"/>
                <a:cs typeface="+mn-ea"/>
                <a:sym typeface="+mn-lt"/>
              </a:endParaRPr>
            </a:p>
          </p:txBody>
        </p:sp>
        <p:sp>
          <p:nvSpPr>
            <p:cNvPr id="34" name="矩形 43">
              <a:extLst>
                <a:ext uri="{FF2B5EF4-FFF2-40B4-BE49-F238E27FC236}">
                  <a16:creationId xmlns:a16="http://schemas.microsoft.com/office/drawing/2014/main" id="{7CEE38E8-29F5-97B9-AA4E-A2A457B10191}"/>
                </a:ext>
              </a:extLst>
            </p:cNvPr>
            <p:cNvSpPr/>
            <p:nvPr/>
          </p:nvSpPr>
          <p:spPr>
            <a:xfrm>
              <a:off x="2806908" y="2766235"/>
              <a:ext cx="3128519" cy="325918"/>
            </a:xfrm>
            <a:prstGeom prst="rect">
              <a:avLst/>
            </a:prstGeom>
          </p:spPr>
          <p:txBody>
            <a:bodyPr wrap="square">
              <a:spAutoFit/>
            </a:bodyPr>
            <a:lstStyle/>
            <a:p>
              <a:pPr algn="ctr"/>
              <a:r>
                <a:rPr lang="zh-CN" altLang="en-US" dirty="0">
                  <a:solidFill>
                    <a:srgbClr val="001F60"/>
                  </a:solidFill>
                  <a:latin typeface="微软雅黑" panose="020B0503020204020204" pitchFamily="34" charset="-122"/>
                  <a:ea typeface="微软雅黑" panose="020B0503020204020204" pitchFamily="34" charset="-122"/>
                  <a:cs typeface="+mn-ea"/>
                  <a:sym typeface="+mn-lt"/>
                </a:rPr>
                <a:t>逆变器动态控制</a:t>
              </a:r>
              <a:endParaRPr lang="en-US" altLang="zh-CN" dirty="0">
                <a:solidFill>
                  <a:srgbClr val="001F60"/>
                </a:solidFill>
                <a:latin typeface="微软雅黑" panose="020B0503020204020204" pitchFamily="34" charset="-122"/>
                <a:ea typeface="微软雅黑" panose="020B0503020204020204" pitchFamily="34" charset="-122"/>
                <a:cs typeface="+mn-ea"/>
                <a:sym typeface="+mn-lt"/>
              </a:endParaRPr>
            </a:p>
          </p:txBody>
        </p:sp>
      </p:grpSp>
      <p:cxnSp>
        <p:nvCxnSpPr>
          <p:cNvPr id="36" name="直接箭头连接符 29">
            <a:extLst>
              <a:ext uri="{FF2B5EF4-FFF2-40B4-BE49-F238E27FC236}">
                <a16:creationId xmlns:a16="http://schemas.microsoft.com/office/drawing/2014/main" id="{15F0F511-C249-A9DB-00A2-3A9B3168F415}"/>
              </a:ext>
            </a:extLst>
          </p:cNvPr>
          <p:cNvCxnSpPr>
            <a:cxnSpLocks/>
          </p:cNvCxnSpPr>
          <p:nvPr/>
        </p:nvCxnSpPr>
        <p:spPr>
          <a:xfrm>
            <a:off x="8812643" y="2446435"/>
            <a:ext cx="0" cy="857292"/>
          </a:xfrm>
          <a:prstGeom prst="straightConnector1">
            <a:avLst/>
          </a:prstGeom>
          <a:ln w="38100">
            <a:solidFill>
              <a:srgbClr val="001F60"/>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2">
            <a:extLst>
              <a:ext uri="{FF2B5EF4-FFF2-40B4-BE49-F238E27FC236}">
                <a16:creationId xmlns:a16="http://schemas.microsoft.com/office/drawing/2014/main" id="{87B55CA4-5029-860A-5958-F743B472FD58}"/>
              </a:ext>
            </a:extLst>
          </p:cNvPr>
          <p:cNvSpPr/>
          <p:nvPr/>
        </p:nvSpPr>
        <p:spPr>
          <a:xfrm>
            <a:off x="7186782" y="5658333"/>
            <a:ext cx="2352096" cy="369332"/>
          </a:xfrm>
          <a:prstGeom prst="rect">
            <a:avLst/>
          </a:prstGeom>
        </p:spPr>
        <p:txBody>
          <a:bodyPr wrap="square">
            <a:spAutoFit/>
          </a:bodyPr>
          <a:lstStyle/>
          <a:p>
            <a:pPr algn="ctr"/>
            <a:r>
              <a:rPr lang="zh-CN" altLang="en-US" dirty="0">
                <a:solidFill>
                  <a:srgbClr val="001F60"/>
                </a:solidFill>
                <a:latin typeface="微软雅黑" panose="020B0503020204020204" pitchFamily="34" charset="-122"/>
                <a:ea typeface="微软雅黑" panose="020B0503020204020204" pitchFamily="34" charset="-122"/>
                <a:cs typeface="+mn-ea"/>
                <a:sym typeface="+mn-lt"/>
              </a:rPr>
              <a:t>光伏</a:t>
            </a:r>
            <a:r>
              <a:rPr lang="en-US" altLang="zh-CN" dirty="0">
                <a:solidFill>
                  <a:srgbClr val="001F60"/>
                </a:solidFill>
                <a:latin typeface="微软雅黑" panose="020B0503020204020204" pitchFamily="34" charset="-122"/>
                <a:ea typeface="微软雅黑" panose="020B0503020204020204" pitchFamily="34" charset="-122"/>
                <a:cs typeface="+mn-ea"/>
                <a:sym typeface="+mn-lt"/>
              </a:rPr>
              <a:t> /</a:t>
            </a:r>
            <a:r>
              <a:rPr lang="zh-CN" altLang="en-US" dirty="0">
                <a:solidFill>
                  <a:srgbClr val="001F60"/>
                </a:solidFill>
                <a:latin typeface="微软雅黑" panose="020B0503020204020204" pitchFamily="34" charset="-122"/>
                <a:ea typeface="微软雅黑" panose="020B0503020204020204" pitchFamily="34" charset="-122"/>
                <a:cs typeface="+mn-ea"/>
                <a:sym typeface="+mn-lt"/>
              </a:rPr>
              <a:t>风机</a:t>
            </a:r>
            <a:r>
              <a:rPr lang="en-US" altLang="zh-CN" dirty="0">
                <a:solidFill>
                  <a:srgbClr val="001F60"/>
                </a:solidFill>
                <a:latin typeface="微软雅黑" panose="020B0503020204020204" pitchFamily="34" charset="-122"/>
                <a:ea typeface="微软雅黑" panose="020B0503020204020204" pitchFamily="34" charset="-122"/>
                <a:cs typeface="+mn-ea"/>
                <a:sym typeface="+mn-lt"/>
              </a:rPr>
              <a:t> /</a:t>
            </a:r>
            <a:r>
              <a:rPr lang="zh-CN" altLang="en-US" dirty="0">
                <a:solidFill>
                  <a:srgbClr val="001F60"/>
                </a:solidFill>
                <a:latin typeface="微软雅黑" panose="020B0503020204020204" pitchFamily="34" charset="-122"/>
                <a:ea typeface="微软雅黑" panose="020B0503020204020204" pitchFamily="34" charset="-122"/>
                <a:cs typeface="+mn-ea"/>
                <a:sym typeface="+mn-lt"/>
              </a:rPr>
              <a:t>储能</a:t>
            </a:r>
          </a:p>
        </p:txBody>
      </p:sp>
      <p:sp>
        <p:nvSpPr>
          <p:cNvPr id="39" name="文本框 31">
            <a:extLst>
              <a:ext uri="{FF2B5EF4-FFF2-40B4-BE49-F238E27FC236}">
                <a16:creationId xmlns:a16="http://schemas.microsoft.com/office/drawing/2014/main" id="{D8AE4AFF-FF09-3398-188D-ADB46CC44D0C}"/>
              </a:ext>
            </a:extLst>
          </p:cNvPr>
          <p:cNvSpPr txBox="1"/>
          <p:nvPr/>
        </p:nvSpPr>
        <p:spPr>
          <a:xfrm>
            <a:off x="8795474" y="2642259"/>
            <a:ext cx="1143313" cy="369332"/>
          </a:xfrm>
          <a:prstGeom prst="rect">
            <a:avLst/>
          </a:prstGeom>
          <a:noFill/>
        </p:spPr>
        <p:txBody>
          <a:bodyPr wrap="square" rtlCol="0">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控制指令</a:t>
            </a:r>
          </a:p>
        </p:txBody>
      </p:sp>
      <p:cxnSp>
        <p:nvCxnSpPr>
          <p:cNvPr id="40" name="直接箭头连接符 94">
            <a:extLst>
              <a:ext uri="{FF2B5EF4-FFF2-40B4-BE49-F238E27FC236}">
                <a16:creationId xmlns:a16="http://schemas.microsoft.com/office/drawing/2014/main" id="{A64266F9-D21B-C286-05DF-ACE6CFAD914F}"/>
              </a:ext>
            </a:extLst>
          </p:cNvPr>
          <p:cNvCxnSpPr>
            <a:cxnSpLocks/>
          </p:cNvCxnSpPr>
          <p:nvPr/>
        </p:nvCxnSpPr>
        <p:spPr>
          <a:xfrm flipV="1">
            <a:off x="7762086" y="2399563"/>
            <a:ext cx="0" cy="904164"/>
          </a:xfrm>
          <a:prstGeom prst="straightConnector1">
            <a:avLst/>
          </a:prstGeom>
          <a:ln w="38100">
            <a:solidFill>
              <a:srgbClr val="001F60"/>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96">
            <a:extLst>
              <a:ext uri="{FF2B5EF4-FFF2-40B4-BE49-F238E27FC236}">
                <a16:creationId xmlns:a16="http://schemas.microsoft.com/office/drawing/2014/main" id="{F087236B-E4D3-20F6-BA21-713D67093040}"/>
              </a:ext>
            </a:extLst>
          </p:cNvPr>
          <p:cNvSpPr txBox="1"/>
          <p:nvPr/>
        </p:nvSpPr>
        <p:spPr>
          <a:xfrm>
            <a:off x="7745913" y="2786394"/>
            <a:ext cx="707942" cy="369332"/>
          </a:xfrm>
          <a:prstGeom prst="rect">
            <a:avLst/>
          </a:prstGeom>
          <a:noFill/>
        </p:spPr>
        <p:txBody>
          <a:bodyPr wrap="square" rtlCol="0">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量测</a:t>
            </a:r>
          </a:p>
        </p:txBody>
      </p:sp>
      <p:sp>
        <p:nvSpPr>
          <p:cNvPr id="42" name="矩形 8">
            <a:extLst>
              <a:ext uri="{FF2B5EF4-FFF2-40B4-BE49-F238E27FC236}">
                <a16:creationId xmlns:a16="http://schemas.microsoft.com/office/drawing/2014/main" id="{816FF93E-A5C9-63C6-C5A0-09E88A944A9F}"/>
              </a:ext>
            </a:extLst>
          </p:cNvPr>
          <p:cNvSpPr/>
          <p:nvPr/>
        </p:nvSpPr>
        <p:spPr>
          <a:xfrm>
            <a:off x="5509264" y="4269702"/>
            <a:ext cx="1056494" cy="523220"/>
          </a:xfrm>
          <a:prstGeom prst="rect">
            <a:avLst/>
          </a:prstGeom>
        </p:spPr>
        <p:txBody>
          <a:bodyPr wrap="square">
            <a:spAutoFit/>
          </a:bodyPr>
          <a:lstStyle/>
          <a:p>
            <a:r>
              <a:rPr lang="en-US" altLang="zh-CN" sz="2800" dirty="0">
                <a:solidFill>
                  <a:srgbClr val="001F60"/>
                </a:solidFill>
                <a:latin typeface="微软雅黑" panose="020B0503020204020204" pitchFamily="34" charset="-122"/>
                <a:ea typeface="微软雅黑" panose="020B0503020204020204" pitchFamily="34" charset="-122"/>
                <a:cs typeface="+mn-ea"/>
                <a:sym typeface="+mn-lt"/>
              </a:rPr>
              <a:t>……</a:t>
            </a:r>
            <a:endParaRPr lang="en-US" altLang="zh-CN" dirty="0">
              <a:solidFill>
                <a:srgbClr val="001F60"/>
              </a:solidFill>
              <a:latin typeface="微软雅黑" panose="020B0503020204020204" pitchFamily="34" charset="-122"/>
              <a:ea typeface="微软雅黑" panose="020B0503020204020204" pitchFamily="34" charset="-122"/>
              <a:cs typeface="+mn-ea"/>
              <a:sym typeface="+mn-lt"/>
            </a:endParaRPr>
          </a:p>
        </p:txBody>
      </p:sp>
      <p:sp>
        <p:nvSpPr>
          <p:cNvPr id="43" name="矩形 8">
            <a:extLst>
              <a:ext uri="{FF2B5EF4-FFF2-40B4-BE49-F238E27FC236}">
                <a16:creationId xmlns:a16="http://schemas.microsoft.com/office/drawing/2014/main" id="{C2DDF6A5-911C-C68D-09B2-6209FD8BEBB8}"/>
              </a:ext>
            </a:extLst>
          </p:cNvPr>
          <p:cNvSpPr/>
          <p:nvPr/>
        </p:nvSpPr>
        <p:spPr>
          <a:xfrm>
            <a:off x="9984921" y="2796953"/>
            <a:ext cx="551376" cy="923330"/>
          </a:xfrm>
          <a:prstGeom prst="rect">
            <a:avLst/>
          </a:prstGeom>
        </p:spPr>
        <p:txBody>
          <a:bodyPr wrap="square">
            <a:spAutoFit/>
          </a:bodyPr>
          <a:lstStyle/>
          <a:p>
            <a:pPr marL="285750" indent="-285750">
              <a:buFont typeface="Arial" panose="020B0604020202020204" pitchFamily="34" charset="0"/>
              <a:buChar char="•"/>
            </a:pPr>
            <a:r>
              <a:rPr lang="en-US" altLang="zh-CN" dirty="0">
                <a:solidFill>
                  <a:srgbClr val="001F60"/>
                </a:solidFill>
                <a:latin typeface="微软雅黑" panose="020B0503020204020204" pitchFamily="34" charset="-122"/>
                <a:ea typeface="微软雅黑" panose="020B0503020204020204" pitchFamily="34" charset="-122"/>
                <a:cs typeface="+mn-ea"/>
                <a:sym typeface="+mn-lt"/>
              </a:rPr>
              <a:t>P</a:t>
            </a:r>
          </a:p>
          <a:p>
            <a:pPr marL="285750" indent="-285750">
              <a:buFont typeface="Arial" panose="020B0604020202020204" pitchFamily="34" charset="0"/>
              <a:buChar char="•"/>
            </a:pPr>
            <a:r>
              <a:rPr lang="en-US" altLang="zh-CN" dirty="0">
                <a:solidFill>
                  <a:srgbClr val="001F60"/>
                </a:solidFill>
                <a:latin typeface="微软雅黑" panose="020B0503020204020204" pitchFamily="34" charset="-122"/>
                <a:ea typeface="微软雅黑" panose="020B0503020204020204" pitchFamily="34" charset="-122"/>
                <a:cs typeface="+mn-ea"/>
                <a:sym typeface="+mn-lt"/>
              </a:rPr>
              <a:t>Q</a:t>
            </a:r>
          </a:p>
          <a:p>
            <a:pPr marL="285750" indent="-285750">
              <a:buFont typeface="Arial" panose="020B0604020202020204" pitchFamily="34" charset="0"/>
              <a:buChar char="•"/>
            </a:pPr>
            <a:r>
              <a:rPr lang="en-US" altLang="zh-CN" dirty="0">
                <a:solidFill>
                  <a:srgbClr val="001F60"/>
                </a:solidFill>
                <a:latin typeface="微软雅黑" panose="020B0503020204020204" pitchFamily="34" charset="-122"/>
                <a:ea typeface="微软雅黑" panose="020B0503020204020204" pitchFamily="34" charset="-122"/>
                <a:cs typeface="+mn-ea"/>
                <a:sym typeface="+mn-lt"/>
              </a:rPr>
              <a:t>V</a:t>
            </a:r>
          </a:p>
        </p:txBody>
      </p:sp>
      <p:sp>
        <p:nvSpPr>
          <p:cNvPr id="44" name="文本框 44">
            <a:extLst>
              <a:ext uri="{FF2B5EF4-FFF2-40B4-BE49-F238E27FC236}">
                <a16:creationId xmlns:a16="http://schemas.microsoft.com/office/drawing/2014/main" id="{710CC83C-1362-7CAF-1D1D-95C71F9F5DF1}"/>
              </a:ext>
            </a:extLst>
          </p:cNvPr>
          <p:cNvSpPr txBox="1"/>
          <p:nvPr/>
        </p:nvSpPr>
        <p:spPr>
          <a:xfrm>
            <a:off x="9904906" y="2457593"/>
            <a:ext cx="887118" cy="369332"/>
          </a:xfrm>
          <a:prstGeom prst="rect">
            <a:avLst/>
          </a:prstGeom>
          <a:noFill/>
        </p:spPr>
        <p:txBody>
          <a:bodyPr wrap="square" rtlCol="0">
            <a:spAutoFit/>
          </a:bodyPr>
          <a:lstStyle/>
          <a:p>
            <a:r>
              <a:rPr lang="zh-CN" altLang="en-US" dirty="0">
                <a:solidFill>
                  <a:srgbClr val="001F60"/>
                </a:solidFill>
                <a:latin typeface="微软雅黑" panose="020B0503020204020204" pitchFamily="34" charset="-122"/>
                <a:ea typeface="微软雅黑" panose="020B0503020204020204" pitchFamily="34" charset="-122"/>
                <a:cs typeface="+mn-ea"/>
                <a:sym typeface="+mn-lt"/>
              </a:rPr>
              <a:t>设定值</a:t>
            </a:r>
            <a:endParaRPr lang="en-US" altLang="zh-CN" dirty="0">
              <a:solidFill>
                <a:srgbClr val="001F60"/>
              </a:solidFill>
              <a:latin typeface="微软雅黑" panose="020B0503020204020204" pitchFamily="34" charset="-122"/>
              <a:ea typeface="微软雅黑" panose="020B0503020204020204" pitchFamily="34" charset="-122"/>
              <a:cs typeface="+mn-ea"/>
              <a:sym typeface="+mn-lt"/>
            </a:endParaRPr>
          </a:p>
        </p:txBody>
      </p:sp>
      <p:sp>
        <p:nvSpPr>
          <p:cNvPr id="2" name="矩形 45">
            <a:extLst>
              <a:ext uri="{FF2B5EF4-FFF2-40B4-BE49-F238E27FC236}">
                <a16:creationId xmlns:a16="http://schemas.microsoft.com/office/drawing/2014/main" id="{D1148115-6181-FD7F-182C-00C223229F58}"/>
              </a:ext>
            </a:extLst>
          </p:cNvPr>
          <p:cNvSpPr/>
          <p:nvPr/>
        </p:nvSpPr>
        <p:spPr>
          <a:xfrm>
            <a:off x="6849694" y="4655871"/>
            <a:ext cx="2891737" cy="923330"/>
          </a:xfrm>
          <a:prstGeom prst="rect">
            <a:avLst/>
          </a:prstGeom>
        </p:spPr>
        <p:txBody>
          <a:bodyPr wrap="square">
            <a:spAutoFit/>
          </a:bodyPr>
          <a:lstStyle/>
          <a:p>
            <a:pPr algn="ctr"/>
            <a:r>
              <a:rPr lang="zh-CN" altLang="en-US" b="1" dirty="0">
                <a:solidFill>
                  <a:srgbClr val="001F60"/>
                </a:solidFill>
                <a:latin typeface="微软雅黑" panose="020B0503020204020204" pitchFamily="34" charset="-122"/>
                <a:ea typeface="微软雅黑" panose="020B0503020204020204" pitchFamily="34" charset="-122"/>
                <a:cs typeface="+mn-ea"/>
                <a:sym typeface="+mn-lt"/>
              </a:rPr>
              <a:t>快速跟随上层下发的</a:t>
            </a:r>
          </a:p>
          <a:p>
            <a:pPr algn="ctr"/>
            <a:r>
              <a:rPr lang="zh-CN" altLang="en-US" b="1" dirty="0">
                <a:solidFill>
                  <a:srgbClr val="001F60"/>
                </a:solidFill>
                <a:latin typeface="微软雅黑" panose="020B0503020204020204" pitchFamily="34" charset="-122"/>
                <a:ea typeface="微软雅黑" panose="020B0503020204020204" pitchFamily="34" charset="-122"/>
                <a:cs typeface="+mn-ea"/>
                <a:sym typeface="+mn-lt"/>
              </a:rPr>
              <a:t>设定点控制指令</a:t>
            </a:r>
            <a:endParaRPr lang="en-US" altLang="zh-CN" b="1" dirty="0">
              <a:solidFill>
                <a:srgbClr val="001F60"/>
              </a:solidFill>
              <a:latin typeface="微软雅黑" panose="020B0503020204020204" pitchFamily="34" charset="-122"/>
              <a:ea typeface="微软雅黑" panose="020B0503020204020204" pitchFamily="34" charset="-122"/>
              <a:cs typeface="+mn-ea"/>
              <a:sym typeface="+mn-lt"/>
            </a:endParaRPr>
          </a:p>
          <a:p>
            <a:pPr algn="ctr"/>
            <a:r>
              <a:rPr lang="zh-CN" altLang="en-US" b="1" dirty="0">
                <a:solidFill>
                  <a:srgbClr val="001F60"/>
                </a:solidFill>
                <a:latin typeface="微软雅黑" panose="020B0503020204020204" pitchFamily="34" charset="-122"/>
                <a:ea typeface="微软雅黑" panose="020B0503020204020204" pitchFamily="34" charset="-122"/>
                <a:cs typeface="+mn-ea"/>
                <a:sym typeface="+mn-lt"/>
              </a:rPr>
              <a:t>自适应电网与自身状态</a:t>
            </a:r>
            <a:endParaRPr lang="en-US" altLang="zh-CN" b="1" dirty="0">
              <a:solidFill>
                <a:srgbClr val="001F6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589807" y="970920"/>
            <a:ext cx="9238865" cy="646330"/>
            <a:chOff x="1431140" y="1050237"/>
            <a:chExt cx="9238865" cy="646330"/>
          </a:xfrm>
        </p:grpSpPr>
        <p:sp>
          <p:nvSpPr>
            <p:cNvPr id="33" name="矩形: 圆角 32"/>
            <p:cNvSpPr/>
            <p:nvPr/>
          </p:nvSpPr>
          <p:spPr>
            <a:xfrm>
              <a:off x="1737748" y="1050237"/>
              <a:ext cx="8932257" cy="646330"/>
            </a:xfrm>
            <a:prstGeom prst="roundRect">
              <a:avLst/>
            </a:prstGeom>
            <a:gradFill>
              <a:gsLst>
                <a:gs pos="0">
                  <a:srgbClr val="ED7D31">
                    <a:lumMod val="20000"/>
                    <a:lumOff val="80000"/>
                  </a:srgbClr>
                </a:gs>
                <a:gs pos="60000">
                  <a:srgbClr val="A5A5A5">
                    <a:lumMod val="20000"/>
                    <a:lumOff val="80000"/>
                  </a:srgbClr>
                </a:gs>
              </a:gsLst>
              <a:lin ang="2700000" scaled="0"/>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2800" dirty="0">
                  <a:solidFill>
                    <a:srgbClr val="002060"/>
                  </a:solidFill>
                  <a:latin typeface="微软雅黑" panose="020B0503020204020204" pitchFamily="34" charset="-122"/>
                  <a:ea typeface="微软雅黑" panose="020B0503020204020204" pitchFamily="34" charset="-122"/>
                </a:rPr>
                <a:t>无模型自适应并网控制技术</a:t>
              </a:r>
            </a:p>
          </p:txBody>
        </p:sp>
        <p:sp>
          <p:nvSpPr>
            <p:cNvPr id="35" name="椭圆 34"/>
            <p:cNvSpPr/>
            <p:nvPr/>
          </p:nvSpPr>
          <p:spPr>
            <a:xfrm>
              <a:off x="1431140" y="1050237"/>
              <a:ext cx="464660" cy="600697"/>
            </a:xfrm>
            <a:prstGeom prst="ellipse">
              <a:avLst/>
            </a:prstGeom>
            <a:solidFill>
              <a:srgbClr val="ED7D31">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 name="内容占位符 3"/>
          <p:cNvSpPr>
            <a:spLocks noGrp="1"/>
          </p:cNvSpPr>
          <p:nvPr>
            <p:ph sz="half" idx="2"/>
          </p:nvPr>
        </p:nvSpPr>
        <p:spPr/>
        <p:txBody>
          <a:bodyPr/>
          <a:lstStyle/>
          <a:p>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sp>
        <p:nvSpPr>
          <p:cNvPr id="27" name="文本框 26"/>
          <p:cNvSpPr txBox="1"/>
          <p:nvPr/>
        </p:nvSpPr>
        <p:spPr>
          <a:xfrm>
            <a:off x="776603" y="172922"/>
            <a:ext cx="9068396" cy="368300"/>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自适应并网控制技术</a:t>
            </a:r>
            <a:r>
              <a:rPr kumimoji="0" lang="en-US"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无模型</a:t>
            </a:r>
            <a:r>
              <a:rPr kumimoji="0" lang="zh-CN" altLang="en-US"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动态电压控制</a:t>
            </a:r>
            <a:endParaRPr kumimoji="0" lang="zh-CN" sz="20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灯片编号占位符 2"/>
          <p:cNvSpPr txBox="1"/>
          <p:nvPr/>
        </p:nvSpPr>
        <p:spPr>
          <a:xfrm>
            <a:off x="11617841" y="6365169"/>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5A4821A2-6494-47C9-85CA-033BB03FC023}" type="slidenum">
              <a:rPr kumimoji="0" lang="zh-CN" altLang="en-US" sz="14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 name="矩形: 圆角 5"/>
          <p:cNvSpPr/>
          <p:nvPr/>
        </p:nvSpPr>
        <p:spPr>
          <a:xfrm>
            <a:off x="488466" y="1944912"/>
            <a:ext cx="1626893" cy="456912"/>
          </a:xfrm>
          <a:prstGeom prst="roundRect">
            <a:avLst>
              <a:gd name="adj" fmla="val 50000"/>
            </a:avLst>
          </a:prstGeom>
          <a:solidFill>
            <a:srgbClr val="001F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关键难题</a:t>
            </a:r>
          </a:p>
        </p:txBody>
      </p:sp>
      <p:sp>
        <p:nvSpPr>
          <p:cNvPr id="5" name="矩形 57"/>
          <p:cNvSpPr/>
          <p:nvPr/>
        </p:nvSpPr>
        <p:spPr>
          <a:xfrm>
            <a:off x="2287271" y="1830705"/>
            <a:ext cx="9058354" cy="1135054"/>
          </a:xfrm>
          <a:prstGeom prst="rect">
            <a:avLst/>
          </a:prstGeom>
        </p:spPr>
        <p:txBody>
          <a:bodyPr wrap="square">
            <a:spAutoFit/>
          </a:bodyPr>
          <a:lstStyle/>
          <a:p>
            <a:pPr>
              <a:lnSpc>
                <a:spcPct val="150000"/>
              </a:lnSpc>
            </a:pPr>
            <a:r>
              <a:rPr lang="zh-CN" altLang="en-US" sz="2400" dirty="0">
                <a:solidFill>
                  <a:srgbClr val="002060"/>
                </a:solidFill>
                <a:latin typeface="微软雅黑" panose="020B0503020204020204" pitchFamily="34" charset="-122"/>
                <a:ea typeface="微软雅黑" panose="020B0503020204020204" pitchFamily="34" charset="-122"/>
              </a:rPr>
              <a:t>常规</a:t>
            </a:r>
            <a:r>
              <a:rPr lang="en-US" altLang="zh-CN" sz="2400" dirty="0">
                <a:solidFill>
                  <a:srgbClr val="002060"/>
                </a:solidFill>
                <a:latin typeface="微软雅黑" panose="020B0503020204020204" pitchFamily="34" charset="-122"/>
                <a:ea typeface="微软雅黑" panose="020B0503020204020204" pitchFamily="34" charset="-122"/>
              </a:rPr>
              <a:t>PI</a:t>
            </a:r>
            <a:r>
              <a:rPr lang="zh-CN" altLang="en-US" sz="2400" dirty="0">
                <a:solidFill>
                  <a:srgbClr val="002060"/>
                </a:solidFill>
                <a:latin typeface="微软雅黑" panose="020B0503020204020204" pitchFamily="34" charset="-122"/>
                <a:ea typeface="微软雅黑" panose="020B0503020204020204" pitchFamily="34" charset="-122"/>
              </a:rPr>
              <a:t>尽管能够达到控制目标，但在外部系统参数变化后，需要重新整定，否则控制性能将受到严重影响。</a:t>
            </a:r>
            <a:endParaRPr lang="en-US" altLang="zh-CN" sz="2400" dirty="0">
              <a:solidFill>
                <a:srgbClr val="002060"/>
              </a:solidFill>
              <a:latin typeface="微软雅黑" panose="020B0503020204020204" pitchFamily="34" charset="-122"/>
              <a:ea typeface="微软雅黑" panose="020B0503020204020204" pitchFamily="34" charset="-122"/>
            </a:endParaRPr>
          </a:p>
        </p:txBody>
      </p:sp>
      <p:sp>
        <p:nvSpPr>
          <p:cNvPr id="2" name="îṣļíďè"/>
          <p:cNvSpPr txBox="1"/>
          <p:nvPr/>
        </p:nvSpPr>
        <p:spPr>
          <a:xfrm>
            <a:off x="8253330" y="5457790"/>
            <a:ext cx="3426058" cy="907379"/>
          </a:xfrm>
          <a:prstGeom prst="rect">
            <a:avLst/>
          </a:prstGeom>
          <a:noFill/>
          <a:ln>
            <a:noFill/>
          </a:ln>
        </p:spPr>
        <p:txBody>
          <a:bodyPr wrap="square" lIns="91440" tIns="45720" rIns="91440" bIns="45720" anchor="t" anchorCtr="0">
            <a:noAutofit/>
          </a:bodyPr>
          <a:lstStyle>
            <a:defPPr>
              <a:defRPr lang="zh-CN"/>
            </a:defPPr>
            <a:lvl1pPr>
              <a:buSzPct val="25000"/>
              <a:defRPr sz="1200" b="1">
                <a:solidFill>
                  <a:schemeClr val="dk1"/>
                </a:solidFill>
              </a:defRPr>
            </a:lvl1pPr>
          </a:lstStyle>
          <a:p>
            <a:pPr marL="0" marR="0" lvl="0" indent="0" defTabSz="913765" eaLnBrk="1" fontAlgn="auto" latinLnBrk="0" hangingPunct="1">
              <a:lnSpc>
                <a:spcPct val="150000"/>
              </a:lnSpc>
              <a:spcBef>
                <a:spcPts val="0"/>
              </a:spcBef>
              <a:spcAft>
                <a:spcPts val="0"/>
              </a:spcAft>
              <a:buClrTx/>
              <a:buSzPct val="25000"/>
              <a:buFontTx/>
              <a:buNone/>
              <a:defRPr/>
            </a:pPr>
            <a:r>
              <a:rPr kumimoji="0" lang="zh-CN" altLang="en-US" sz="180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rPr>
              <a:t>在某场景下整定后，即便外界系统参数变化，仍能保持高效性。</a:t>
            </a:r>
            <a:endParaRPr kumimoji="0" lang="en-US" altLang="zh-CN" sz="180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îslíḓe"/>
          <p:cNvSpPr txBox="1"/>
          <p:nvPr/>
        </p:nvSpPr>
        <p:spPr>
          <a:xfrm>
            <a:off x="8842643" y="5002493"/>
            <a:ext cx="2297842" cy="396622"/>
          </a:xfrm>
          <a:prstGeom prst="rect">
            <a:avLst/>
          </a:prstGeom>
          <a:noFill/>
          <a:ln>
            <a:noFill/>
          </a:ln>
        </p:spPr>
        <p:txBody>
          <a:bodyPr wrap="square" lIns="91440" tIns="45720" rIns="91440" bIns="45720" anchor="ctr" anchorCtr="0">
            <a:noAutofit/>
          </a:bodyPr>
          <a:lstStyle/>
          <a:p>
            <a:pPr marL="0" marR="0" lvl="0" indent="0" defTabSz="913765" eaLnBrk="1" fontAlgn="auto" latinLnBrk="0" hangingPunct="1">
              <a:lnSpc>
                <a:spcPct val="100000"/>
              </a:lnSpc>
              <a:spcBef>
                <a:spcPts val="0"/>
              </a:spcBef>
              <a:spcAft>
                <a:spcPts val="0"/>
              </a:spcAft>
              <a:buClrTx/>
              <a:buSzPct val="25000"/>
              <a:buFontTx/>
              <a:buNone/>
              <a:defRPr/>
            </a:pPr>
            <a:r>
              <a:rPr kumimoji="0" lang="zh-CN" altLang="en-US" sz="20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rPr>
              <a:t>自适应性</a:t>
            </a:r>
            <a:endParaRPr kumimoji="0" lang="de-DE" altLang="zh-CN" sz="20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i$ļîḓe"/>
          <p:cNvSpPr/>
          <p:nvPr/>
        </p:nvSpPr>
        <p:spPr>
          <a:xfrm>
            <a:off x="8350525" y="4984085"/>
            <a:ext cx="400596" cy="441103"/>
          </a:xfrm>
          <a:custGeom>
            <a:avLst/>
            <a:gdLst>
              <a:gd name="T0" fmla="*/ 209 w 215"/>
              <a:gd name="T1" fmla="*/ 133 h 237"/>
              <a:gd name="T2" fmla="*/ 206 w 215"/>
              <a:gd name="T3" fmla="*/ 129 h 237"/>
              <a:gd name="T4" fmla="*/ 195 w 215"/>
              <a:gd name="T5" fmla="*/ 89 h 237"/>
              <a:gd name="T6" fmla="*/ 129 w 215"/>
              <a:gd name="T7" fmla="*/ 24 h 237"/>
              <a:gd name="T8" fmla="*/ 128 w 215"/>
              <a:gd name="T9" fmla="*/ 24 h 237"/>
              <a:gd name="T10" fmla="*/ 120 w 215"/>
              <a:gd name="T11" fmla="*/ 15 h 237"/>
              <a:gd name="T12" fmla="*/ 80 w 215"/>
              <a:gd name="T13" fmla="*/ 4 h 237"/>
              <a:gd name="T14" fmla="*/ 69 w 215"/>
              <a:gd name="T15" fmla="*/ 7 h 237"/>
              <a:gd name="T16" fmla="*/ 63 w 215"/>
              <a:gd name="T17" fmla="*/ 23 h 237"/>
              <a:gd name="T18" fmla="*/ 72 w 215"/>
              <a:gd name="T19" fmla="*/ 37 h 237"/>
              <a:gd name="T20" fmla="*/ 70 w 215"/>
              <a:gd name="T21" fmla="*/ 43 h 237"/>
              <a:gd name="T22" fmla="*/ 113 w 215"/>
              <a:gd name="T23" fmla="*/ 45 h 237"/>
              <a:gd name="T24" fmla="*/ 135 w 215"/>
              <a:gd name="T25" fmla="*/ 115 h 237"/>
              <a:gd name="T26" fmla="*/ 95 w 215"/>
              <a:gd name="T27" fmla="*/ 100 h 237"/>
              <a:gd name="T28" fmla="*/ 65 w 215"/>
              <a:gd name="T29" fmla="*/ 126 h 237"/>
              <a:gd name="T30" fmla="*/ 0 w 215"/>
              <a:gd name="T31" fmla="*/ 140 h 237"/>
              <a:gd name="T32" fmla="*/ 0 w 215"/>
              <a:gd name="T33" fmla="*/ 237 h 237"/>
              <a:gd name="T34" fmla="*/ 23 w 215"/>
              <a:gd name="T35" fmla="*/ 237 h 237"/>
              <a:gd name="T36" fmla="*/ 32 w 215"/>
              <a:gd name="T37" fmla="*/ 221 h 237"/>
              <a:gd name="T38" fmla="*/ 72 w 215"/>
              <a:gd name="T39" fmla="*/ 175 h 237"/>
              <a:gd name="T40" fmla="*/ 124 w 215"/>
              <a:gd name="T41" fmla="*/ 171 h 237"/>
              <a:gd name="T42" fmla="*/ 179 w 215"/>
              <a:gd name="T43" fmla="*/ 156 h 237"/>
              <a:gd name="T44" fmla="*/ 209 w 215"/>
              <a:gd name="T45" fmla="*/ 13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237">
                <a:moveTo>
                  <a:pt x="209" y="133"/>
                </a:moveTo>
                <a:cubicBezTo>
                  <a:pt x="208" y="130"/>
                  <a:pt x="208" y="131"/>
                  <a:pt x="206" y="129"/>
                </a:cubicBezTo>
                <a:cubicBezTo>
                  <a:pt x="203" y="117"/>
                  <a:pt x="204" y="103"/>
                  <a:pt x="195" y="89"/>
                </a:cubicBezTo>
                <a:cubicBezTo>
                  <a:pt x="181" y="66"/>
                  <a:pt x="144" y="30"/>
                  <a:pt x="129" y="24"/>
                </a:cubicBezTo>
                <a:cubicBezTo>
                  <a:pt x="129" y="24"/>
                  <a:pt x="128" y="24"/>
                  <a:pt x="128" y="24"/>
                </a:cubicBezTo>
                <a:cubicBezTo>
                  <a:pt x="127" y="20"/>
                  <a:pt x="125" y="17"/>
                  <a:pt x="120" y="15"/>
                </a:cubicBezTo>
                <a:cubicBezTo>
                  <a:pt x="106" y="8"/>
                  <a:pt x="89" y="0"/>
                  <a:pt x="80" y="4"/>
                </a:cubicBezTo>
                <a:cubicBezTo>
                  <a:pt x="75" y="6"/>
                  <a:pt x="71" y="2"/>
                  <a:pt x="69" y="7"/>
                </a:cubicBezTo>
                <a:cubicBezTo>
                  <a:pt x="68" y="10"/>
                  <a:pt x="62" y="16"/>
                  <a:pt x="63" y="23"/>
                </a:cubicBezTo>
                <a:cubicBezTo>
                  <a:pt x="64" y="25"/>
                  <a:pt x="67" y="34"/>
                  <a:pt x="72" y="37"/>
                </a:cubicBezTo>
                <a:cubicBezTo>
                  <a:pt x="72" y="39"/>
                  <a:pt x="66" y="35"/>
                  <a:pt x="70" y="43"/>
                </a:cubicBezTo>
                <a:cubicBezTo>
                  <a:pt x="74" y="51"/>
                  <a:pt x="106" y="37"/>
                  <a:pt x="113" y="45"/>
                </a:cubicBezTo>
                <a:cubicBezTo>
                  <a:pt x="120" y="56"/>
                  <a:pt x="121" y="92"/>
                  <a:pt x="135" y="115"/>
                </a:cubicBezTo>
                <a:cubicBezTo>
                  <a:pt x="132" y="115"/>
                  <a:pt x="119" y="95"/>
                  <a:pt x="95" y="100"/>
                </a:cubicBezTo>
                <a:cubicBezTo>
                  <a:pt x="72" y="106"/>
                  <a:pt x="65" y="126"/>
                  <a:pt x="65" y="126"/>
                </a:cubicBezTo>
                <a:cubicBezTo>
                  <a:pt x="43" y="105"/>
                  <a:pt x="5" y="120"/>
                  <a:pt x="0" y="140"/>
                </a:cubicBezTo>
                <a:lnTo>
                  <a:pt x="0" y="237"/>
                </a:lnTo>
                <a:lnTo>
                  <a:pt x="23" y="237"/>
                </a:lnTo>
                <a:lnTo>
                  <a:pt x="32" y="221"/>
                </a:lnTo>
                <a:cubicBezTo>
                  <a:pt x="47" y="216"/>
                  <a:pt x="59" y="191"/>
                  <a:pt x="72" y="175"/>
                </a:cubicBezTo>
                <a:cubicBezTo>
                  <a:pt x="88" y="177"/>
                  <a:pt x="114" y="172"/>
                  <a:pt x="124" y="171"/>
                </a:cubicBezTo>
                <a:cubicBezTo>
                  <a:pt x="134" y="170"/>
                  <a:pt x="169" y="160"/>
                  <a:pt x="179" y="156"/>
                </a:cubicBezTo>
                <a:cubicBezTo>
                  <a:pt x="202" y="148"/>
                  <a:pt x="215" y="149"/>
                  <a:pt x="209" y="133"/>
                </a:cubicBezTo>
                <a:close/>
              </a:path>
            </a:pathLst>
          </a:custGeom>
          <a:solidFill>
            <a:srgbClr val="002C64"/>
          </a:solidFill>
          <a:ln>
            <a:noFill/>
          </a:ln>
        </p:spPr>
        <p:txBody>
          <a:bodyPr wrap="square" lIns="91440" tIns="45720" rIns="91440" bIns="45720" anchor="ctr"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iśľïďè"/>
          <p:cNvSpPr txBox="1"/>
          <p:nvPr/>
        </p:nvSpPr>
        <p:spPr>
          <a:xfrm>
            <a:off x="488466" y="5457790"/>
            <a:ext cx="2943300" cy="907379"/>
          </a:xfrm>
          <a:prstGeom prst="rect">
            <a:avLst/>
          </a:prstGeom>
          <a:noFill/>
          <a:ln>
            <a:noFill/>
          </a:ln>
        </p:spPr>
        <p:txBody>
          <a:bodyPr wrap="square" lIns="91440" tIns="45720" rIns="91440" bIns="45720" anchor="t" anchorCtr="0">
            <a:noAutofit/>
          </a:bodyPr>
          <a:lstStyle>
            <a:defPPr>
              <a:defRPr lang="zh-CN"/>
            </a:defPPr>
            <a:lvl1pPr>
              <a:buSzPct val="25000"/>
              <a:defRPr sz="1200" b="1">
                <a:solidFill>
                  <a:schemeClr val="dk1"/>
                </a:solidFill>
              </a:defRPr>
            </a:lvl1pPr>
          </a:lstStyle>
          <a:p>
            <a:pPr marL="0" marR="0" lvl="0" indent="0" defTabSz="913765" eaLnBrk="1" fontAlgn="auto" latinLnBrk="0" hangingPunct="1">
              <a:lnSpc>
                <a:spcPct val="150000"/>
              </a:lnSpc>
              <a:spcBef>
                <a:spcPts val="0"/>
              </a:spcBef>
              <a:spcAft>
                <a:spcPts val="0"/>
              </a:spcAft>
              <a:buClrTx/>
              <a:buSzPct val="25000"/>
              <a:buFontTx/>
              <a:buNone/>
              <a:defRPr/>
            </a:pPr>
            <a:r>
              <a:rPr kumimoji="0" lang="zh-CN" altLang="en-US" sz="180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rPr>
              <a:t>不适用外界系统的模型信息或参数信息。</a:t>
            </a:r>
            <a:endParaRPr kumimoji="0" lang="en-US" altLang="zh-CN" sz="180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ísḻiďé"/>
          <p:cNvSpPr txBox="1"/>
          <p:nvPr/>
        </p:nvSpPr>
        <p:spPr>
          <a:xfrm>
            <a:off x="1241567" y="5002493"/>
            <a:ext cx="1956308" cy="396622"/>
          </a:xfrm>
          <a:prstGeom prst="rect">
            <a:avLst/>
          </a:prstGeom>
          <a:noFill/>
          <a:ln>
            <a:noFill/>
          </a:ln>
        </p:spPr>
        <p:txBody>
          <a:bodyPr wrap="square" lIns="91440" tIns="45720" rIns="91440" bIns="45720" anchor="ctr" anchorCtr="0">
            <a:noAutofit/>
          </a:bodyPr>
          <a:lstStyle/>
          <a:p>
            <a:pPr marL="0" marR="0" lvl="0" indent="0" defTabSz="913765" eaLnBrk="1" fontAlgn="auto" latinLnBrk="0" hangingPunct="1">
              <a:lnSpc>
                <a:spcPct val="100000"/>
              </a:lnSpc>
              <a:spcBef>
                <a:spcPts val="0"/>
              </a:spcBef>
              <a:spcAft>
                <a:spcPts val="0"/>
              </a:spcAft>
              <a:buClrTx/>
              <a:buSzPct val="25000"/>
              <a:buFontTx/>
              <a:buNone/>
              <a:defRPr/>
            </a:pPr>
            <a:r>
              <a:rPr kumimoji="0" lang="zh-CN" altLang="en-US" sz="20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rPr>
              <a:t>无模型</a:t>
            </a:r>
            <a:endParaRPr kumimoji="0" lang="de-DE" sz="20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iṥļïďê"/>
          <p:cNvSpPr txBox="1"/>
          <p:nvPr/>
        </p:nvSpPr>
        <p:spPr>
          <a:xfrm>
            <a:off x="4194300" y="5457790"/>
            <a:ext cx="3478715" cy="907379"/>
          </a:xfrm>
          <a:prstGeom prst="rect">
            <a:avLst/>
          </a:prstGeom>
          <a:noFill/>
          <a:ln>
            <a:noFill/>
          </a:ln>
        </p:spPr>
        <p:txBody>
          <a:bodyPr wrap="square" lIns="91440" tIns="45720" rIns="91440" bIns="45720" anchor="t" anchorCtr="0">
            <a:noAutofit/>
          </a:bodyPr>
          <a:lstStyle>
            <a:defPPr>
              <a:defRPr lang="zh-CN"/>
            </a:defPPr>
            <a:lvl1pPr>
              <a:buSzPct val="25000"/>
              <a:defRPr sz="1200" b="1">
                <a:solidFill>
                  <a:schemeClr val="dk1"/>
                </a:solidFill>
              </a:defRPr>
            </a:lvl1pPr>
          </a:lstStyle>
          <a:p>
            <a:pPr marL="0" marR="0" lvl="0" indent="0" defTabSz="913765" eaLnBrk="1" fontAlgn="auto" latinLnBrk="0" hangingPunct="1">
              <a:lnSpc>
                <a:spcPct val="150000"/>
              </a:lnSpc>
              <a:spcBef>
                <a:spcPts val="0"/>
              </a:spcBef>
              <a:spcAft>
                <a:spcPts val="0"/>
              </a:spcAft>
              <a:buClrTx/>
              <a:buSzPct val="25000"/>
              <a:buFontTx/>
              <a:buNone/>
              <a:defRPr/>
            </a:pPr>
            <a:r>
              <a:rPr kumimoji="0" lang="zh-CN" altLang="en-US" sz="180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rPr>
              <a:t>具备快速、稳定的控制性能，高效跟随上层控制给出的设定值。</a:t>
            </a:r>
            <a:endParaRPr kumimoji="0" lang="en-US" altLang="zh-CN" sz="180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iśḷïḋé"/>
          <p:cNvSpPr txBox="1"/>
          <p:nvPr/>
        </p:nvSpPr>
        <p:spPr>
          <a:xfrm>
            <a:off x="4845203" y="5002493"/>
            <a:ext cx="2359336" cy="396622"/>
          </a:xfrm>
          <a:prstGeom prst="rect">
            <a:avLst/>
          </a:prstGeom>
          <a:noFill/>
          <a:ln>
            <a:noFill/>
          </a:ln>
        </p:spPr>
        <p:txBody>
          <a:bodyPr wrap="square" lIns="91440" tIns="45720" rIns="91440" bIns="45720" anchor="ctr" anchorCtr="0">
            <a:noAutofit/>
          </a:bodyPr>
          <a:lstStyle/>
          <a:p>
            <a:pPr marL="0" marR="0" lvl="0" indent="0" defTabSz="913765" eaLnBrk="1" fontAlgn="auto" latinLnBrk="0" hangingPunct="1">
              <a:lnSpc>
                <a:spcPct val="100000"/>
              </a:lnSpc>
              <a:spcBef>
                <a:spcPts val="0"/>
              </a:spcBef>
              <a:spcAft>
                <a:spcPts val="0"/>
              </a:spcAft>
              <a:buClrTx/>
              <a:buSzPct val="25000"/>
              <a:buFontTx/>
              <a:buNone/>
              <a:defRPr/>
            </a:pPr>
            <a:r>
              <a:rPr kumimoji="0" lang="zh-CN" altLang="en-US" sz="20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rPr>
              <a:t>高效性</a:t>
            </a:r>
            <a:endParaRPr kumimoji="0" lang="de-DE" altLang="zh-CN" sz="20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îṣľíḍé"/>
          <p:cNvSpPr/>
          <p:nvPr/>
        </p:nvSpPr>
        <p:spPr>
          <a:xfrm>
            <a:off x="4249265" y="4941150"/>
            <a:ext cx="490446" cy="490731"/>
          </a:xfrm>
          <a:custGeom>
            <a:avLst/>
            <a:gdLst>
              <a:gd name="T0" fmla="*/ 5393 w 6022"/>
              <a:gd name="T1" fmla="*/ 2792 h 6034"/>
              <a:gd name="T2" fmla="*/ 6022 w 6022"/>
              <a:gd name="T3" fmla="*/ 2792 h 6034"/>
              <a:gd name="T4" fmla="*/ 5308 w 6022"/>
              <a:gd name="T5" fmla="*/ 1051 h 6034"/>
              <a:gd name="T6" fmla="*/ 4859 w 6022"/>
              <a:gd name="T7" fmla="*/ 1500 h 6034"/>
              <a:gd name="T8" fmla="*/ 4548 w 6022"/>
              <a:gd name="T9" fmla="*/ 1190 h 6034"/>
              <a:gd name="T10" fmla="*/ 4998 w 6022"/>
              <a:gd name="T11" fmla="*/ 739 h 6034"/>
              <a:gd name="T12" fmla="*/ 3255 w 6022"/>
              <a:gd name="T13" fmla="*/ 3 h 6034"/>
              <a:gd name="T14" fmla="*/ 3255 w 6022"/>
              <a:gd name="T15" fmla="*/ 655 h 6034"/>
              <a:gd name="T16" fmla="*/ 2816 w 6022"/>
              <a:gd name="T17" fmla="*/ 655 h 6034"/>
              <a:gd name="T18" fmla="*/ 2816 w 6022"/>
              <a:gd name="T19" fmla="*/ 0 h 6034"/>
              <a:gd name="T20" fmla="*/ 1050 w 6022"/>
              <a:gd name="T21" fmla="*/ 716 h 6034"/>
              <a:gd name="T22" fmla="*/ 1524 w 6022"/>
              <a:gd name="T23" fmla="*/ 1190 h 6034"/>
              <a:gd name="T24" fmla="*/ 1213 w 6022"/>
              <a:gd name="T25" fmla="*/ 1500 h 6034"/>
              <a:gd name="T26" fmla="*/ 738 w 6022"/>
              <a:gd name="T27" fmla="*/ 1025 h 6034"/>
              <a:gd name="T28" fmla="*/ 0 w 6022"/>
              <a:gd name="T29" fmla="*/ 2793 h 6034"/>
              <a:gd name="T30" fmla="*/ 679 w 6022"/>
              <a:gd name="T31" fmla="*/ 2793 h 6034"/>
              <a:gd name="T32" fmla="*/ 679 w 6022"/>
              <a:gd name="T33" fmla="*/ 3232 h 6034"/>
              <a:gd name="T34" fmla="*/ 0 w 6022"/>
              <a:gd name="T35" fmla="*/ 3232 h 6034"/>
              <a:gd name="T36" fmla="*/ 3011 w 6022"/>
              <a:gd name="T37" fmla="*/ 6034 h 6034"/>
              <a:gd name="T38" fmla="*/ 6022 w 6022"/>
              <a:gd name="T39" fmla="*/ 3232 h 6034"/>
              <a:gd name="T40" fmla="*/ 5393 w 6022"/>
              <a:gd name="T41" fmla="*/ 3232 h 6034"/>
              <a:gd name="T42" fmla="*/ 5393 w 6022"/>
              <a:gd name="T43" fmla="*/ 2792 h 6034"/>
              <a:gd name="T44" fmla="*/ 5393 w 6022"/>
              <a:gd name="T45" fmla="*/ 2792 h 6034"/>
              <a:gd name="T46" fmla="*/ 3036 w 6022"/>
              <a:gd name="T47" fmla="*/ 4830 h 6034"/>
              <a:gd name="T48" fmla="*/ 2454 w 6022"/>
              <a:gd name="T49" fmla="*/ 4247 h 6034"/>
              <a:gd name="T50" fmla="*/ 2802 w 6022"/>
              <a:gd name="T51" fmla="*/ 3715 h 6034"/>
              <a:gd name="T52" fmla="*/ 3021 w 6022"/>
              <a:gd name="T53" fmla="*/ 1692 h 6034"/>
              <a:gd name="T54" fmla="*/ 3075 w 6022"/>
              <a:gd name="T55" fmla="*/ 1693 h 6034"/>
              <a:gd name="T56" fmla="*/ 3274 w 6022"/>
              <a:gd name="T57" fmla="*/ 3716 h 6034"/>
              <a:gd name="T58" fmla="*/ 3618 w 6022"/>
              <a:gd name="T59" fmla="*/ 4247 h 6034"/>
              <a:gd name="T60" fmla="*/ 3036 w 6022"/>
              <a:gd name="T61" fmla="*/ 4830 h 6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2" h="6034">
                <a:moveTo>
                  <a:pt x="5393" y="2792"/>
                </a:moveTo>
                <a:lnTo>
                  <a:pt x="6022" y="2792"/>
                </a:lnTo>
                <a:cubicBezTo>
                  <a:pt x="5974" y="2130"/>
                  <a:pt x="5715" y="1527"/>
                  <a:pt x="5308" y="1051"/>
                </a:cubicBezTo>
                <a:lnTo>
                  <a:pt x="4859" y="1500"/>
                </a:lnTo>
                <a:lnTo>
                  <a:pt x="4548" y="1190"/>
                </a:lnTo>
                <a:lnTo>
                  <a:pt x="4998" y="739"/>
                </a:lnTo>
                <a:cubicBezTo>
                  <a:pt x="4525" y="325"/>
                  <a:pt x="3921" y="56"/>
                  <a:pt x="3255" y="3"/>
                </a:cubicBezTo>
                <a:lnTo>
                  <a:pt x="3255" y="655"/>
                </a:lnTo>
                <a:lnTo>
                  <a:pt x="2816" y="655"/>
                </a:lnTo>
                <a:lnTo>
                  <a:pt x="2816" y="0"/>
                </a:lnTo>
                <a:cubicBezTo>
                  <a:pt x="2144" y="43"/>
                  <a:pt x="1531" y="304"/>
                  <a:pt x="1050" y="716"/>
                </a:cubicBezTo>
                <a:lnTo>
                  <a:pt x="1524" y="1190"/>
                </a:lnTo>
                <a:lnTo>
                  <a:pt x="1213" y="1500"/>
                </a:lnTo>
                <a:lnTo>
                  <a:pt x="738" y="1025"/>
                </a:lnTo>
                <a:cubicBezTo>
                  <a:pt x="318" y="1505"/>
                  <a:pt x="49" y="2117"/>
                  <a:pt x="0" y="2793"/>
                </a:cubicBezTo>
                <a:lnTo>
                  <a:pt x="679" y="2793"/>
                </a:lnTo>
                <a:lnTo>
                  <a:pt x="679" y="3232"/>
                </a:lnTo>
                <a:lnTo>
                  <a:pt x="0" y="3232"/>
                </a:lnTo>
                <a:cubicBezTo>
                  <a:pt x="113" y="4797"/>
                  <a:pt x="1416" y="6034"/>
                  <a:pt x="3011" y="6034"/>
                </a:cubicBezTo>
                <a:cubicBezTo>
                  <a:pt x="4606" y="6034"/>
                  <a:pt x="5909" y="4797"/>
                  <a:pt x="6022" y="3232"/>
                </a:cubicBezTo>
                <a:lnTo>
                  <a:pt x="5393" y="3232"/>
                </a:lnTo>
                <a:lnTo>
                  <a:pt x="5393" y="2792"/>
                </a:lnTo>
                <a:lnTo>
                  <a:pt x="5393" y="2792"/>
                </a:lnTo>
                <a:close/>
                <a:moveTo>
                  <a:pt x="3036" y="4830"/>
                </a:moveTo>
                <a:cubicBezTo>
                  <a:pt x="2714" y="4830"/>
                  <a:pt x="2454" y="4569"/>
                  <a:pt x="2454" y="4247"/>
                </a:cubicBezTo>
                <a:cubicBezTo>
                  <a:pt x="2454" y="4009"/>
                  <a:pt x="2597" y="3805"/>
                  <a:pt x="2802" y="3715"/>
                </a:cubicBezTo>
                <a:lnTo>
                  <a:pt x="3021" y="1692"/>
                </a:lnTo>
                <a:lnTo>
                  <a:pt x="3075" y="1693"/>
                </a:lnTo>
                <a:lnTo>
                  <a:pt x="3274" y="3716"/>
                </a:lnTo>
                <a:cubicBezTo>
                  <a:pt x="3477" y="3807"/>
                  <a:pt x="3618" y="4010"/>
                  <a:pt x="3618" y="4247"/>
                </a:cubicBezTo>
                <a:cubicBezTo>
                  <a:pt x="3619" y="4569"/>
                  <a:pt x="3358" y="4830"/>
                  <a:pt x="3036" y="4830"/>
                </a:cubicBezTo>
                <a:close/>
              </a:path>
            </a:pathLst>
          </a:custGeom>
          <a:solidFill>
            <a:srgbClr val="002C64"/>
          </a:solid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 name="组合 21"/>
          <p:cNvGrpSpPr/>
          <p:nvPr/>
        </p:nvGrpSpPr>
        <p:grpSpPr>
          <a:xfrm>
            <a:off x="632513" y="4931051"/>
            <a:ext cx="520573" cy="520573"/>
            <a:chOff x="577355" y="3382477"/>
            <a:chExt cx="668182" cy="668182"/>
          </a:xfrm>
          <a:solidFill>
            <a:srgbClr val="9BBB59">
              <a:lumMod val="75000"/>
            </a:srgbClr>
          </a:solidFill>
        </p:grpSpPr>
        <p:sp>
          <p:nvSpPr>
            <p:cNvPr id="14" name="iṡḻïďé"/>
            <p:cNvSpPr/>
            <p:nvPr/>
          </p:nvSpPr>
          <p:spPr>
            <a:xfrm>
              <a:off x="708422" y="3503213"/>
              <a:ext cx="421708" cy="421119"/>
            </a:xfrm>
            <a:custGeom>
              <a:avLst/>
              <a:gdLst>
                <a:gd name="connsiteX0" fmla="*/ 272708 w 606933"/>
                <a:gd name="connsiteY0" fmla="*/ 273582 h 606086"/>
                <a:gd name="connsiteX1" fmla="*/ 334225 w 606933"/>
                <a:gd name="connsiteY1" fmla="*/ 273582 h 606086"/>
                <a:gd name="connsiteX2" fmla="*/ 352968 w 606933"/>
                <a:gd name="connsiteY2" fmla="*/ 292303 h 606086"/>
                <a:gd name="connsiteX3" fmla="*/ 352968 w 606933"/>
                <a:gd name="connsiteY3" fmla="*/ 474602 h 606086"/>
                <a:gd name="connsiteX4" fmla="*/ 334225 w 606933"/>
                <a:gd name="connsiteY4" fmla="*/ 493323 h 606086"/>
                <a:gd name="connsiteX5" fmla="*/ 272708 w 606933"/>
                <a:gd name="connsiteY5" fmla="*/ 493323 h 606086"/>
                <a:gd name="connsiteX6" fmla="*/ 253965 w 606933"/>
                <a:gd name="connsiteY6" fmla="*/ 474602 h 606086"/>
                <a:gd name="connsiteX7" fmla="*/ 253965 w 606933"/>
                <a:gd name="connsiteY7" fmla="*/ 292303 h 606086"/>
                <a:gd name="connsiteX8" fmla="*/ 272708 w 606933"/>
                <a:gd name="connsiteY8" fmla="*/ 273582 h 606086"/>
                <a:gd name="connsiteX9" fmla="*/ 303466 w 606933"/>
                <a:gd name="connsiteY9" fmla="*/ 112693 h 606086"/>
                <a:gd name="connsiteX10" fmla="*/ 358401 w 606933"/>
                <a:gd name="connsiteY10" fmla="*/ 167487 h 606086"/>
                <a:gd name="connsiteX11" fmla="*/ 303466 w 606933"/>
                <a:gd name="connsiteY11" fmla="*/ 222281 h 606086"/>
                <a:gd name="connsiteX12" fmla="*/ 248531 w 606933"/>
                <a:gd name="connsiteY12" fmla="*/ 167487 h 606086"/>
                <a:gd name="connsiteX13" fmla="*/ 303466 w 606933"/>
                <a:gd name="connsiteY13" fmla="*/ 112693 h 606086"/>
                <a:gd name="connsiteX14" fmla="*/ 303513 w 606933"/>
                <a:gd name="connsiteY14" fmla="*/ 64150 h 606086"/>
                <a:gd name="connsiteX15" fmla="*/ 64249 w 606933"/>
                <a:gd name="connsiteY15" fmla="*/ 303043 h 606086"/>
                <a:gd name="connsiteX16" fmla="*/ 303513 w 606933"/>
                <a:gd name="connsiteY16" fmla="*/ 541936 h 606086"/>
                <a:gd name="connsiteX17" fmla="*/ 542684 w 606933"/>
                <a:gd name="connsiteY17" fmla="*/ 303043 h 606086"/>
                <a:gd name="connsiteX18" fmla="*/ 303513 w 606933"/>
                <a:gd name="connsiteY18" fmla="*/ 64150 h 606086"/>
                <a:gd name="connsiteX19" fmla="*/ 303513 w 606933"/>
                <a:gd name="connsiteY19" fmla="*/ 0 h 606086"/>
                <a:gd name="connsiteX20" fmla="*/ 606933 w 606933"/>
                <a:gd name="connsiteY20" fmla="*/ 303043 h 606086"/>
                <a:gd name="connsiteX21" fmla="*/ 303513 w 606933"/>
                <a:gd name="connsiteY21" fmla="*/ 606086 h 606086"/>
                <a:gd name="connsiteX22" fmla="*/ 0 w 606933"/>
                <a:gd name="connsiteY22" fmla="*/ 303043 h 606086"/>
                <a:gd name="connsiteX23" fmla="*/ 303513 w 606933"/>
                <a:gd name="connsiteY23" fmla="*/ 0 h 6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6933" h="606086">
                  <a:moveTo>
                    <a:pt x="272708" y="273582"/>
                  </a:moveTo>
                  <a:lnTo>
                    <a:pt x="334225" y="273582"/>
                  </a:lnTo>
                  <a:cubicBezTo>
                    <a:pt x="344617" y="273582"/>
                    <a:pt x="352968" y="282016"/>
                    <a:pt x="352968" y="292303"/>
                  </a:cubicBezTo>
                  <a:lnTo>
                    <a:pt x="352968" y="474602"/>
                  </a:lnTo>
                  <a:cubicBezTo>
                    <a:pt x="352968" y="484982"/>
                    <a:pt x="344617" y="493323"/>
                    <a:pt x="334225" y="493323"/>
                  </a:cubicBezTo>
                  <a:lnTo>
                    <a:pt x="272708" y="493323"/>
                  </a:lnTo>
                  <a:cubicBezTo>
                    <a:pt x="262409" y="493323"/>
                    <a:pt x="253965" y="484982"/>
                    <a:pt x="253965" y="474602"/>
                  </a:cubicBezTo>
                  <a:lnTo>
                    <a:pt x="253965" y="292303"/>
                  </a:lnTo>
                  <a:cubicBezTo>
                    <a:pt x="253965" y="282016"/>
                    <a:pt x="262409" y="273582"/>
                    <a:pt x="272708" y="273582"/>
                  </a:cubicBezTo>
                  <a:close/>
                  <a:moveTo>
                    <a:pt x="303466" y="112693"/>
                  </a:moveTo>
                  <a:cubicBezTo>
                    <a:pt x="333806" y="112693"/>
                    <a:pt x="358401" y="137225"/>
                    <a:pt x="358401" y="167487"/>
                  </a:cubicBezTo>
                  <a:cubicBezTo>
                    <a:pt x="358401" y="197749"/>
                    <a:pt x="333806" y="222281"/>
                    <a:pt x="303466" y="222281"/>
                  </a:cubicBezTo>
                  <a:cubicBezTo>
                    <a:pt x="273126" y="222281"/>
                    <a:pt x="248531" y="197749"/>
                    <a:pt x="248531" y="167487"/>
                  </a:cubicBezTo>
                  <a:cubicBezTo>
                    <a:pt x="248531" y="137225"/>
                    <a:pt x="273126" y="112693"/>
                    <a:pt x="303466" y="112693"/>
                  </a:cubicBezTo>
                  <a:close/>
                  <a:moveTo>
                    <a:pt x="303513" y="64150"/>
                  </a:moveTo>
                  <a:cubicBezTo>
                    <a:pt x="171579" y="64150"/>
                    <a:pt x="64249" y="171314"/>
                    <a:pt x="64249" y="303043"/>
                  </a:cubicBezTo>
                  <a:cubicBezTo>
                    <a:pt x="64249" y="434773"/>
                    <a:pt x="171579" y="541936"/>
                    <a:pt x="303513" y="541936"/>
                  </a:cubicBezTo>
                  <a:cubicBezTo>
                    <a:pt x="435354" y="541936"/>
                    <a:pt x="542684" y="434773"/>
                    <a:pt x="542684" y="303043"/>
                  </a:cubicBezTo>
                  <a:cubicBezTo>
                    <a:pt x="542684" y="171314"/>
                    <a:pt x="435354" y="64150"/>
                    <a:pt x="303513" y="64150"/>
                  </a:cubicBezTo>
                  <a:close/>
                  <a:moveTo>
                    <a:pt x="303513" y="0"/>
                  </a:moveTo>
                  <a:cubicBezTo>
                    <a:pt x="470821" y="0"/>
                    <a:pt x="606933" y="135901"/>
                    <a:pt x="606933" y="303043"/>
                  </a:cubicBezTo>
                  <a:cubicBezTo>
                    <a:pt x="606933" y="470092"/>
                    <a:pt x="470821" y="606086"/>
                    <a:pt x="303513" y="606086"/>
                  </a:cubicBezTo>
                  <a:cubicBezTo>
                    <a:pt x="136112" y="606086"/>
                    <a:pt x="0" y="470092"/>
                    <a:pt x="0" y="303043"/>
                  </a:cubicBezTo>
                  <a:cubicBezTo>
                    <a:pt x="0" y="135901"/>
                    <a:pt x="136112" y="0"/>
                    <a:pt x="303513" y="0"/>
                  </a:cubicBezTo>
                  <a:close/>
                </a:path>
              </a:pathLst>
            </a:custGeom>
            <a:solidFill>
              <a:srgbClr val="002C64"/>
            </a:solidFill>
            <a:ln>
              <a:solidFill>
                <a:srgbClr val="002C64"/>
              </a:solidFill>
            </a:ln>
          </p:spPr>
          <p:txBody>
            <a:bodyPr wrap="square" lIns="91440" tIns="45720" rIns="91440" bIns="45720" anchor="ctr" anchorCtr="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禁止符 23"/>
            <p:cNvSpPr/>
            <p:nvPr/>
          </p:nvSpPr>
          <p:spPr>
            <a:xfrm>
              <a:off x="577355" y="3382477"/>
              <a:ext cx="668182" cy="668182"/>
            </a:xfrm>
            <a:prstGeom prst="noSmoking">
              <a:avLst>
                <a:gd name="adj" fmla="val 7313"/>
              </a:avLst>
            </a:prstGeom>
            <a:solidFill>
              <a:srgbClr val="002C64"/>
            </a:solidFill>
            <a:ln w="25400" cap="flat" cmpd="sng" algn="ctr">
              <a:solidFill>
                <a:srgbClr val="002C6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6" name="î$ľîďé"/>
          <p:cNvSpPr txBox="1"/>
          <p:nvPr/>
        </p:nvSpPr>
        <p:spPr>
          <a:xfrm>
            <a:off x="2287270" y="3194211"/>
            <a:ext cx="9285973" cy="1158019"/>
          </a:xfrm>
          <a:prstGeom prst="rect">
            <a:avLst/>
          </a:prstGeom>
          <a:noFill/>
          <a:ln>
            <a:noFill/>
          </a:ln>
        </p:spPr>
        <p:txBody>
          <a:bodyPr wrap="square" lIns="91440" tIns="45720" rIns="91440" bIns="45720" anchor="t" anchorCtr="0">
            <a:noAutofit/>
          </a:bodyPr>
          <a:lstStyle>
            <a:defPPr>
              <a:defRPr lang="zh-CN"/>
            </a:defPPr>
            <a:lvl1pPr marL="285750" indent="-285750" defTabSz="913765">
              <a:lnSpc>
                <a:spcPct val="150000"/>
              </a:lnSpc>
              <a:buSzPct val="100000"/>
              <a:buFont typeface="Wingdings" panose="05000000000000000000" pitchFamily="2" charset="2"/>
              <a:buChar char="Ø"/>
              <a:defRPr>
                <a:solidFill>
                  <a:srgbClr val="002060"/>
                </a:solidFill>
                <a:latin typeface="微软雅黑" panose="020B0503020204020204" pitchFamily="34" charset="-122"/>
                <a:ea typeface="微软雅黑" panose="020B0503020204020204" pitchFamily="34" charset="-122"/>
                <a:cs typeface="+mn-ea"/>
              </a:defRPr>
            </a:lvl1pPr>
          </a:lstStyle>
          <a:p>
            <a:pPr marL="0" indent="0" defTabSz="914400">
              <a:buNone/>
            </a:pPr>
            <a:r>
              <a:rPr lang="zh-CN" altLang="en-US" sz="2400" dirty="0">
                <a:latin typeface="微软雅黑" panose="020B0503020204020204" pitchFamily="34" charset="-122"/>
                <a:ea typeface="微软雅黑" panose="020B0503020204020204" pitchFamily="34" charset="-122"/>
                <a:cs typeface="+mn-cs"/>
                <a:sym typeface="+mn-lt"/>
              </a:rPr>
              <a:t>在线估计系统特性，进而在控制指令计算中进行补偿，提升底层控制环的自适应性能。</a:t>
            </a:r>
            <a:endParaRPr lang="en-US" sz="2400" dirty="0">
              <a:latin typeface="微软雅黑" panose="020B0503020204020204" pitchFamily="34" charset="-122"/>
              <a:ea typeface="微软雅黑" panose="020B0503020204020204" pitchFamily="34" charset="-122"/>
              <a:cs typeface="+mn-cs"/>
              <a:sym typeface="+mn-lt"/>
            </a:endParaRPr>
          </a:p>
        </p:txBody>
      </p:sp>
      <p:sp>
        <p:nvSpPr>
          <p:cNvPr id="17" name="矩形: 圆角 5"/>
          <p:cNvSpPr/>
          <p:nvPr/>
        </p:nvSpPr>
        <p:spPr>
          <a:xfrm>
            <a:off x="488674" y="3304737"/>
            <a:ext cx="1626893" cy="456912"/>
          </a:xfrm>
          <a:prstGeom prst="roundRect">
            <a:avLst>
              <a:gd name="adj" fmla="val 50000"/>
            </a:avLst>
          </a:prstGeom>
          <a:solidFill>
            <a:srgbClr val="001F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技术思路</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0772cf3-f094-466b-836d-1f516267f0c7"/>
  <p:tag name="COMMONDATA" val="eyJoZGlkIjoiODViY2JkMjU3NGYzZTEwMzZmMGFkZWViYmNkYWU3ND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61.403149606299,&quot;width&quot;:15243.91338582677}"/>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effectLst>
          <a:outerShdw blurRad="50800" dist="38100" dir="2700000" algn="tl" rotWithShape="0">
            <a:prstClr val="black">
              <a:alpha val="40000"/>
            </a:prstClr>
          </a:outerShdw>
        </a:effectLst>
      </a:spPr>
      <a:bodyPr rtlCol="0" anchor="ctr"/>
      <a:lstStyle>
        <a:defPPr algn="ctr">
          <a:defRPr b="1" dirty="0">
            <a:solidFill>
              <a:schemeClr val="bg1"/>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342900" indent="-342900" algn="l">
          <a:buFont typeface="Wingdings" panose="05000000000000000000" pitchFamily="2" charset="2"/>
          <a:buChar char="p"/>
          <a:defRPr sz="2800" dirty="0">
            <a:solidFill>
              <a:srgbClr val="00206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3588</Words>
  <Application>Microsoft Office PowerPoint</Application>
  <PresentationFormat>宽屏</PresentationFormat>
  <Paragraphs>588</Paragraphs>
  <Slides>33</Slides>
  <Notes>33</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33</vt:i4>
      </vt:variant>
    </vt:vector>
  </HeadingPairs>
  <TitlesOfParts>
    <vt:vector size="49" baseType="lpstr">
      <vt:lpstr>TeXGyreHeros-Regular</vt:lpstr>
      <vt:lpstr>等线</vt:lpstr>
      <vt:lpstr>等线 Light</vt:lpstr>
      <vt:lpstr>楷体</vt:lpstr>
      <vt:lpstr>Microsoft YaHei</vt:lpstr>
      <vt:lpstr>Microsoft YaHei</vt:lpstr>
      <vt:lpstr>Arial</vt:lpstr>
      <vt:lpstr>Calibri</vt:lpstr>
      <vt:lpstr>Cambria Math</vt:lpstr>
      <vt:lpstr>Impact</vt:lpstr>
      <vt:lpstr>Times New Roman</vt:lpstr>
      <vt:lpstr>Wingdings</vt:lpstr>
      <vt:lpstr>Wingdings 2</vt:lpstr>
      <vt:lpstr>Office 主题​​</vt:lpstr>
      <vt:lpstr>AxMath</vt:lpstr>
      <vt:lpstr>Equation</vt:lpstr>
      <vt:lpstr>极高渗透率分布式光伏自适应并网、主动支撑与广域协同</vt:lpstr>
      <vt:lpstr>PowerPoint 演示文稿</vt:lpstr>
      <vt:lpstr>研究背景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Cai Mengchi</dc:creator>
  <cp:lastModifiedBy>孙 洋</cp:lastModifiedBy>
  <cp:revision>1725</cp:revision>
  <cp:lastPrinted>2021-11-09T03:06:00Z</cp:lastPrinted>
  <dcterms:created xsi:type="dcterms:W3CDTF">2018-09-13T07:10:00Z</dcterms:created>
  <dcterms:modified xsi:type="dcterms:W3CDTF">2023-07-03T04:07:39Z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0EF1EE651E6143EABD381FB848AAFACB_13</vt:lpwstr>
  </property>
  <property fmtid="{D5CDD505-2E9C-101B-9397-08002B2CF9AE}" pid="3" name="KSOProductBuildVer">
    <vt:lpwstr>2052-11.1.0.14309</vt:lpwstr>
  </property>
</Properties>
</file>