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482" r:id="rId3"/>
    <p:sldId id="483" r:id="rId5"/>
    <p:sldId id="571" r:id="rId6"/>
    <p:sldId id="919" r:id="rId7"/>
    <p:sldId id="704" r:id="rId8"/>
    <p:sldId id="805" r:id="rId9"/>
    <p:sldId id="1148" r:id="rId10"/>
    <p:sldId id="1063" r:id="rId11"/>
    <p:sldId id="1127" r:id="rId12"/>
    <p:sldId id="1128" r:id="rId13"/>
    <p:sldId id="1130" r:id="rId14"/>
    <p:sldId id="1122" r:id="rId15"/>
    <p:sldId id="1116" r:id="rId16"/>
    <p:sldId id="1118" r:id="rId17"/>
    <p:sldId id="1120" r:id="rId18"/>
    <p:sldId id="1121" r:id="rId19"/>
    <p:sldId id="1119" r:id="rId20"/>
    <p:sldId id="715" r:id="rId21"/>
    <p:sldId id="1124" r:id="rId22"/>
    <p:sldId id="1143" r:id="rId23"/>
    <p:sldId id="1123" r:id="rId24"/>
    <p:sldId id="1125" r:id="rId25"/>
    <p:sldId id="1126" r:id="rId26"/>
    <p:sldId id="283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梦 涵" initials="梦" lastIdx="1" clrIdx="6"/>
  <p:cmAuthor id="0" name="晋开颜" initials="jky" lastIdx="2" clrIdx="0"/>
  <p:cmAuthor id="1" name="yao fan" initials="yf" lastIdx="2" clrIdx="0"/>
  <p:cmAuthor id="8" name="姜伟光" initials="姜" lastIdx="1" clrIdx="0"/>
  <p:cmAuthor id="2" name="wq" initials="Q" lastIdx="1" clrIdx="1"/>
  <p:cmAuthor id="9" name="zhang pei" initials="zp" lastIdx="1" clrIdx="7"/>
  <p:cmAuthor id="3" name="Madam wu" initials="Mw" lastIdx="1" clrIdx="2"/>
  <p:cmAuthor id="10" name="Frank" initials="F" lastIdx="4" clrIdx="9"/>
  <p:cmAuthor id="4" name="CEPRI-0592" initials="C" lastIdx="1" clrIdx="3"/>
  <p:cmAuthor id="5" name="1" initials="l" lastIdx="4" clrIdx="4"/>
  <p:cmAuthor id="6" name="作者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4A"/>
    <a:srgbClr val="DBEEF4"/>
    <a:srgbClr val="00AF76"/>
    <a:srgbClr val="B39155"/>
    <a:srgbClr val="B7965D"/>
    <a:srgbClr val="005E4F"/>
    <a:srgbClr val="E6E6E6"/>
    <a:srgbClr val="F3F7EA"/>
    <a:srgbClr val="328B97"/>
    <a:srgbClr val="15A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86057" autoAdjust="0"/>
  </p:normalViewPr>
  <p:slideViewPr>
    <p:cSldViewPr snapToGrid="0">
      <p:cViewPr>
        <p:scale>
          <a:sx n="60" d="100"/>
          <a:sy n="60" d="100"/>
        </p:scale>
        <p:origin x="141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207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29C45-40C8-47EA-A9CE-DD2EFC8D77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4297C-C096-4313-931C-24A8399459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AA7F-5089-4ADF-B10D-20D356400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8AF4-0DFE-4C61-A56B-86E9641CDC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小型集约化版本可在无机房、机柜的板房、电缆隧道等环境内进行安装，占用空间小，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使用灵活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简便。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机柜版适合在机房、办公室等环境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的机柜内进行快速安装，安装简便、快捷，符合机房的统一化规范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变电站辅控类边代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支持ModBus RTU、DI、TCP/IP 私有协议、HTTP、RJ45、RS485、DO等各类辅控感知协议的接入，支持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接入20余类变电站辅控系统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相关硬件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基建类边代具备包括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业务服务、流媒体服务、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AI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算法服务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等能力，可根据不同应用基建工程大小及硬件接入需求，选用对应配置边代设备即可，无需重新设计及烧录设备，支持接入基建现场常见的数</a:t>
            </a:r>
            <a:r>
              <a:rPr lang="zh-CN">
                <a:solidFill>
                  <a:srgbClr val="000000"/>
                </a:solidFill>
                <a:latin typeface="Arial" panose="020B0604020202020204" pitchFamily="34" charset="0"/>
                <a:ea typeface="仿宋" panose="02010609060101010101" charset="-122"/>
                <a:sym typeface="+mn-ea"/>
              </a:rPr>
              <a:t>十种</a:t>
            </a:r>
            <a:r>
              <a:rPr lang="zh-CN">
                <a:solidFill>
                  <a:srgbClr val="000000"/>
                </a:solidFill>
                <a:latin typeface="Arial" panose="020B0604020202020204" pitchFamily="34" charset="0"/>
                <a:ea typeface="仿宋" panose="02010609060101010101" charset="-122"/>
                <a:sym typeface="+mn-ea"/>
              </a:rPr>
              <a:t>物联设备</a:t>
            </a:r>
            <a:endParaRPr lang="zh-CN" b="0">
              <a:solidFill>
                <a:srgbClr val="000000"/>
              </a:solidFill>
              <a:latin typeface="Arial" panose="020B0604020202020204" pitchFamily="34" charset="0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供电所物联设备较少，可配置无流媒体及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算力等需求的边代，即可满足现场设备的接入及联动控制各个感知硬件的需要，常见接入硬件包括RFID相关设备、智能称重台、温湿度传感器、空调控制器、磁力锁、球机、枪机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对于较为单一应用的场景，可根据场景需要，接入对应协议。如对于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LoRa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协议物联设备，通过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LoRa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接入物联数据，通过WiFi连接手机，并以4G APN加密通道上送物联平台，满足现场数据的接入及传输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需要。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算法类边代主要根据视频数据，识别现场的违章及质量通病场景，可根据接入的视频路数及识别场景的算力需求进行配置，可定制化扩展算力至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200T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，满足绝大多数现场的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识别需求。识别场景包括安全类和质量通病类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26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种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场景。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运检类站端辅控系统边缘物联代理由主机硬件及其软件两部分组成，主要用于各个机房设备运行数据和状态的监测，对端设备进行</a:t>
            </a:r>
            <a:r>
              <a:rPr 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数据采集（遥信、遥测）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设备控制（遥控、遥调）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，通过设置监控阈值，可触发阈值告警，联动其他端设备进行报警或指令执行，解决现场设备接入、数据感知和远程控制等实时监控问题，帮助现场人员及时发现设备问题并处理。设备支持开关量、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RJ45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RS485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、模拟量、开关量、国标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28281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等协议的接入，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支持通过</a:t>
            </a:r>
            <a:r>
              <a:rPr 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IEC 104协议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与主站系统进行数据上传及远程控制。</a:t>
            </a:r>
            <a:endParaRPr 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检类电缆隧道边缘物联代理主要用于电缆隧道内的局部放电检测、接地电流监测、隧道环境监测等感知数据的接入、分析，支持隧道内的照明、新风、水泵、安防、消防、巡检机器人等系统进行联动，实现隧道内各类监测系统及和感知设备的整合。同时现场感知数据及预警信息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加密上传物管平台，支撑各个上层系统的管理。支持接入协议包括开关量、RJ45、RS485、模拟量、开关量、国标28281、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仿宋" panose="02010609060101010101" charset="-122"/>
                <a:sym typeface="+mn-ea"/>
              </a:rPr>
              <a:t>MQTT、ModBus RTU、TCP/IP 私有协议、HTTP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等协议的接入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基建类现场边代整体遵循国网</a:t>
            </a:r>
            <a:r>
              <a:rPr lang="zh-CN" altLang="en-US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“云</a:t>
            </a:r>
            <a:r>
              <a:rPr lang="en-US" altLang="zh-CN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边</a:t>
            </a:r>
            <a:r>
              <a:rPr lang="en-US" altLang="zh-CN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端”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的架构要求，南向接入端设备，经过分析计算，统一数据规范，北向通过安全接入层接入物管平台。支持的协议有IEC61850、ModBus、MQTT、HTTP、TPC/IP等，支持JR45、RS485、DI、DO等接口规范接入相关的端设备，使用</a:t>
            </a:r>
            <a:r>
              <a:rPr lang="zh-CN" altLang="en-US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安全加密芯片和物联网卡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，接入到</a:t>
            </a:r>
            <a:r>
              <a:rPr lang="en-US" altLang="zh-CN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APN/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无线公网，再通过安全接入平台及</a:t>
            </a:r>
            <a:r>
              <a:rPr lang="en-US" altLang="zh-CN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MQTT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协议，接入到</a:t>
            </a:r>
            <a:r>
              <a:rPr lang="zh-CN" altLang="en-US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物联管理平台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pc="5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8AF4-0DFE-4C61-A56B-86E9641CDC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营销类供电所边代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是在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库房内采用局域网部署，物联设备的感知数据接入库房内部署的边代主机，实现库房内零延迟操作。数据传输按照国网内网接入要求，采用加密物联网卡，实现与上层系统数据的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互通。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AI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算法类边代主要接入各类监控类设备的视频流，对视频画面进行自动化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AI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分析，识别画面中的安全隐患、违章、质量通病等场景，支持运维类的故障识别、基建现场的安全违章及质量通病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识别等管理业务的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应用，实现现场的无人自动化监管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>
                <a:latin typeface="+mn-ea"/>
                <a:cs typeface="黑体-简" panose="02000000000000000000" charset="-122"/>
                <a:sym typeface="+mn-ea"/>
              </a:rPr>
              <a:t>首先是我们的政策背景</a:t>
            </a:r>
            <a:endParaRPr lang="zh-CN" altLang="en-US" b="1" dirty="0">
              <a:latin typeface="+mn-ea"/>
              <a:cs typeface="黑体-简" panose="02000000000000000000" charset="-122"/>
              <a:sym typeface="+mn-ea"/>
            </a:endParaRPr>
          </a:p>
          <a:p>
            <a:r>
              <a:rPr lang="zh-CN" altLang="en-US" b="1" dirty="0">
                <a:latin typeface="+mn-ea"/>
                <a:cs typeface="黑体-简" panose="02000000000000000000" charset="-122"/>
                <a:sym typeface="+mn-ea"/>
              </a:rPr>
              <a:t>习近平总书记在3月15日财经委员会议中强调，要把</a:t>
            </a:r>
            <a:r>
              <a:rPr lang="zh-CN" altLang="en-US" b="1" dirty="0">
                <a:solidFill>
                  <a:srgbClr val="C00000"/>
                </a:solidFill>
                <a:latin typeface="+mn-ea"/>
                <a:cs typeface="黑体-简" panose="02000000000000000000" charset="-122"/>
                <a:sym typeface="+mn-ea"/>
              </a:rPr>
              <a:t>碳达峰、碳中和</a:t>
            </a:r>
            <a:r>
              <a:rPr lang="zh-CN" altLang="en-US" b="1" dirty="0">
                <a:latin typeface="+mn-ea"/>
                <a:cs typeface="黑体-简" panose="02000000000000000000" charset="-122"/>
                <a:sym typeface="+mn-ea"/>
              </a:rPr>
              <a:t>纳入生态文明建设整体布局</a:t>
            </a:r>
            <a:endParaRPr lang="zh-CN" altLang="en-US" b="1" dirty="0">
              <a:latin typeface="+mn-ea"/>
              <a:cs typeface="黑体-简" panose="02000000000000000000" charset="-122"/>
              <a:sym typeface="+mn-ea"/>
            </a:endParaRPr>
          </a:p>
          <a:p>
            <a:r>
              <a:rPr lang="zh-CN" altLang="en-US" b="1" dirty="0">
                <a:latin typeface="+mn-ea"/>
                <a:sym typeface="+mn-ea"/>
              </a:rPr>
              <a:t>国务院办公厅印发《新能源汽车产业发展规划（2021-2035年）》要求</a:t>
            </a:r>
            <a:r>
              <a:rPr dirty="0" err="1">
                <a:latin typeface="+mn-ea"/>
                <a:cs typeface="黑体-简" panose="02000000000000000000" charset="-122"/>
                <a:sym typeface="+mn-ea"/>
              </a:rPr>
              <a:t>建设智能基础设施服务平台，实现基础设施互联互通和智能管理</a:t>
            </a:r>
            <a:r>
              <a:rPr dirty="0">
                <a:latin typeface="+mn-ea"/>
                <a:cs typeface="黑体-简" panose="02000000000000000000" charset="-122"/>
                <a:sym typeface="+mn-ea"/>
              </a:rPr>
              <a:t>。</a:t>
            </a:r>
            <a:endParaRPr lang="zh-CN" altLang="en-US" b="1" dirty="0">
              <a:latin typeface="+mn-ea"/>
              <a:cs typeface="黑体-简" panose="02000000000000000000" charset="-122"/>
              <a:sym typeface="+mn-ea"/>
            </a:endParaRPr>
          </a:p>
          <a:p>
            <a:r>
              <a:rPr lang="zh-CN" altLang="en-US" b="1" dirty="0">
                <a:latin typeface="+mn-ea"/>
                <a:sym typeface="+mn-ea"/>
              </a:rPr>
              <a:t>江西省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发改委、工信厅、交通厅等八部门联合印发的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电动汽车充电基础设施建设三年行动计划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中也明确要求充电设施服务要实现全覆盖。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b="1" dirty="0">
                <a:latin typeface="+mn-ea"/>
                <a:cs typeface="黑体-简" panose="02000000000000000000" charset="-122"/>
                <a:sym typeface="+mn-ea"/>
              </a:rPr>
              <a:t>上个月</a:t>
            </a:r>
            <a:r>
              <a:rPr lang="en-US" altLang="zh-CN" b="1" dirty="0">
                <a:latin typeface="+mn-ea"/>
                <a:cs typeface="黑体-简" panose="02000000000000000000" charset="-122"/>
                <a:sym typeface="+mn-ea"/>
              </a:rPr>
              <a:t>5</a:t>
            </a:r>
            <a:r>
              <a:rPr lang="zh-CN" altLang="en-US" b="1" dirty="0">
                <a:latin typeface="+mn-ea"/>
                <a:cs typeface="黑体-简" panose="02000000000000000000" charset="-122"/>
                <a:sym typeface="+mn-ea"/>
              </a:rPr>
              <a:t>号的政府工作报告中明确提出了在</a:t>
            </a:r>
            <a:r>
              <a:rPr dirty="0">
                <a:latin typeface="+mn-ea"/>
                <a:cs typeface="黑体-简" panose="02000000000000000000" charset="-122"/>
                <a:sym typeface="+mn-ea"/>
              </a:rPr>
              <a:t>“十四五”</a:t>
            </a:r>
            <a:r>
              <a:rPr lang="zh-CN" dirty="0">
                <a:latin typeface="+mn-ea"/>
                <a:cs typeface="黑体-简" panose="02000000000000000000" charset="-122"/>
                <a:sym typeface="+mn-ea"/>
              </a:rPr>
              <a:t>期间</a:t>
            </a:r>
            <a:r>
              <a:rPr dirty="0">
                <a:latin typeface="+mn-ea"/>
                <a:cs typeface="黑体-简" panose="02000000000000000000" charset="-122"/>
                <a:sym typeface="+mn-ea"/>
              </a:rPr>
              <a:t>生产总值能耗和二氧化碳排放</a:t>
            </a:r>
            <a:r>
              <a:rPr dirty="0" err="1">
                <a:latin typeface="+mn-ea"/>
                <a:cs typeface="黑体-简" panose="02000000000000000000" charset="-122"/>
                <a:sym typeface="+mn-ea"/>
              </a:rPr>
              <a:t>两项约束性指标</a:t>
            </a:r>
            <a:r>
              <a:rPr lang="zh-CN" dirty="0">
                <a:latin typeface="+mn-ea"/>
                <a:cs typeface="黑体-简" panose="02000000000000000000" charset="-122"/>
                <a:sym typeface="+mn-ea"/>
              </a:rPr>
              <a:t>，</a:t>
            </a:r>
            <a:endParaRPr lang="zh-CN" altLang="en-US" b="1" dirty="0">
              <a:latin typeface="+mn-ea"/>
              <a:cs typeface="黑体-简" panose="02000000000000000000" charset="-122"/>
              <a:sym typeface="+mn-ea"/>
            </a:endParaRPr>
          </a:p>
          <a:p>
            <a:r>
              <a:rPr lang="zh-CN" altLang="en-US" b="1" dirty="0">
                <a:latin typeface="+mn-ea"/>
                <a:cs typeface="黑体-简" panose="02000000000000000000" charset="-122"/>
                <a:sym typeface="+mn-ea"/>
              </a:rPr>
              <a:t>在多级政府政策推动下，新能源电动汽车行业发展将会加速推进。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b="1" dirty="0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边缘物联代理是</a:t>
            </a:r>
            <a:r>
              <a:rPr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位于电力物联网的感知层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部署在边缘侧（主要指靠近设备和用户的场所，典型如配电台区、配电房、变电站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、电缆隧道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等），重点对各类采集终端进行统一接入、数据解析和实时计算，与物联管理平台双向互联，实现跨专业数据就地集成共享、区域能源自治和云边协同业务处理架构。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边缘物联代理可以根据不同的应用环境，如室外裸露环境，室内机柜环境，室内临时安装环境等不同场景，可以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形成室外版、室内的机柜安装版、小型集约化版、有线接口版等不同的形态，满足不同安装条件及物联感知设备的接入需求。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边缘物联代理主板集约化，可以根据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不同的场景，安装于不同形态的边缘物联代理机壳，如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1U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机柜、室外三防机壳、小型室内机壳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等，满足多类型场景的应用需求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室外版边代具备防水、防震、防尘等三防功能，可满足室外各类环境的安装，像输电线路、配电线路、工地现场等场景，可以通过立杆、挂墙等多种形式进行安装，无需机柜。在无固定电源接入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情况下，可通过电池或太阳能进行供电使用。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E25E-E5C9-4B14-9561-79B1C6A6C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E3B38-1CA3-4E37-B08A-3D1BB87255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72674D-C912-43D0-822B-BFFF2A75A424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组合 9"/>
          <p:cNvGrpSpPr/>
          <p:nvPr userDrawn="1"/>
        </p:nvGrpSpPr>
        <p:grpSpPr bwMode="auto">
          <a:xfrm>
            <a:off x="0" y="6745287"/>
            <a:ext cx="12192000" cy="125413"/>
            <a:chOff x="-16815" y="5593804"/>
            <a:chExt cx="9172576" cy="126000"/>
          </a:xfrm>
        </p:grpSpPr>
        <p:sp>
          <p:nvSpPr>
            <p:cNvPr id="14" name="矩形 13"/>
            <p:cNvSpPr/>
            <p:nvPr/>
          </p:nvSpPr>
          <p:spPr>
            <a:xfrm>
              <a:off x="3993211" y="5593804"/>
              <a:ext cx="5162550" cy="12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5" name="矩形 6"/>
            <p:cNvSpPr/>
            <p:nvPr/>
          </p:nvSpPr>
          <p:spPr>
            <a:xfrm>
              <a:off x="-16815" y="5593804"/>
              <a:ext cx="4586288" cy="126000"/>
            </a:xfrm>
            <a:custGeom>
              <a:avLst/>
              <a:gdLst>
                <a:gd name="connsiteX0" fmla="*/ 0 w 4586288"/>
                <a:gd name="connsiteY0" fmla="*/ 0 h 138113"/>
                <a:gd name="connsiteX1" fmla="*/ 4586288 w 4586288"/>
                <a:gd name="connsiteY1" fmla="*/ 0 h 138113"/>
                <a:gd name="connsiteX2" fmla="*/ 4586288 w 4586288"/>
                <a:gd name="connsiteY2" fmla="*/ 138113 h 138113"/>
                <a:gd name="connsiteX3" fmla="*/ 0 w 4586288"/>
                <a:gd name="connsiteY3" fmla="*/ 138113 h 138113"/>
                <a:gd name="connsiteX4" fmla="*/ 0 w 4586288"/>
                <a:gd name="connsiteY4" fmla="*/ 0 h 138113"/>
                <a:gd name="connsiteX0-1" fmla="*/ 0 w 4586288"/>
                <a:gd name="connsiteY0-2" fmla="*/ 0 h 138113"/>
                <a:gd name="connsiteX1-3" fmla="*/ 4586288 w 4586288"/>
                <a:gd name="connsiteY1-4" fmla="*/ 0 h 138113"/>
                <a:gd name="connsiteX2-5" fmla="*/ 4197405 w 4586288"/>
                <a:gd name="connsiteY2-6" fmla="*/ 127603 h 138113"/>
                <a:gd name="connsiteX3-7" fmla="*/ 0 w 4586288"/>
                <a:gd name="connsiteY3-8" fmla="*/ 138113 h 138113"/>
                <a:gd name="connsiteX4-9" fmla="*/ 0 w 4586288"/>
                <a:gd name="connsiteY4-10" fmla="*/ 0 h 138113"/>
                <a:gd name="connsiteX0-11" fmla="*/ 0 w 4586288"/>
                <a:gd name="connsiteY0-12" fmla="*/ 0 h 149636"/>
                <a:gd name="connsiteX1-13" fmla="*/ 4586288 w 4586288"/>
                <a:gd name="connsiteY1-14" fmla="*/ 0 h 149636"/>
                <a:gd name="connsiteX2-15" fmla="*/ 4164354 w 4586288"/>
                <a:gd name="connsiteY2-16" fmla="*/ 149636 h 149636"/>
                <a:gd name="connsiteX3-17" fmla="*/ 0 w 4586288"/>
                <a:gd name="connsiteY3-18" fmla="*/ 138113 h 149636"/>
                <a:gd name="connsiteX4-19" fmla="*/ 0 w 4586288"/>
                <a:gd name="connsiteY4-20" fmla="*/ 0 h 149636"/>
                <a:gd name="connsiteX0-21" fmla="*/ 0 w 4586288"/>
                <a:gd name="connsiteY0-22" fmla="*/ 0 h 138113"/>
                <a:gd name="connsiteX1-23" fmla="*/ 4586288 w 4586288"/>
                <a:gd name="connsiteY1-24" fmla="*/ 0 h 138113"/>
                <a:gd name="connsiteX2-25" fmla="*/ 4164354 w 4586288"/>
                <a:gd name="connsiteY2-26" fmla="*/ 132383 h 138113"/>
                <a:gd name="connsiteX3-27" fmla="*/ 0 w 4586288"/>
                <a:gd name="connsiteY3-28" fmla="*/ 138113 h 138113"/>
                <a:gd name="connsiteX4-29" fmla="*/ 0 w 4586288"/>
                <a:gd name="connsiteY4-30" fmla="*/ 0 h 138113"/>
                <a:gd name="connsiteX0-31" fmla="*/ 0 w 4586288"/>
                <a:gd name="connsiteY0-32" fmla="*/ 0 h 138533"/>
                <a:gd name="connsiteX1-33" fmla="*/ 4586288 w 4586288"/>
                <a:gd name="connsiteY1-34" fmla="*/ 0 h 138533"/>
                <a:gd name="connsiteX2-35" fmla="*/ 4181183 w 4586288"/>
                <a:gd name="connsiteY2-36" fmla="*/ 138533 h 138533"/>
                <a:gd name="connsiteX3-37" fmla="*/ 0 w 4586288"/>
                <a:gd name="connsiteY3-38" fmla="*/ 138113 h 138533"/>
                <a:gd name="connsiteX4-39" fmla="*/ 0 w 4586288"/>
                <a:gd name="connsiteY4-40" fmla="*/ 0 h 138533"/>
                <a:gd name="connsiteX0-41" fmla="*/ 0 w 4586288"/>
                <a:gd name="connsiteY0-42" fmla="*/ 0 h 138113"/>
                <a:gd name="connsiteX1-43" fmla="*/ 4586288 w 4586288"/>
                <a:gd name="connsiteY1-44" fmla="*/ 0 h 138113"/>
                <a:gd name="connsiteX2-45" fmla="*/ 4181183 w 4586288"/>
                <a:gd name="connsiteY2-46" fmla="*/ 132384 h 138113"/>
                <a:gd name="connsiteX3-47" fmla="*/ 0 w 4586288"/>
                <a:gd name="connsiteY3-48" fmla="*/ 138113 h 138113"/>
                <a:gd name="connsiteX4-49" fmla="*/ 0 w 4586288"/>
                <a:gd name="connsiteY4-50" fmla="*/ 0 h 138113"/>
                <a:gd name="connsiteX0-51" fmla="*/ 0 w 4586288"/>
                <a:gd name="connsiteY0-52" fmla="*/ 0 h 138113"/>
                <a:gd name="connsiteX1-53" fmla="*/ 4586288 w 4586288"/>
                <a:gd name="connsiteY1-54" fmla="*/ 0 h 138113"/>
                <a:gd name="connsiteX2-55" fmla="*/ 4164354 w 4586288"/>
                <a:gd name="connsiteY2-56" fmla="*/ 132384 h 138113"/>
                <a:gd name="connsiteX3-57" fmla="*/ 0 w 4586288"/>
                <a:gd name="connsiteY3-58" fmla="*/ 138113 h 138113"/>
                <a:gd name="connsiteX4-59" fmla="*/ 0 w 4586288"/>
                <a:gd name="connsiteY4-60" fmla="*/ 0 h 138113"/>
                <a:gd name="connsiteX0-61" fmla="*/ 0 w 4586288"/>
                <a:gd name="connsiteY0-62" fmla="*/ 0 h 138113"/>
                <a:gd name="connsiteX1-63" fmla="*/ 4586288 w 4586288"/>
                <a:gd name="connsiteY1-64" fmla="*/ 0 h 138113"/>
                <a:gd name="connsiteX2-65" fmla="*/ 4203622 w 4586288"/>
                <a:gd name="connsiteY2-66" fmla="*/ 126234 h 138113"/>
                <a:gd name="connsiteX3-67" fmla="*/ 0 w 4586288"/>
                <a:gd name="connsiteY3-68" fmla="*/ 138113 h 138113"/>
                <a:gd name="connsiteX4-69" fmla="*/ 0 w 4586288"/>
                <a:gd name="connsiteY4-70" fmla="*/ 0 h 138113"/>
                <a:gd name="connsiteX0-71" fmla="*/ 0 w 4586288"/>
                <a:gd name="connsiteY0-72" fmla="*/ 0 h 138113"/>
                <a:gd name="connsiteX1-73" fmla="*/ 4586288 w 4586288"/>
                <a:gd name="connsiteY1-74" fmla="*/ 0 h 138113"/>
                <a:gd name="connsiteX2-75" fmla="*/ 4182497 w 4586288"/>
                <a:gd name="connsiteY2-76" fmla="*/ 136159 h 138113"/>
                <a:gd name="connsiteX3-77" fmla="*/ 0 w 4586288"/>
                <a:gd name="connsiteY3-78" fmla="*/ 138113 h 138113"/>
                <a:gd name="connsiteX4-79" fmla="*/ 0 w 4586288"/>
                <a:gd name="connsiteY4-80" fmla="*/ 0 h 138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86288" h="138113">
                  <a:moveTo>
                    <a:pt x="0" y="0"/>
                  </a:moveTo>
                  <a:lnTo>
                    <a:pt x="4586288" y="0"/>
                  </a:lnTo>
                  <a:lnTo>
                    <a:pt x="4182497" y="136159"/>
                  </a:lnTo>
                  <a:lnTo>
                    <a:pt x="0" y="1381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lumMod val="3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16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9" y="230557"/>
            <a:ext cx="2248871" cy="8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65351"/>
            <a:ext cx="2031746" cy="3799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/>
          <a:srcRect b="18632"/>
          <a:stretch>
            <a:fillRect/>
          </a:stretch>
        </p:blipFill>
        <p:spPr>
          <a:xfrm>
            <a:off x="7759262" y="6419673"/>
            <a:ext cx="4114800" cy="271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E3B38-1CA3-4E37-B08A-3D1BB87255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72674D-C912-43D0-822B-BFFF2A75A42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9"/>
          <p:cNvGrpSpPr/>
          <p:nvPr userDrawn="1"/>
        </p:nvGrpSpPr>
        <p:grpSpPr bwMode="auto">
          <a:xfrm>
            <a:off x="0" y="6745287"/>
            <a:ext cx="12192000" cy="125413"/>
            <a:chOff x="-16815" y="5593804"/>
            <a:chExt cx="9172576" cy="126000"/>
          </a:xfrm>
        </p:grpSpPr>
        <p:sp>
          <p:nvSpPr>
            <p:cNvPr id="9" name="矩形 8"/>
            <p:cNvSpPr/>
            <p:nvPr/>
          </p:nvSpPr>
          <p:spPr>
            <a:xfrm>
              <a:off x="3993211" y="5593804"/>
              <a:ext cx="5162550" cy="12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6"/>
            <p:cNvSpPr/>
            <p:nvPr/>
          </p:nvSpPr>
          <p:spPr>
            <a:xfrm>
              <a:off x="-16815" y="5593804"/>
              <a:ext cx="4586288" cy="126000"/>
            </a:xfrm>
            <a:custGeom>
              <a:avLst/>
              <a:gdLst>
                <a:gd name="connsiteX0" fmla="*/ 0 w 4586288"/>
                <a:gd name="connsiteY0" fmla="*/ 0 h 138113"/>
                <a:gd name="connsiteX1" fmla="*/ 4586288 w 4586288"/>
                <a:gd name="connsiteY1" fmla="*/ 0 h 138113"/>
                <a:gd name="connsiteX2" fmla="*/ 4586288 w 4586288"/>
                <a:gd name="connsiteY2" fmla="*/ 138113 h 138113"/>
                <a:gd name="connsiteX3" fmla="*/ 0 w 4586288"/>
                <a:gd name="connsiteY3" fmla="*/ 138113 h 138113"/>
                <a:gd name="connsiteX4" fmla="*/ 0 w 4586288"/>
                <a:gd name="connsiteY4" fmla="*/ 0 h 138113"/>
                <a:gd name="connsiteX0-1" fmla="*/ 0 w 4586288"/>
                <a:gd name="connsiteY0-2" fmla="*/ 0 h 138113"/>
                <a:gd name="connsiteX1-3" fmla="*/ 4586288 w 4586288"/>
                <a:gd name="connsiteY1-4" fmla="*/ 0 h 138113"/>
                <a:gd name="connsiteX2-5" fmla="*/ 4197405 w 4586288"/>
                <a:gd name="connsiteY2-6" fmla="*/ 127603 h 138113"/>
                <a:gd name="connsiteX3-7" fmla="*/ 0 w 4586288"/>
                <a:gd name="connsiteY3-8" fmla="*/ 138113 h 138113"/>
                <a:gd name="connsiteX4-9" fmla="*/ 0 w 4586288"/>
                <a:gd name="connsiteY4-10" fmla="*/ 0 h 138113"/>
                <a:gd name="connsiteX0-11" fmla="*/ 0 w 4586288"/>
                <a:gd name="connsiteY0-12" fmla="*/ 0 h 149636"/>
                <a:gd name="connsiteX1-13" fmla="*/ 4586288 w 4586288"/>
                <a:gd name="connsiteY1-14" fmla="*/ 0 h 149636"/>
                <a:gd name="connsiteX2-15" fmla="*/ 4164354 w 4586288"/>
                <a:gd name="connsiteY2-16" fmla="*/ 149636 h 149636"/>
                <a:gd name="connsiteX3-17" fmla="*/ 0 w 4586288"/>
                <a:gd name="connsiteY3-18" fmla="*/ 138113 h 149636"/>
                <a:gd name="connsiteX4-19" fmla="*/ 0 w 4586288"/>
                <a:gd name="connsiteY4-20" fmla="*/ 0 h 149636"/>
                <a:gd name="connsiteX0-21" fmla="*/ 0 w 4586288"/>
                <a:gd name="connsiteY0-22" fmla="*/ 0 h 138113"/>
                <a:gd name="connsiteX1-23" fmla="*/ 4586288 w 4586288"/>
                <a:gd name="connsiteY1-24" fmla="*/ 0 h 138113"/>
                <a:gd name="connsiteX2-25" fmla="*/ 4164354 w 4586288"/>
                <a:gd name="connsiteY2-26" fmla="*/ 132383 h 138113"/>
                <a:gd name="connsiteX3-27" fmla="*/ 0 w 4586288"/>
                <a:gd name="connsiteY3-28" fmla="*/ 138113 h 138113"/>
                <a:gd name="connsiteX4-29" fmla="*/ 0 w 4586288"/>
                <a:gd name="connsiteY4-30" fmla="*/ 0 h 138113"/>
                <a:gd name="connsiteX0-31" fmla="*/ 0 w 4586288"/>
                <a:gd name="connsiteY0-32" fmla="*/ 0 h 138533"/>
                <a:gd name="connsiteX1-33" fmla="*/ 4586288 w 4586288"/>
                <a:gd name="connsiteY1-34" fmla="*/ 0 h 138533"/>
                <a:gd name="connsiteX2-35" fmla="*/ 4181183 w 4586288"/>
                <a:gd name="connsiteY2-36" fmla="*/ 138533 h 138533"/>
                <a:gd name="connsiteX3-37" fmla="*/ 0 w 4586288"/>
                <a:gd name="connsiteY3-38" fmla="*/ 138113 h 138533"/>
                <a:gd name="connsiteX4-39" fmla="*/ 0 w 4586288"/>
                <a:gd name="connsiteY4-40" fmla="*/ 0 h 138533"/>
                <a:gd name="connsiteX0-41" fmla="*/ 0 w 4586288"/>
                <a:gd name="connsiteY0-42" fmla="*/ 0 h 138113"/>
                <a:gd name="connsiteX1-43" fmla="*/ 4586288 w 4586288"/>
                <a:gd name="connsiteY1-44" fmla="*/ 0 h 138113"/>
                <a:gd name="connsiteX2-45" fmla="*/ 4181183 w 4586288"/>
                <a:gd name="connsiteY2-46" fmla="*/ 132384 h 138113"/>
                <a:gd name="connsiteX3-47" fmla="*/ 0 w 4586288"/>
                <a:gd name="connsiteY3-48" fmla="*/ 138113 h 138113"/>
                <a:gd name="connsiteX4-49" fmla="*/ 0 w 4586288"/>
                <a:gd name="connsiteY4-50" fmla="*/ 0 h 138113"/>
                <a:gd name="connsiteX0-51" fmla="*/ 0 w 4586288"/>
                <a:gd name="connsiteY0-52" fmla="*/ 0 h 138113"/>
                <a:gd name="connsiteX1-53" fmla="*/ 4586288 w 4586288"/>
                <a:gd name="connsiteY1-54" fmla="*/ 0 h 138113"/>
                <a:gd name="connsiteX2-55" fmla="*/ 4164354 w 4586288"/>
                <a:gd name="connsiteY2-56" fmla="*/ 132384 h 138113"/>
                <a:gd name="connsiteX3-57" fmla="*/ 0 w 4586288"/>
                <a:gd name="connsiteY3-58" fmla="*/ 138113 h 138113"/>
                <a:gd name="connsiteX4-59" fmla="*/ 0 w 4586288"/>
                <a:gd name="connsiteY4-60" fmla="*/ 0 h 138113"/>
                <a:gd name="connsiteX0-61" fmla="*/ 0 w 4586288"/>
                <a:gd name="connsiteY0-62" fmla="*/ 0 h 138113"/>
                <a:gd name="connsiteX1-63" fmla="*/ 4586288 w 4586288"/>
                <a:gd name="connsiteY1-64" fmla="*/ 0 h 138113"/>
                <a:gd name="connsiteX2-65" fmla="*/ 4203622 w 4586288"/>
                <a:gd name="connsiteY2-66" fmla="*/ 126234 h 138113"/>
                <a:gd name="connsiteX3-67" fmla="*/ 0 w 4586288"/>
                <a:gd name="connsiteY3-68" fmla="*/ 138113 h 138113"/>
                <a:gd name="connsiteX4-69" fmla="*/ 0 w 4586288"/>
                <a:gd name="connsiteY4-70" fmla="*/ 0 h 138113"/>
                <a:gd name="connsiteX0-71" fmla="*/ 0 w 4586288"/>
                <a:gd name="connsiteY0-72" fmla="*/ 0 h 138113"/>
                <a:gd name="connsiteX1-73" fmla="*/ 4586288 w 4586288"/>
                <a:gd name="connsiteY1-74" fmla="*/ 0 h 138113"/>
                <a:gd name="connsiteX2-75" fmla="*/ 4182497 w 4586288"/>
                <a:gd name="connsiteY2-76" fmla="*/ 136159 h 138113"/>
                <a:gd name="connsiteX3-77" fmla="*/ 0 w 4586288"/>
                <a:gd name="connsiteY3-78" fmla="*/ 138113 h 138113"/>
                <a:gd name="connsiteX4-79" fmla="*/ 0 w 4586288"/>
                <a:gd name="connsiteY4-80" fmla="*/ 0 h 138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86288" h="138113">
                  <a:moveTo>
                    <a:pt x="0" y="0"/>
                  </a:moveTo>
                  <a:lnTo>
                    <a:pt x="4586288" y="0"/>
                  </a:lnTo>
                  <a:lnTo>
                    <a:pt x="4182497" y="136159"/>
                  </a:lnTo>
                  <a:lnTo>
                    <a:pt x="0" y="1381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lumMod val="3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11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9" y="230557"/>
            <a:ext cx="2248871" cy="8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公司logo反白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44" y="78798"/>
            <a:ext cx="317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1877"/>
            <a:ext cx="12193843" cy="68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9"/>
          <p:cNvGrpSpPr/>
          <p:nvPr userDrawn="1"/>
        </p:nvGrpSpPr>
        <p:grpSpPr bwMode="auto">
          <a:xfrm>
            <a:off x="0" y="6745287"/>
            <a:ext cx="12192000" cy="125413"/>
            <a:chOff x="-16815" y="5593804"/>
            <a:chExt cx="9172576" cy="126000"/>
          </a:xfrm>
        </p:grpSpPr>
        <p:sp>
          <p:nvSpPr>
            <p:cNvPr id="9" name="矩形 8"/>
            <p:cNvSpPr/>
            <p:nvPr/>
          </p:nvSpPr>
          <p:spPr>
            <a:xfrm>
              <a:off x="3993211" y="5593804"/>
              <a:ext cx="5162550" cy="12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6"/>
            <p:cNvSpPr/>
            <p:nvPr/>
          </p:nvSpPr>
          <p:spPr>
            <a:xfrm>
              <a:off x="-16815" y="5593804"/>
              <a:ext cx="4586288" cy="126000"/>
            </a:xfrm>
            <a:custGeom>
              <a:avLst/>
              <a:gdLst>
                <a:gd name="connsiteX0" fmla="*/ 0 w 4586288"/>
                <a:gd name="connsiteY0" fmla="*/ 0 h 138113"/>
                <a:gd name="connsiteX1" fmla="*/ 4586288 w 4586288"/>
                <a:gd name="connsiteY1" fmla="*/ 0 h 138113"/>
                <a:gd name="connsiteX2" fmla="*/ 4586288 w 4586288"/>
                <a:gd name="connsiteY2" fmla="*/ 138113 h 138113"/>
                <a:gd name="connsiteX3" fmla="*/ 0 w 4586288"/>
                <a:gd name="connsiteY3" fmla="*/ 138113 h 138113"/>
                <a:gd name="connsiteX4" fmla="*/ 0 w 4586288"/>
                <a:gd name="connsiteY4" fmla="*/ 0 h 138113"/>
                <a:gd name="connsiteX0-1" fmla="*/ 0 w 4586288"/>
                <a:gd name="connsiteY0-2" fmla="*/ 0 h 138113"/>
                <a:gd name="connsiteX1-3" fmla="*/ 4586288 w 4586288"/>
                <a:gd name="connsiteY1-4" fmla="*/ 0 h 138113"/>
                <a:gd name="connsiteX2-5" fmla="*/ 4197405 w 4586288"/>
                <a:gd name="connsiteY2-6" fmla="*/ 127603 h 138113"/>
                <a:gd name="connsiteX3-7" fmla="*/ 0 w 4586288"/>
                <a:gd name="connsiteY3-8" fmla="*/ 138113 h 138113"/>
                <a:gd name="connsiteX4-9" fmla="*/ 0 w 4586288"/>
                <a:gd name="connsiteY4-10" fmla="*/ 0 h 138113"/>
                <a:gd name="connsiteX0-11" fmla="*/ 0 w 4586288"/>
                <a:gd name="connsiteY0-12" fmla="*/ 0 h 149636"/>
                <a:gd name="connsiteX1-13" fmla="*/ 4586288 w 4586288"/>
                <a:gd name="connsiteY1-14" fmla="*/ 0 h 149636"/>
                <a:gd name="connsiteX2-15" fmla="*/ 4164354 w 4586288"/>
                <a:gd name="connsiteY2-16" fmla="*/ 149636 h 149636"/>
                <a:gd name="connsiteX3-17" fmla="*/ 0 w 4586288"/>
                <a:gd name="connsiteY3-18" fmla="*/ 138113 h 149636"/>
                <a:gd name="connsiteX4-19" fmla="*/ 0 w 4586288"/>
                <a:gd name="connsiteY4-20" fmla="*/ 0 h 149636"/>
                <a:gd name="connsiteX0-21" fmla="*/ 0 w 4586288"/>
                <a:gd name="connsiteY0-22" fmla="*/ 0 h 138113"/>
                <a:gd name="connsiteX1-23" fmla="*/ 4586288 w 4586288"/>
                <a:gd name="connsiteY1-24" fmla="*/ 0 h 138113"/>
                <a:gd name="connsiteX2-25" fmla="*/ 4164354 w 4586288"/>
                <a:gd name="connsiteY2-26" fmla="*/ 132383 h 138113"/>
                <a:gd name="connsiteX3-27" fmla="*/ 0 w 4586288"/>
                <a:gd name="connsiteY3-28" fmla="*/ 138113 h 138113"/>
                <a:gd name="connsiteX4-29" fmla="*/ 0 w 4586288"/>
                <a:gd name="connsiteY4-30" fmla="*/ 0 h 138113"/>
                <a:gd name="connsiteX0-31" fmla="*/ 0 w 4586288"/>
                <a:gd name="connsiteY0-32" fmla="*/ 0 h 138533"/>
                <a:gd name="connsiteX1-33" fmla="*/ 4586288 w 4586288"/>
                <a:gd name="connsiteY1-34" fmla="*/ 0 h 138533"/>
                <a:gd name="connsiteX2-35" fmla="*/ 4181183 w 4586288"/>
                <a:gd name="connsiteY2-36" fmla="*/ 138533 h 138533"/>
                <a:gd name="connsiteX3-37" fmla="*/ 0 w 4586288"/>
                <a:gd name="connsiteY3-38" fmla="*/ 138113 h 138533"/>
                <a:gd name="connsiteX4-39" fmla="*/ 0 w 4586288"/>
                <a:gd name="connsiteY4-40" fmla="*/ 0 h 138533"/>
                <a:gd name="connsiteX0-41" fmla="*/ 0 w 4586288"/>
                <a:gd name="connsiteY0-42" fmla="*/ 0 h 138113"/>
                <a:gd name="connsiteX1-43" fmla="*/ 4586288 w 4586288"/>
                <a:gd name="connsiteY1-44" fmla="*/ 0 h 138113"/>
                <a:gd name="connsiteX2-45" fmla="*/ 4181183 w 4586288"/>
                <a:gd name="connsiteY2-46" fmla="*/ 132384 h 138113"/>
                <a:gd name="connsiteX3-47" fmla="*/ 0 w 4586288"/>
                <a:gd name="connsiteY3-48" fmla="*/ 138113 h 138113"/>
                <a:gd name="connsiteX4-49" fmla="*/ 0 w 4586288"/>
                <a:gd name="connsiteY4-50" fmla="*/ 0 h 138113"/>
                <a:gd name="connsiteX0-51" fmla="*/ 0 w 4586288"/>
                <a:gd name="connsiteY0-52" fmla="*/ 0 h 138113"/>
                <a:gd name="connsiteX1-53" fmla="*/ 4586288 w 4586288"/>
                <a:gd name="connsiteY1-54" fmla="*/ 0 h 138113"/>
                <a:gd name="connsiteX2-55" fmla="*/ 4164354 w 4586288"/>
                <a:gd name="connsiteY2-56" fmla="*/ 132384 h 138113"/>
                <a:gd name="connsiteX3-57" fmla="*/ 0 w 4586288"/>
                <a:gd name="connsiteY3-58" fmla="*/ 138113 h 138113"/>
                <a:gd name="connsiteX4-59" fmla="*/ 0 w 4586288"/>
                <a:gd name="connsiteY4-60" fmla="*/ 0 h 138113"/>
                <a:gd name="connsiteX0-61" fmla="*/ 0 w 4586288"/>
                <a:gd name="connsiteY0-62" fmla="*/ 0 h 138113"/>
                <a:gd name="connsiteX1-63" fmla="*/ 4586288 w 4586288"/>
                <a:gd name="connsiteY1-64" fmla="*/ 0 h 138113"/>
                <a:gd name="connsiteX2-65" fmla="*/ 4203622 w 4586288"/>
                <a:gd name="connsiteY2-66" fmla="*/ 126234 h 138113"/>
                <a:gd name="connsiteX3-67" fmla="*/ 0 w 4586288"/>
                <a:gd name="connsiteY3-68" fmla="*/ 138113 h 138113"/>
                <a:gd name="connsiteX4-69" fmla="*/ 0 w 4586288"/>
                <a:gd name="connsiteY4-70" fmla="*/ 0 h 138113"/>
                <a:gd name="connsiteX0-71" fmla="*/ 0 w 4586288"/>
                <a:gd name="connsiteY0-72" fmla="*/ 0 h 138113"/>
                <a:gd name="connsiteX1-73" fmla="*/ 4586288 w 4586288"/>
                <a:gd name="connsiteY1-74" fmla="*/ 0 h 138113"/>
                <a:gd name="connsiteX2-75" fmla="*/ 4182497 w 4586288"/>
                <a:gd name="connsiteY2-76" fmla="*/ 136159 h 138113"/>
                <a:gd name="connsiteX3-77" fmla="*/ 0 w 4586288"/>
                <a:gd name="connsiteY3-78" fmla="*/ 138113 h 138113"/>
                <a:gd name="connsiteX4-79" fmla="*/ 0 w 4586288"/>
                <a:gd name="connsiteY4-80" fmla="*/ 0 h 138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86288" h="138113">
                  <a:moveTo>
                    <a:pt x="0" y="0"/>
                  </a:moveTo>
                  <a:lnTo>
                    <a:pt x="4586288" y="0"/>
                  </a:lnTo>
                  <a:lnTo>
                    <a:pt x="4182497" y="136159"/>
                  </a:lnTo>
                  <a:lnTo>
                    <a:pt x="0" y="1381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lumMod val="3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92" y="0"/>
            <a:ext cx="4329508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7862492" y="0"/>
            <a:ext cx="4329508" cy="6745287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9" y="230557"/>
            <a:ext cx="2248871" cy="8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65351"/>
            <a:ext cx="2031746" cy="3799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/>
          <a:srcRect b="18632"/>
          <a:stretch>
            <a:fillRect/>
          </a:stretch>
        </p:blipFill>
        <p:spPr>
          <a:xfrm>
            <a:off x="7759262" y="6419673"/>
            <a:ext cx="4114800" cy="271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61" y="46310"/>
            <a:ext cx="2248871" cy="8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9"/>
          <p:cNvGrpSpPr/>
          <p:nvPr userDrawn="1"/>
        </p:nvGrpSpPr>
        <p:grpSpPr bwMode="auto">
          <a:xfrm>
            <a:off x="0" y="6745287"/>
            <a:ext cx="12192000" cy="125413"/>
            <a:chOff x="-16815" y="5593804"/>
            <a:chExt cx="9172576" cy="126000"/>
          </a:xfrm>
        </p:grpSpPr>
        <p:sp>
          <p:nvSpPr>
            <p:cNvPr id="9" name="矩形 8"/>
            <p:cNvSpPr/>
            <p:nvPr/>
          </p:nvSpPr>
          <p:spPr>
            <a:xfrm>
              <a:off x="3993211" y="5593804"/>
              <a:ext cx="5162550" cy="12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6"/>
            <p:cNvSpPr/>
            <p:nvPr/>
          </p:nvSpPr>
          <p:spPr>
            <a:xfrm>
              <a:off x="-16815" y="5593804"/>
              <a:ext cx="4586288" cy="126000"/>
            </a:xfrm>
            <a:custGeom>
              <a:avLst/>
              <a:gdLst>
                <a:gd name="connsiteX0" fmla="*/ 0 w 4586288"/>
                <a:gd name="connsiteY0" fmla="*/ 0 h 138113"/>
                <a:gd name="connsiteX1" fmla="*/ 4586288 w 4586288"/>
                <a:gd name="connsiteY1" fmla="*/ 0 h 138113"/>
                <a:gd name="connsiteX2" fmla="*/ 4586288 w 4586288"/>
                <a:gd name="connsiteY2" fmla="*/ 138113 h 138113"/>
                <a:gd name="connsiteX3" fmla="*/ 0 w 4586288"/>
                <a:gd name="connsiteY3" fmla="*/ 138113 h 138113"/>
                <a:gd name="connsiteX4" fmla="*/ 0 w 4586288"/>
                <a:gd name="connsiteY4" fmla="*/ 0 h 138113"/>
                <a:gd name="connsiteX0-1" fmla="*/ 0 w 4586288"/>
                <a:gd name="connsiteY0-2" fmla="*/ 0 h 138113"/>
                <a:gd name="connsiteX1-3" fmla="*/ 4586288 w 4586288"/>
                <a:gd name="connsiteY1-4" fmla="*/ 0 h 138113"/>
                <a:gd name="connsiteX2-5" fmla="*/ 4197405 w 4586288"/>
                <a:gd name="connsiteY2-6" fmla="*/ 127603 h 138113"/>
                <a:gd name="connsiteX3-7" fmla="*/ 0 w 4586288"/>
                <a:gd name="connsiteY3-8" fmla="*/ 138113 h 138113"/>
                <a:gd name="connsiteX4-9" fmla="*/ 0 w 4586288"/>
                <a:gd name="connsiteY4-10" fmla="*/ 0 h 138113"/>
                <a:gd name="connsiteX0-11" fmla="*/ 0 w 4586288"/>
                <a:gd name="connsiteY0-12" fmla="*/ 0 h 149636"/>
                <a:gd name="connsiteX1-13" fmla="*/ 4586288 w 4586288"/>
                <a:gd name="connsiteY1-14" fmla="*/ 0 h 149636"/>
                <a:gd name="connsiteX2-15" fmla="*/ 4164354 w 4586288"/>
                <a:gd name="connsiteY2-16" fmla="*/ 149636 h 149636"/>
                <a:gd name="connsiteX3-17" fmla="*/ 0 w 4586288"/>
                <a:gd name="connsiteY3-18" fmla="*/ 138113 h 149636"/>
                <a:gd name="connsiteX4-19" fmla="*/ 0 w 4586288"/>
                <a:gd name="connsiteY4-20" fmla="*/ 0 h 149636"/>
                <a:gd name="connsiteX0-21" fmla="*/ 0 w 4586288"/>
                <a:gd name="connsiteY0-22" fmla="*/ 0 h 138113"/>
                <a:gd name="connsiteX1-23" fmla="*/ 4586288 w 4586288"/>
                <a:gd name="connsiteY1-24" fmla="*/ 0 h 138113"/>
                <a:gd name="connsiteX2-25" fmla="*/ 4164354 w 4586288"/>
                <a:gd name="connsiteY2-26" fmla="*/ 132383 h 138113"/>
                <a:gd name="connsiteX3-27" fmla="*/ 0 w 4586288"/>
                <a:gd name="connsiteY3-28" fmla="*/ 138113 h 138113"/>
                <a:gd name="connsiteX4-29" fmla="*/ 0 w 4586288"/>
                <a:gd name="connsiteY4-30" fmla="*/ 0 h 138113"/>
                <a:gd name="connsiteX0-31" fmla="*/ 0 w 4586288"/>
                <a:gd name="connsiteY0-32" fmla="*/ 0 h 138533"/>
                <a:gd name="connsiteX1-33" fmla="*/ 4586288 w 4586288"/>
                <a:gd name="connsiteY1-34" fmla="*/ 0 h 138533"/>
                <a:gd name="connsiteX2-35" fmla="*/ 4181183 w 4586288"/>
                <a:gd name="connsiteY2-36" fmla="*/ 138533 h 138533"/>
                <a:gd name="connsiteX3-37" fmla="*/ 0 w 4586288"/>
                <a:gd name="connsiteY3-38" fmla="*/ 138113 h 138533"/>
                <a:gd name="connsiteX4-39" fmla="*/ 0 w 4586288"/>
                <a:gd name="connsiteY4-40" fmla="*/ 0 h 138533"/>
                <a:gd name="connsiteX0-41" fmla="*/ 0 w 4586288"/>
                <a:gd name="connsiteY0-42" fmla="*/ 0 h 138113"/>
                <a:gd name="connsiteX1-43" fmla="*/ 4586288 w 4586288"/>
                <a:gd name="connsiteY1-44" fmla="*/ 0 h 138113"/>
                <a:gd name="connsiteX2-45" fmla="*/ 4181183 w 4586288"/>
                <a:gd name="connsiteY2-46" fmla="*/ 132384 h 138113"/>
                <a:gd name="connsiteX3-47" fmla="*/ 0 w 4586288"/>
                <a:gd name="connsiteY3-48" fmla="*/ 138113 h 138113"/>
                <a:gd name="connsiteX4-49" fmla="*/ 0 w 4586288"/>
                <a:gd name="connsiteY4-50" fmla="*/ 0 h 138113"/>
                <a:gd name="connsiteX0-51" fmla="*/ 0 w 4586288"/>
                <a:gd name="connsiteY0-52" fmla="*/ 0 h 138113"/>
                <a:gd name="connsiteX1-53" fmla="*/ 4586288 w 4586288"/>
                <a:gd name="connsiteY1-54" fmla="*/ 0 h 138113"/>
                <a:gd name="connsiteX2-55" fmla="*/ 4164354 w 4586288"/>
                <a:gd name="connsiteY2-56" fmla="*/ 132384 h 138113"/>
                <a:gd name="connsiteX3-57" fmla="*/ 0 w 4586288"/>
                <a:gd name="connsiteY3-58" fmla="*/ 138113 h 138113"/>
                <a:gd name="connsiteX4-59" fmla="*/ 0 w 4586288"/>
                <a:gd name="connsiteY4-60" fmla="*/ 0 h 138113"/>
                <a:gd name="connsiteX0-61" fmla="*/ 0 w 4586288"/>
                <a:gd name="connsiteY0-62" fmla="*/ 0 h 138113"/>
                <a:gd name="connsiteX1-63" fmla="*/ 4586288 w 4586288"/>
                <a:gd name="connsiteY1-64" fmla="*/ 0 h 138113"/>
                <a:gd name="connsiteX2-65" fmla="*/ 4203622 w 4586288"/>
                <a:gd name="connsiteY2-66" fmla="*/ 126234 h 138113"/>
                <a:gd name="connsiteX3-67" fmla="*/ 0 w 4586288"/>
                <a:gd name="connsiteY3-68" fmla="*/ 138113 h 138113"/>
                <a:gd name="connsiteX4-69" fmla="*/ 0 w 4586288"/>
                <a:gd name="connsiteY4-70" fmla="*/ 0 h 138113"/>
                <a:gd name="connsiteX0-71" fmla="*/ 0 w 4586288"/>
                <a:gd name="connsiteY0-72" fmla="*/ 0 h 138113"/>
                <a:gd name="connsiteX1-73" fmla="*/ 4586288 w 4586288"/>
                <a:gd name="connsiteY1-74" fmla="*/ 0 h 138113"/>
                <a:gd name="connsiteX2-75" fmla="*/ 4182497 w 4586288"/>
                <a:gd name="connsiteY2-76" fmla="*/ 136159 h 138113"/>
                <a:gd name="connsiteX3-77" fmla="*/ 0 w 4586288"/>
                <a:gd name="connsiteY3-78" fmla="*/ 138113 h 138113"/>
                <a:gd name="connsiteX4-79" fmla="*/ 0 w 4586288"/>
                <a:gd name="connsiteY4-80" fmla="*/ 0 h 138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86288" h="138113">
                  <a:moveTo>
                    <a:pt x="0" y="0"/>
                  </a:moveTo>
                  <a:lnTo>
                    <a:pt x="4586288" y="0"/>
                  </a:lnTo>
                  <a:lnTo>
                    <a:pt x="4182497" y="136159"/>
                  </a:lnTo>
                  <a:lnTo>
                    <a:pt x="0" y="1381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lumMod val="3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1" name="圆角矩形 5"/>
          <p:cNvSpPr/>
          <p:nvPr userDrawn="1"/>
        </p:nvSpPr>
        <p:spPr>
          <a:xfrm>
            <a:off x="127000" y="177801"/>
            <a:ext cx="3455987" cy="569912"/>
          </a:xfrm>
          <a:prstGeom prst="roundRect">
            <a:avLst>
              <a:gd name="adj" fmla="val 0"/>
            </a:avLst>
          </a:prstGeom>
          <a:solidFill>
            <a:srgbClr val="0E64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3574717" y="737729"/>
            <a:ext cx="3697288" cy="0"/>
          </a:xfrm>
          <a:prstGeom prst="line">
            <a:avLst/>
          </a:prstGeom>
          <a:ln w="12700">
            <a:solidFill>
              <a:srgbClr val="0E6457"/>
            </a:solidFill>
            <a:tailEnd type="oval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65351"/>
            <a:ext cx="2031746" cy="3799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4"/>
          <a:srcRect b="18632"/>
          <a:stretch>
            <a:fillRect/>
          </a:stretch>
        </p:blipFill>
        <p:spPr>
          <a:xfrm>
            <a:off x="7759262" y="6419673"/>
            <a:ext cx="4114800" cy="271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/>
          <p:cNvGrpSpPr/>
          <p:nvPr userDrawn="1"/>
        </p:nvGrpSpPr>
        <p:grpSpPr bwMode="auto">
          <a:xfrm>
            <a:off x="0" y="6745287"/>
            <a:ext cx="12192000" cy="125413"/>
            <a:chOff x="-16815" y="5593804"/>
            <a:chExt cx="9172576" cy="126000"/>
          </a:xfrm>
        </p:grpSpPr>
        <p:sp>
          <p:nvSpPr>
            <p:cNvPr id="10" name="矩形 9"/>
            <p:cNvSpPr/>
            <p:nvPr/>
          </p:nvSpPr>
          <p:spPr>
            <a:xfrm>
              <a:off x="3993211" y="5593804"/>
              <a:ext cx="5162550" cy="12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6"/>
            <p:cNvSpPr/>
            <p:nvPr/>
          </p:nvSpPr>
          <p:spPr>
            <a:xfrm>
              <a:off x="-16815" y="5593804"/>
              <a:ext cx="4586288" cy="126000"/>
            </a:xfrm>
            <a:custGeom>
              <a:avLst/>
              <a:gdLst>
                <a:gd name="connsiteX0" fmla="*/ 0 w 4586288"/>
                <a:gd name="connsiteY0" fmla="*/ 0 h 138113"/>
                <a:gd name="connsiteX1" fmla="*/ 4586288 w 4586288"/>
                <a:gd name="connsiteY1" fmla="*/ 0 h 138113"/>
                <a:gd name="connsiteX2" fmla="*/ 4586288 w 4586288"/>
                <a:gd name="connsiteY2" fmla="*/ 138113 h 138113"/>
                <a:gd name="connsiteX3" fmla="*/ 0 w 4586288"/>
                <a:gd name="connsiteY3" fmla="*/ 138113 h 138113"/>
                <a:gd name="connsiteX4" fmla="*/ 0 w 4586288"/>
                <a:gd name="connsiteY4" fmla="*/ 0 h 138113"/>
                <a:gd name="connsiteX0-1" fmla="*/ 0 w 4586288"/>
                <a:gd name="connsiteY0-2" fmla="*/ 0 h 138113"/>
                <a:gd name="connsiteX1-3" fmla="*/ 4586288 w 4586288"/>
                <a:gd name="connsiteY1-4" fmla="*/ 0 h 138113"/>
                <a:gd name="connsiteX2-5" fmla="*/ 4197405 w 4586288"/>
                <a:gd name="connsiteY2-6" fmla="*/ 127603 h 138113"/>
                <a:gd name="connsiteX3-7" fmla="*/ 0 w 4586288"/>
                <a:gd name="connsiteY3-8" fmla="*/ 138113 h 138113"/>
                <a:gd name="connsiteX4-9" fmla="*/ 0 w 4586288"/>
                <a:gd name="connsiteY4-10" fmla="*/ 0 h 138113"/>
                <a:gd name="connsiteX0-11" fmla="*/ 0 w 4586288"/>
                <a:gd name="connsiteY0-12" fmla="*/ 0 h 149636"/>
                <a:gd name="connsiteX1-13" fmla="*/ 4586288 w 4586288"/>
                <a:gd name="connsiteY1-14" fmla="*/ 0 h 149636"/>
                <a:gd name="connsiteX2-15" fmla="*/ 4164354 w 4586288"/>
                <a:gd name="connsiteY2-16" fmla="*/ 149636 h 149636"/>
                <a:gd name="connsiteX3-17" fmla="*/ 0 w 4586288"/>
                <a:gd name="connsiteY3-18" fmla="*/ 138113 h 149636"/>
                <a:gd name="connsiteX4-19" fmla="*/ 0 w 4586288"/>
                <a:gd name="connsiteY4-20" fmla="*/ 0 h 149636"/>
                <a:gd name="connsiteX0-21" fmla="*/ 0 w 4586288"/>
                <a:gd name="connsiteY0-22" fmla="*/ 0 h 138113"/>
                <a:gd name="connsiteX1-23" fmla="*/ 4586288 w 4586288"/>
                <a:gd name="connsiteY1-24" fmla="*/ 0 h 138113"/>
                <a:gd name="connsiteX2-25" fmla="*/ 4164354 w 4586288"/>
                <a:gd name="connsiteY2-26" fmla="*/ 132383 h 138113"/>
                <a:gd name="connsiteX3-27" fmla="*/ 0 w 4586288"/>
                <a:gd name="connsiteY3-28" fmla="*/ 138113 h 138113"/>
                <a:gd name="connsiteX4-29" fmla="*/ 0 w 4586288"/>
                <a:gd name="connsiteY4-30" fmla="*/ 0 h 138113"/>
                <a:gd name="connsiteX0-31" fmla="*/ 0 w 4586288"/>
                <a:gd name="connsiteY0-32" fmla="*/ 0 h 138533"/>
                <a:gd name="connsiteX1-33" fmla="*/ 4586288 w 4586288"/>
                <a:gd name="connsiteY1-34" fmla="*/ 0 h 138533"/>
                <a:gd name="connsiteX2-35" fmla="*/ 4181183 w 4586288"/>
                <a:gd name="connsiteY2-36" fmla="*/ 138533 h 138533"/>
                <a:gd name="connsiteX3-37" fmla="*/ 0 w 4586288"/>
                <a:gd name="connsiteY3-38" fmla="*/ 138113 h 138533"/>
                <a:gd name="connsiteX4-39" fmla="*/ 0 w 4586288"/>
                <a:gd name="connsiteY4-40" fmla="*/ 0 h 138533"/>
                <a:gd name="connsiteX0-41" fmla="*/ 0 w 4586288"/>
                <a:gd name="connsiteY0-42" fmla="*/ 0 h 138113"/>
                <a:gd name="connsiteX1-43" fmla="*/ 4586288 w 4586288"/>
                <a:gd name="connsiteY1-44" fmla="*/ 0 h 138113"/>
                <a:gd name="connsiteX2-45" fmla="*/ 4181183 w 4586288"/>
                <a:gd name="connsiteY2-46" fmla="*/ 132384 h 138113"/>
                <a:gd name="connsiteX3-47" fmla="*/ 0 w 4586288"/>
                <a:gd name="connsiteY3-48" fmla="*/ 138113 h 138113"/>
                <a:gd name="connsiteX4-49" fmla="*/ 0 w 4586288"/>
                <a:gd name="connsiteY4-50" fmla="*/ 0 h 138113"/>
                <a:gd name="connsiteX0-51" fmla="*/ 0 w 4586288"/>
                <a:gd name="connsiteY0-52" fmla="*/ 0 h 138113"/>
                <a:gd name="connsiteX1-53" fmla="*/ 4586288 w 4586288"/>
                <a:gd name="connsiteY1-54" fmla="*/ 0 h 138113"/>
                <a:gd name="connsiteX2-55" fmla="*/ 4164354 w 4586288"/>
                <a:gd name="connsiteY2-56" fmla="*/ 132384 h 138113"/>
                <a:gd name="connsiteX3-57" fmla="*/ 0 w 4586288"/>
                <a:gd name="connsiteY3-58" fmla="*/ 138113 h 138113"/>
                <a:gd name="connsiteX4-59" fmla="*/ 0 w 4586288"/>
                <a:gd name="connsiteY4-60" fmla="*/ 0 h 138113"/>
                <a:gd name="connsiteX0-61" fmla="*/ 0 w 4586288"/>
                <a:gd name="connsiteY0-62" fmla="*/ 0 h 138113"/>
                <a:gd name="connsiteX1-63" fmla="*/ 4586288 w 4586288"/>
                <a:gd name="connsiteY1-64" fmla="*/ 0 h 138113"/>
                <a:gd name="connsiteX2-65" fmla="*/ 4203622 w 4586288"/>
                <a:gd name="connsiteY2-66" fmla="*/ 126234 h 138113"/>
                <a:gd name="connsiteX3-67" fmla="*/ 0 w 4586288"/>
                <a:gd name="connsiteY3-68" fmla="*/ 138113 h 138113"/>
                <a:gd name="connsiteX4-69" fmla="*/ 0 w 4586288"/>
                <a:gd name="connsiteY4-70" fmla="*/ 0 h 138113"/>
                <a:gd name="connsiteX0-71" fmla="*/ 0 w 4586288"/>
                <a:gd name="connsiteY0-72" fmla="*/ 0 h 138113"/>
                <a:gd name="connsiteX1-73" fmla="*/ 4586288 w 4586288"/>
                <a:gd name="connsiteY1-74" fmla="*/ 0 h 138113"/>
                <a:gd name="connsiteX2-75" fmla="*/ 4182497 w 4586288"/>
                <a:gd name="connsiteY2-76" fmla="*/ 136159 h 138113"/>
                <a:gd name="connsiteX3-77" fmla="*/ 0 w 4586288"/>
                <a:gd name="connsiteY3-78" fmla="*/ 138113 h 138113"/>
                <a:gd name="connsiteX4-79" fmla="*/ 0 w 4586288"/>
                <a:gd name="connsiteY4-80" fmla="*/ 0 h 138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86288" h="138113">
                  <a:moveTo>
                    <a:pt x="0" y="0"/>
                  </a:moveTo>
                  <a:lnTo>
                    <a:pt x="4586288" y="0"/>
                  </a:lnTo>
                  <a:lnTo>
                    <a:pt x="4182497" y="136159"/>
                  </a:lnTo>
                  <a:lnTo>
                    <a:pt x="0" y="1381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lumMod val="3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12" name="Picture 3" descr="C:\Users\Samantha\Documents\工作\1002杭州示范工程验收\3001572_131035491058_2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03" y="1043157"/>
            <a:ext cx="4454182" cy="57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6"/>
          <p:cNvGrpSpPr/>
          <p:nvPr userDrawn="1"/>
        </p:nvGrpSpPr>
        <p:grpSpPr bwMode="auto">
          <a:xfrm>
            <a:off x="-159656" y="-14514"/>
            <a:ext cx="12569370" cy="1201738"/>
            <a:chOff x="-108520" y="-238844"/>
            <a:chExt cx="9433048" cy="1201315"/>
          </a:xfrm>
        </p:grpSpPr>
        <p:pic>
          <p:nvPicPr>
            <p:cNvPr id="14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" t="5003" r="1826" b="16534"/>
            <a:stretch>
              <a:fillRect/>
            </a:stretch>
          </p:blipFill>
          <p:spPr bwMode="auto">
            <a:xfrm>
              <a:off x="-1" y="-238844"/>
              <a:ext cx="9155761" cy="10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574763"/>
              <a:ext cx="9433048" cy="387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556" y="114272"/>
            <a:ext cx="22320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9"/>
          <p:cNvGrpSpPr/>
          <p:nvPr userDrawn="1"/>
        </p:nvGrpSpPr>
        <p:grpSpPr bwMode="auto">
          <a:xfrm>
            <a:off x="0" y="6745287"/>
            <a:ext cx="12192000" cy="125413"/>
            <a:chOff x="-16815" y="5593804"/>
            <a:chExt cx="9172576" cy="126000"/>
          </a:xfrm>
        </p:grpSpPr>
        <p:sp>
          <p:nvSpPr>
            <p:cNvPr id="12" name="矩形 11"/>
            <p:cNvSpPr/>
            <p:nvPr/>
          </p:nvSpPr>
          <p:spPr>
            <a:xfrm>
              <a:off x="3993211" y="5593804"/>
              <a:ext cx="5162550" cy="12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" name="矩形 6"/>
            <p:cNvSpPr/>
            <p:nvPr/>
          </p:nvSpPr>
          <p:spPr>
            <a:xfrm>
              <a:off x="-16815" y="5593804"/>
              <a:ext cx="4586288" cy="126000"/>
            </a:xfrm>
            <a:custGeom>
              <a:avLst/>
              <a:gdLst>
                <a:gd name="connsiteX0" fmla="*/ 0 w 4586288"/>
                <a:gd name="connsiteY0" fmla="*/ 0 h 138113"/>
                <a:gd name="connsiteX1" fmla="*/ 4586288 w 4586288"/>
                <a:gd name="connsiteY1" fmla="*/ 0 h 138113"/>
                <a:gd name="connsiteX2" fmla="*/ 4586288 w 4586288"/>
                <a:gd name="connsiteY2" fmla="*/ 138113 h 138113"/>
                <a:gd name="connsiteX3" fmla="*/ 0 w 4586288"/>
                <a:gd name="connsiteY3" fmla="*/ 138113 h 138113"/>
                <a:gd name="connsiteX4" fmla="*/ 0 w 4586288"/>
                <a:gd name="connsiteY4" fmla="*/ 0 h 138113"/>
                <a:gd name="connsiteX0-1" fmla="*/ 0 w 4586288"/>
                <a:gd name="connsiteY0-2" fmla="*/ 0 h 138113"/>
                <a:gd name="connsiteX1-3" fmla="*/ 4586288 w 4586288"/>
                <a:gd name="connsiteY1-4" fmla="*/ 0 h 138113"/>
                <a:gd name="connsiteX2-5" fmla="*/ 4197405 w 4586288"/>
                <a:gd name="connsiteY2-6" fmla="*/ 127603 h 138113"/>
                <a:gd name="connsiteX3-7" fmla="*/ 0 w 4586288"/>
                <a:gd name="connsiteY3-8" fmla="*/ 138113 h 138113"/>
                <a:gd name="connsiteX4-9" fmla="*/ 0 w 4586288"/>
                <a:gd name="connsiteY4-10" fmla="*/ 0 h 138113"/>
                <a:gd name="connsiteX0-11" fmla="*/ 0 w 4586288"/>
                <a:gd name="connsiteY0-12" fmla="*/ 0 h 149636"/>
                <a:gd name="connsiteX1-13" fmla="*/ 4586288 w 4586288"/>
                <a:gd name="connsiteY1-14" fmla="*/ 0 h 149636"/>
                <a:gd name="connsiteX2-15" fmla="*/ 4164354 w 4586288"/>
                <a:gd name="connsiteY2-16" fmla="*/ 149636 h 149636"/>
                <a:gd name="connsiteX3-17" fmla="*/ 0 w 4586288"/>
                <a:gd name="connsiteY3-18" fmla="*/ 138113 h 149636"/>
                <a:gd name="connsiteX4-19" fmla="*/ 0 w 4586288"/>
                <a:gd name="connsiteY4-20" fmla="*/ 0 h 149636"/>
                <a:gd name="connsiteX0-21" fmla="*/ 0 w 4586288"/>
                <a:gd name="connsiteY0-22" fmla="*/ 0 h 138113"/>
                <a:gd name="connsiteX1-23" fmla="*/ 4586288 w 4586288"/>
                <a:gd name="connsiteY1-24" fmla="*/ 0 h 138113"/>
                <a:gd name="connsiteX2-25" fmla="*/ 4164354 w 4586288"/>
                <a:gd name="connsiteY2-26" fmla="*/ 132383 h 138113"/>
                <a:gd name="connsiteX3-27" fmla="*/ 0 w 4586288"/>
                <a:gd name="connsiteY3-28" fmla="*/ 138113 h 138113"/>
                <a:gd name="connsiteX4-29" fmla="*/ 0 w 4586288"/>
                <a:gd name="connsiteY4-30" fmla="*/ 0 h 138113"/>
                <a:gd name="connsiteX0-31" fmla="*/ 0 w 4586288"/>
                <a:gd name="connsiteY0-32" fmla="*/ 0 h 138533"/>
                <a:gd name="connsiteX1-33" fmla="*/ 4586288 w 4586288"/>
                <a:gd name="connsiteY1-34" fmla="*/ 0 h 138533"/>
                <a:gd name="connsiteX2-35" fmla="*/ 4181183 w 4586288"/>
                <a:gd name="connsiteY2-36" fmla="*/ 138533 h 138533"/>
                <a:gd name="connsiteX3-37" fmla="*/ 0 w 4586288"/>
                <a:gd name="connsiteY3-38" fmla="*/ 138113 h 138533"/>
                <a:gd name="connsiteX4-39" fmla="*/ 0 w 4586288"/>
                <a:gd name="connsiteY4-40" fmla="*/ 0 h 138533"/>
                <a:gd name="connsiteX0-41" fmla="*/ 0 w 4586288"/>
                <a:gd name="connsiteY0-42" fmla="*/ 0 h 138113"/>
                <a:gd name="connsiteX1-43" fmla="*/ 4586288 w 4586288"/>
                <a:gd name="connsiteY1-44" fmla="*/ 0 h 138113"/>
                <a:gd name="connsiteX2-45" fmla="*/ 4181183 w 4586288"/>
                <a:gd name="connsiteY2-46" fmla="*/ 132384 h 138113"/>
                <a:gd name="connsiteX3-47" fmla="*/ 0 w 4586288"/>
                <a:gd name="connsiteY3-48" fmla="*/ 138113 h 138113"/>
                <a:gd name="connsiteX4-49" fmla="*/ 0 w 4586288"/>
                <a:gd name="connsiteY4-50" fmla="*/ 0 h 138113"/>
                <a:gd name="connsiteX0-51" fmla="*/ 0 w 4586288"/>
                <a:gd name="connsiteY0-52" fmla="*/ 0 h 138113"/>
                <a:gd name="connsiteX1-53" fmla="*/ 4586288 w 4586288"/>
                <a:gd name="connsiteY1-54" fmla="*/ 0 h 138113"/>
                <a:gd name="connsiteX2-55" fmla="*/ 4164354 w 4586288"/>
                <a:gd name="connsiteY2-56" fmla="*/ 132384 h 138113"/>
                <a:gd name="connsiteX3-57" fmla="*/ 0 w 4586288"/>
                <a:gd name="connsiteY3-58" fmla="*/ 138113 h 138113"/>
                <a:gd name="connsiteX4-59" fmla="*/ 0 w 4586288"/>
                <a:gd name="connsiteY4-60" fmla="*/ 0 h 138113"/>
                <a:gd name="connsiteX0-61" fmla="*/ 0 w 4586288"/>
                <a:gd name="connsiteY0-62" fmla="*/ 0 h 138113"/>
                <a:gd name="connsiteX1-63" fmla="*/ 4586288 w 4586288"/>
                <a:gd name="connsiteY1-64" fmla="*/ 0 h 138113"/>
                <a:gd name="connsiteX2-65" fmla="*/ 4203622 w 4586288"/>
                <a:gd name="connsiteY2-66" fmla="*/ 126234 h 138113"/>
                <a:gd name="connsiteX3-67" fmla="*/ 0 w 4586288"/>
                <a:gd name="connsiteY3-68" fmla="*/ 138113 h 138113"/>
                <a:gd name="connsiteX4-69" fmla="*/ 0 w 4586288"/>
                <a:gd name="connsiteY4-70" fmla="*/ 0 h 138113"/>
                <a:gd name="connsiteX0-71" fmla="*/ 0 w 4586288"/>
                <a:gd name="connsiteY0-72" fmla="*/ 0 h 138113"/>
                <a:gd name="connsiteX1-73" fmla="*/ 4586288 w 4586288"/>
                <a:gd name="connsiteY1-74" fmla="*/ 0 h 138113"/>
                <a:gd name="connsiteX2-75" fmla="*/ 4182497 w 4586288"/>
                <a:gd name="connsiteY2-76" fmla="*/ 136159 h 138113"/>
                <a:gd name="connsiteX3-77" fmla="*/ 0 w 4586288"/>
                <a:gd name="connsiteY3-78" fmla="*/ 138113 h 138113"/>
                <a:gd name="connsiteX4-79" fmla="*/ 0 w 4586288"/>
                <a:gd name="connsiteY4-80" fmla="*/ 0 h 138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86288" h="138113">
                  <a:moveTo>
                    <a:pt x="0" y="0"/>
                  </a:moveTo>
                  <a:lnTo>
                    <a:pt x="4586288" y="0"/>
                  </a:lnTo>
                  <a:lnTo>
                    <a:pt x="4182497" y="136159"/>
                  </a:lnTo>
                  <a:lnTo>
                    <a:pt x="0" y="1381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lumMod val="3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15" name="组合 6"/>
          <p:cNvGrpSpPr/>
          <p:nvPr userDrawn="1"/>
        </p:nvGrpSpPr>
        <p:grpSpPr bwMode="auto">
          <a:xfrm>
            <a:off x="-159656" y="-14514"/>
            <a:ext cx="12569370" cy="1201738"/>
            <a:chOff x="-108520" y="-238844"/>
            <a:chExt cx="9433048" cy="1201315"/>
          </a:xfrm>
        </p:grpSpPr>
        <p:pic>
          <p:nvPicPr>
            <p:cNvPr id="16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" t="5003" r="1826" b="16534"/>
            <a:stretch>
              <a:fillRect/>
            </a:stretch>
          </p:blipFill>
          <p:spPr bwMode="auto">
            <a:xfrm>
              <a:off x="-1" y="-238844"/>
              <a:ext cx="9155761" cy="10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574763"/>
              <a:ext cx="9433048" cy="387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556" y="114272"/>
            <a:ext cx="22320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83" y="1114981"/>
            <a:ext cx="3633276" cy="563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 userDrawn="1"/>
        </p:nvSpPr>
        <p:spPr>
          <a:xfrm>
            <a:off x="-15056" y="1043158"/>
            <a:ext cx="12196716" cy="5702129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 bwMode="auto">
          <a:xfrm>
            <a:off x="0" y="6745287"/>
            <a:ext cx="12192000" cy="125413"/>
            <a:chOff x="-16815" y="5593804"/>
            <a:chExt cx="9172576" cy="126000"/>
          </a:xfrm>
        </p:grpSpPr>
        <p:sp>
          <p:nvSpPr>
            <p:cNvPr id="11" name="矩形 10"/>
            <p:cNvSpPr/>
            <p:nvPr/>
          </p:nvSpPr>
          <p:spPr>
            <a:xfrm>
              <a:off x="3993211" y="5593804"/>
              <a:ext cx="5162550" cy="126000"/>
            </a:xfrm>
            <a:prstGeom prst="rect">
              <a:avLst/>
            </a:prstGeom>
            <a:solidFill>
              <a:srgbClr val="0E6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6"/>
            <p:cNvSpPr/>
            <p:nvPr/>
          </p:nvSpPr>
          <p:spPr>
            <a:xfrm>
              <a:off x="-16815" y="5593804"/>
              <a:ext cx="4586288" cy="126000"/>
            </a:xfrm>
            <a:custGeom>
              <a:avLst/>
              <a:gdLst>
                <a:gd name="connsiteX0" fmla="*/ 0 w 4586288"/>
                <a:gd name="connsiteY0" fmla="*/ 0 h 138113"/>
                <a:gd name="connsiteX1" fmla="*/ 4586288 w 4586288"/>
                <a:gd name="connsiteY1" fmla="*/ 0 h 138113"/>
                <a:gd name="connsiteX2" fmla="*/ 4586288 w 4586288"/>
                <a:gd name="connsiteY2" fmla="*/ 138113 h 138113"/>
                <a:gd name="connsiteX3" fmla="*/ 0 w 4586288"/>
                <a:gd name="connsiteY3" fmla="*/ 138113 h 138113"/>
                <a:gd name="connsiteX4" fmla="*/ 0 w 4586288"/>
                <a:gd name="connsiteY4" fmla="*/ 0 h 138113"/>
                <a:gd name="connsiteX0-1" fmla="*/ 0 w 4586288"/>
                <a:gd name="connsiteY0-2" fmla="*/ 0 h 138113"/>
                <a:gd name="connsiteX1-3" fmla="*/ 4586288 w 4586288"/>
                <a:gd name="connsiteY1-4" fmla="*/ 0 h 138113"/>
                <a:gd name="connsiteX2-5" fmla="*/ 4197405 w 4586288"/>
                <a:gd name="connsiteY2-6" fmla="*/ 127603 h 138113"/>
                <a:gd name="connsiteX3-7" fmla="*/ 0 w 4586288"/>
                <a:gd name="connsiteY3-8" fmla="*/ 138113 h 138113"/>
                <a:gd name="connsiteX4-9" fmla="*/ 0 w 4586288"/>
                <a:gd name="connsiteY4-10" fmla="*/ 0 h 138113"/>
                <a:gd name="connsiteX0-11" fmla="*/ 0 w 4586288"/>
                <a:gd name="connsiteY0-12" fmla="*/ 0 h 149636"/>
                <a:gd name="connsiteX1-13" fmla="*/ 4586288 w 4586288"/>
                <a:gd name="connsiteY1-14" fmla="*/ 0 h 149636"/>
                <a:gd name="connsiteX2-15" fmla="*/ 4164354 w 4586288"/>
                <a:gd name="connsiteY2-16" fmla="*/ 149636 h 149636"/>
                <a:gd name="connsiteX3-17" fmla="*/ 0 w 4586288"/>
                <a:gd name="connsiteY3-18" fmla="*/ 138113 h 149636"/>
                <a:gd name="connsiteX4-19" fmla="*/ 0 w 4586288"/>
                <a:gd name="connsiteY4-20" fmla="*/ 0 h 149636"/>
                <a:gd name="connsiteX0-21" fmla="*/ 0 w 4586288"/>
                <a:gd name="connsiteY0-22" fmla="*/ 0 h 138113"/>
                <a:gd name="connsiteX1-23" fmla="*/ 4586288 w 4586288"/>
                <a:gd name="connsiteY1-24" fmla="*/ 0 h 138113"/>
                <a:gd name="connsiteX2-25" fmla="*/ 4164354 w 4586288"/>
                <a:gd name="connsiteY2-26" fmla="*/ 132383 h 138113"/>
                <a:gd name="connsiteX3-27" fmla="*/ 0 w 4586288"/>
                <a:gd name="connsiteY3-28" fmla="*/ 138113 h 138113"/>
                <a:gd name="connsiteX4-29" fmla="*/ 0 w 4586288"/>
                <a:gd name="connsiteY4-30" fmla="*/ 0 h 138113"/>
                <a:gd name="connsiteX0-31" fmla="*/ 0 w 4586288"/>
                <a:gd name="connsiteY0-32" fmla="*/ 0 h 138533"/>
                <a:gd name="connsiteX1-33" fmla="*/ 4586288 w 4586288"/>
                <a:gd name="connsiteY1-34" fmla="*/ 0 h 138533"/>
                <a:gd name="connsiteX2-35" fmla="*/ 4181183 w 4586288"/>
                <a:gd name="connsiteY2-36" fmla="*/ 138533 h 138533"/>
                <a:gd name="connsiteX3-37" fmla="*/ 0 w 4586288"/>
                <a:gd name="connsiteY3-38" fmla="*/ 138113 h 138533"/>
                <a:gd name="connsiteX4-39" fmla="*/ 0 w 4586288"/>
                <a:gd name="connsiteY4-40" fmla="*/ 0 h 138533"/>
                <a:gd name="connsiteX0-41" fmla="*/ 0 w 4586288"/>
                <a:gd name="connsiteY0-42" fmla="*/ 0 h 138113"/>
                <a:gd name="connsiteX1-43" fmla="*/ 4586288 w 4586288"/>
                <a:gd name="connsiteY1-44" fmla="*/ 0 h 138113"/>
                <a:gd name="connsiteX2-45" fmla="*/ 4181183 w 4586288"/>
                <a:gd name="connsiteY2-46" fmla="*/ 132384 h 138113"/>
                <a:gd name="connsiteX3-47" fmla="*/ 0 w 4586288"/>
                <a:gd name="connsiteY3-48" fmla="*/ 138113 h 138113"/>
                <a:gd name="connsiteX4-49" fmla="*/ 0 w 4586288"/>
                <a:gd name="connsiteY4-50" fmla="*/ 0 h 138113"/>
                <a:gd name="connsiteX0-51" fmla="*/ 0 w 4586288"/>
                <a:gd name="connsiteY0-52" fmla="*/ 0 h 138113"/>
                <a:gd name="connsiteX1-53" fmla="*/ 4586288 w 4586288"/>
                <a:gd name="connsiteY1-54" fmla="*/ 0 h 138113"/>
                <a:gd name="connsiteX2-55" fmla="*/ 4164354 w 4586288"/>
                <a:gd name="connsiteY2-56" fmla="*/ 132384 h 138113"/>
                <a:gd name="connsiteX3-57" fmla="*/ 0 w 4586288"/>
                <a:gd name="connsiteY3-58" fmla="*/ 138113 h 138113"/>
                <a:gd name="connsiteX4-59" fmla="*/ 0 w 4586288"/>
                <a:gd name="connsiteY4-60" fmla="*/ 0 h 138113"/>
                <a:gd name="connsiteX0-61" fmla="*/ 0 w 4586288"/>
                <a:gd name="connsiteY0-62" fmla="*/ 0 h 138113"/>
                <a:gd name="connsiteX1-63" fmla="*/ 4586288 w 4586288"/>
                <a:gd name="connsiteY1-64" fmla="*/ 0 h 138113"/>
                <a:gd name="connsiteX2-65" fmla="*/ 4203622 w 4586288"/>
                <a:gd name="connsiteY2-66" fmla="*/ 126234 h 138113"/>
                <a:gd name="connsiteX3-67" fmla="*/ 0 w 4586288"/>
                <a:gd name="connsiteY3-68" fmla="*/ 138113 h 138113"/>
                <a:gd name="connsiteX4-69" fmla="*/ 0 w 4586288"/>
                <a:gd name="connsiteY4-70" fmla="*/ 0 h 138113"/>
                <a:gd name="connsiteX0-71" fmla="*/ 0 w 4586288"/>
                <a:gd name="connsiteY0-72" fmla="*/ 0 h 138113"/>
                <a:gd name="connsiteX1-73" fmla="*/ 4586288 w 4586288"/>
                <a:gd name="connsiteY1-74" fmla="*/ 0 h 138113"/>
                <a:gd name="connsiteX2-75" fmla="*/ 4182497 w 4586288"/>
                <a:gd name="connsiteY2-76" fmla="*/ 136159 h 138113"/>
                <a:gd name="connsiteX3-77" fmla="*/ 0 w 4586288"/>
                <a:gd name="connsiteY3-78" fmla="*/ 138113 h 138113"/>
                <a:gd name="connsiteX4-79" fmla="*/ 0 w 4586288"/>
                <a:gd name="connsiteY4-80" fmla="*/ 0 h 138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86288" h="138113">
                  <a:moveTo>
                    <a:pt x="0" y="0"/>
                  </a:moveTo>
                  <a:lnTo>
                    <a:pt x="4586288" y="0"/>
                  </a:lnTo>
                  <a:lnTo>
                    <a:pt x="4182497" y="136159"/>
                  </a:lnTo>
                  <a:lnTo>
                    <a:pt x="0" y="138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13" name="Picture 3" descr="C:\Users\Samantha\Documents\工作\1002杭州示范工程验收\3001572_131035491058_2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02" y="1"/>
            <a:ext cx="5269037" cy="674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556" y="114272"/>
            <a:ext cx="22320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183" y="114272"/>
            <a:ext cx="2563278" cy="91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9" y="91411"/>
            <a:ext cx="2248871" cy="8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9"/>
          <p:cNvGrpSpPr/>
          <p:nvPr userDrawn="1"/>
        </p:nvGrpSpPr>
        <p:grpSpPr bwMode="auto">
          <a:xfrm>
            <a:off x="0" y="6745287"/>
            <a:ext cx="12192000" cy="125413"/>
            <a:chOff x="-16815" y="5593804"/>
            <a:chExt cx="9172576" cy="126000"/>
          </a:xfrm>
        </p:grpSpPr>
        <p:sp>
          <p:nvSpPr>
            <p:cNvPr id="7" name="矩形 6"/>
            <p:cNvSpPr/>
            <p:nvPr/>
          </p:nvSpPr>
          <p:spPr>
            <a:xfrm>
              <a:off x="3993211" y="5593804"/>
              <a:ext cx="5162550" cy="12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6"/>
            <p:cNvSpPr/>
            <p:nvPr/>
          </p:nvSpPr>
          <p:spPr>
            <a:xfrm>
              <a:off x="-16815" y="5593804"/>
              <a:ext cx="4586288" cy="126000"/>
            </a:xfrm>
            <a:custGeom>
              <a:avLst/>
              <a:gdLst>
                <a:gd name="connsiteX0" fmla="*/ 0 w 4586288"/>
                <a:gd name="connsiteY0" fmla="*/ 0 h 138113"/>
                <a:gd name="connsiteX1" fmla="*/ 4586288 w 4586288"/>
                <a:gd name="connsiteY1" fmla="*/ 0 h 138113"/>
                <a:gd name="connsiteX2" fmla="*/ 4586288 w 4586288"/>
                <a:gd name="connsiteY2" fmla="*/ 138113 h 138113"/>
                <a:gd name="connsiteX3" fmla="*/ 0 w 4586288"/>
                <a:gd name="connsiteY3" fmla="*/ 138113 h 138113"/>
                <a:gd name="connsiteX4" fmla="*/ 0 w 4586288"/>
                <a:gd name="connsiteY4" fmla="*/ 0 h 138113"/>
                <a:gd name="connsiteX0-1" fmla="*/ 0 w 4586288"/>
                <a:gd name="connsiteY0-2" fmla="*/ 0 h 138113"/>
                <a:gd name="connsiteX1-3" fmla="*/ 4586288 w 4586288"/>
                <a:gd name="connsiteY1-4" fmla="*/ 0 h 138113"/>
                <a:gd name="connsiteX2-5" fmla="*/ 4197405 w 4586288"/>
                <a:gd name="connsiteY2-6" fmla="*/ 127603 h 138113"/>
                <a:gd name="connsiteX3-7" fmla="*/ 0 w 4586288"/>
                <a:gd name="connsiteY3-8" fmla="*/ 138113 h 138113"/>
                <a:gd name="connsiteX4-9" fmla="*/ 0 w 4586288"/>
                <a:gd name="connsiteY4-10" fmla="*/ 0 h 138113"/>
                <a:gd name="connsiteX0-11" fmla="*/ 0 w 4586288"/>
                <a:gd name="connsiteY0-12" fmla="*/ 0 h 149636"/>
                <a:gd name="connsiteX1-13" fmla="*/ 4586288 w 4586288"/>
                <a:gd name="connsiteY1-14" fmla="*/ 0 h 149636"/>
                <a:gd name="connsiteX2-15" fmla="*/ 4164354 w 4586288"/>
                <a:gd name="connsiteY2-16" fmla="*/ 149636 h 149636"/>
                <a:gd name="connsiteX3-17" fmla="*/ 0 w 4586288"/>
                <a:gd name="connsiteY3-18" fmla="*/ 138113 h 149636"/>
                <a:gd name="connsiteX4-19" fmla="*/ 0 w 4586288"/>
                <a:gd name="connsiteY4-20" fmla="*/ 0 h 149636"/>
                <a:gd name="connsiteX0-21" fmla="*/ 0 w 4586288"/>
                <a:gd name="connsiteY0-22" fmla="*/ 0 h 138113"/>
                <a:gd name="connsiteX1-23" fmla="*/ 4586288 w 4586288"/>
                <a:gd name="connsiteY1-24" fmla="*/ 0 h 138113"/>
                <a:gd name="connsiteX2-25" fmla="*/ 4164354 w 4586288"/>
                <a:gd name="connsiteY2-26" fmla="*/ 132383 h 138113"/>
                <a:gd name="connsiteX3-27" fmla="*/ 0 w 4586288"/>
                <a:gd name="connsiteY3-28" fmla="*/ 138113 h 138113"/>
                <a:gd name="connsiteX4-29" fmla="*/ 0 w 4586288"/>
                <a:gd name="connsiteY4-30" fmla="*/ 0 h 138113"/>
                <a:gd name="connsiteX0-31" fmla="*/ 0 w 4586288"/>
                <a:gd name="connsiteY0-32" fmla="*/ 0 h 138533"/>
                <a:gd name="connsiteX1-33" fmla="*/ 4586288 w 4586288"/>
                <a:gd name="connsiteY1-34" fmla="*/ 0 h 138533"/>
                <a:gd name="connsiteX2-35" fmla="*/ 4181183 w 4586288"/>
                <a:gd name="connsiteY2-36" fmla="*/ 138533 h 138533"/>
                <a:gd name="connsiteX3-37" fmla="*/ 0 w 4586288"/>
                <a:gd name="connsiteY3-38" fmla="*/ 138113 h 138533"/>
                <a:gd name="connsiteX4-39" fmla="*/ 0 w 4586288"/>
                <a:gd name="connsiteY4-40" fmla="*/ 0 h 138533"/>
                <a:gd name="connsiteX0-41" fmla="*/ 0 w 4586288"/>
                <a:gd name="connsiteY0-42" fmla="*/ 0 h 138113"/>
                <a:gd name="connsiteX1-43" fmla="*/ 4586288 w 4586288"/>
                <a:gd name="connsiteY1-44" fmla="*/ 0 h 138113"/>
                <a:gd name="connsiteX2-45" fmla="*/ 4181183 w 4586288"/>
                <a:gd name="connsiteY2-46" fmla="*/ 132384 h 138113"/>
                <a:gd name="connsiteX3-47" fmla="*/ 0 w 4586288"/>
                <a:gd name="connsiteY3-48" fmla="*/ 138113 h 138113"/>
                <a:gd name="connsiteX4-49" fmla="*/ 0 w 4586288"/>
                <a:gd name="connsiteY4-50" fmla="*/ 0 h 138113"/>
                <a:gd name="connsiteX0-51" fmla="*/ 0 w 4586288"/>
                <a:gd name="connsiteY0-52" fmla="*/ 0 h 138113"/>
                <a:gd name="connsiteX1-53" fmla="*/ 4586288 w 4586288"/>
                <a:gd name="connsiteY1-54" fmla="*/ 0 h 138113"/>
                <a:gd name="connsiteX2-55" fmla="*/ 4164354 w 4586288"/>
                <a:gd name="connsiteY2-56" fmla="*/ 132384 h 138113"/>
                <a:gd name="connsiteX3-57" fmla="*/ 0 w 4586288"/>
                <a:gd name="connsiteY3-58" fmla="*/ 138113 h 138113"/>
                <a:gd name="connsiteX4-59" fmla="*/ 0 w 4586288"/>
                <a:gd name="connsiteY4-60" fmla="*/ 0 h 138113"/>
                <a:gd name="connsiteX0-61" fmla="*/ 0 w 4586288"/>
                <a:gd name="connsiteY0-62" fmla="*/ 0 h 138113"/>
                <a:gd name="connsiteX1-63" fmla="*/ 4586288 w 4586288"/>
                <a:gd name="connsiteY1-64" fmla="*/ 0 h 138113"/>
                <a:gd name="connsiteX2-65" fmla="*/ 4203622 w 4586288"/>
                <a:gd name="connsiteY2-66" fmla="*/ 126234 h 138113"/>
                <a:gd name="connsiteX3-67" fmla="*/ 0 w 4586288"/>
                <a:gd name="connsiteY3-68" fmla="*/ 138113 h 138113"/>
                <a:gd name="connsiteX4-69" fmla="*/ 0 w 4586288"/>
                <a:gd name="connsiteY4-70" fmla="*/ 0 h 138113"/>
                <a:gd name="connsiteX0-71" fmla="*/ 0 w 4586288"/>
                <a:gd name="connsiteY0-72" fmla="*/ 0 h 138113"/>
                <a:gd name="connsiteX1-73" fmla="*/ 4586288 w 4586288"/>
                <a:gd name="connsiteY1-74" fmla="*/ 0 h 138113"/>
                <a:gd name="connsiteX2-75" fmla="*/ 4182497 w 4586288"/>
                <a:gd name="connsiteY2-76" fmla="*/ 136159 h 138113"/>
                <a:gd name="connsiteX3-77" fmla="*/ 0 w 4586288"/>
                <a:gd name="connsiteY3-78" fmla="*/ 138113 h 138113"/>
                <a:gd name="connsiteX4-79" fmla="*/ 0 w 4586288"/>
                <a:gd name="connsiteY4-80" fmla="*/ 0 h 138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86288" h="138113">
                  <a:moveTo>
                    <a:pt x="0" y="0"/>
                  </a:moveTo>
                  <a:lnTo>
                    <a:pt x="4586288" y="0"/>
                  </a:lnTo>
                  <a:lnTo>
                    <a:pt x="4182497" y="136159"/>
                  </a:lnTo>
                  <a:lnTo>
                    <a:pt x="0" y="1381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lumMod val="3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E3B38-1CA3-4E37-B08A-3D1BB87255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72674D-C912-43D0-822B-BFFF2A75A42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287" y="308934"/>
            <a:ext cx="2248871" cy="8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9"/>
          <p:cNvGrpSpPr/>
          <p:nvPr userDrawn="1"/>
        </p:nvGrpSpPr>
        <p:grpSpPr bwMode="auto">
          <a:xfrm>
            <a:off x="0" y="6745287"/>
            <a:ext cx="12192000" cy="125413"/>
            <a:chOff x="-16815" y="5593804"/>
            <a:chExt cx="9172576" cy="126000"/>
          </a:xfrm>
        </p:grpSpPr>
        <p:sp>
          <p:nvSpPr>
            <p:cNvPr id="7" name="矩形 6"/>
            <p:cNvSpPr/>
            <p:nvPr/>
          </p:nvSpPr>
          <p:spPr>
            <a:xfrm>
              <a:off x="3993211" y="5593804"/>
              <a:ext cx="5162550" cy="12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6"/>
            <p:cNvSpPr/>
            <p:nvPr/>
          </p:nvSpPr>
          <p:spPr>
            <a:xfrm>
              <a:off x="-16815" y="5593804"/>
              <a:ext cx="4586288" cy="126000"/>
            </a:xfrm>
            <a:custGeom>
              <a:avLst/>
              <a:gdLst>
                <a:gd name="connsiteX0" fmla="*/ 0 w 4586288"/>
                <a:gd name="connsiteY0" fmla="*/ 0 h 138113"/>
                <a:gd name="connsiteX1" fmla="*/ 4586288 w 4586288"/>
                <a:gd name="connsiteY1" fmla="*/ 0 h 138113"/>
                <a:gd name="connsiteX2" fmla="*/ 4586288 w 4586288"/>
                <a:gd name="connsiteY2" fmla="*/ 138113 h 138113"/>
                <a:gd name="connsiteX3" fmla="*/ 0 w 4586288"/>
                <a:gd name="connsiteY3" fmla="*/ 138113 h 138113"/>
                <a:gd name="connsiteX4" fmla="*/ 0 w 4586288"/>
                <a:gd name="connsiteY4" fmla="*/ 0 h 138113"/>
                <a:gd name="connsiteX0-1" fmla="*/ 0 w 4586288"/>
                <a:gd name="connsiteY0-2" fmla="*/ 0 h 138113"/>
                <a:gd name="connsiteX1-3" fmla="*/ 4586288 w 4586288"/>
                <a:gd name="connsiteY1-4" fmla="*/ 0 h 138113"/>
                <a:gd name="connsiteX2-5" fmla="*/ 4197405 w 4586288"/>
                <a:gd name="connsiteY2-6" fmla="*/ 127603 h 138113"/>
                <a:gd name="connsiteX3-7" fmla="*/ 0 w 4586288"/>
                <a:gd name="connsiteY3-8" fmla="*/ 138113 h 138113"/>
                <a:gd name="connsiteX4-9" fmla="*/ 0 w 4586288"/>
                <a:gd name="connsiteY4-10" fmla="*/ 0 h 138113"/>
                <a:gd name="connsiteX0-11" fmla="*/ 0 w 4586288"/>
                <a:gd name="connsiteY0-12" fmla="*/ 0 h 149636"/>
                <a:gd name="connsiteX1-13" fmla="*/ 4586288 w 4586288"/>
                <a:gd name="connsiteY1-14" fmla="*/ 0 h 149636"/>
                <a:gd name="connsiteX2-15" fmla="*/ 4164354 w 4586288"/>
                <a:gd name="connsiteY2-16" fmla="*/ 149636 h 149636"/>
                <a:gd name="connsiteX3-17" fmla="*/ 0 w 4586288"/>
                <a:gd name="connsiteY3-18" fmla="*/ 138113 h 149636"/>
                <a:gd name="connsiteX4-19" fmla="*/ 0 w 4586288"/>
                <a:gd name="connsiteY4-20" fmla="*/ 0 h 149636"/>
                <a:gd name="connsiteX0-21" fmla="*/ 0 w 4586288"/>
                <a:gd name="connsiteY0-22" fmla="*/ 0 h 138113"/>
                <a:gd name="connsiteX1-23" fmla="*/ 4586288 w 4586288"/>
                <a:gd name="connsiteY1-24" fmla="*/ 0 h 138113"/>
                <a:gd name="connsiteX2-25" fmla="*/ 4164354 w 4586288"/>
                <a:gd name="connsiteY2-26" fmla="*/ 132383 h 138113"/>
                <a:gd name="connsiteX3-27" fmla="*/ 0 w 4586288"/>
                <a:gd name="connsiteY3-28" fmla="*/ 138113 h 138113"/>
                <a:gd name="connsiteX4-29" fmla="*/ 0 w 4586288"/>
                <a:gd name="connsiteY4-30" fmla="*/ 0 h 138113"/>
                <a:gd name="connsiteX0-31" fmla="*/ 0 w 4586288"/>
                <a:gd name="connsiteY0-32" fmla="*/ 0 h 138533"/>
                <a:gd name="connsiteX1-33" fmla="*/ 4586288 w 4586288"/>
                <a:gd name="connsiteY1-34" fmla="*/ 0 h 138533"/>
                <a:gd name="connsiteX2-35" fmla="*/ 4181183 w 4586288"/>
                <a:gd name="connsiteY2-36" fmla="*/ 138533 h 138533"/>
                <a:gd name="connsiteX3-37" fmla="*/ 0 w 4586288"/>
                <a:gd name="connsiteY3-38" fmla="*/ 138113 h 138533"/>
                <a:gd name="connsiteX4-39" fmla="*/ 0 w 4586288"/>
                <a:gd name="connsiteY4-40" fmla="*/ 0 h 138533"/>
                <a:gd name="connsiteX0-41" fmla="*/ 0 w 4586288"/>
                <a:gd name="connsiteY0-42" fmla="*/ 0 h 138113"/>
                <a:gd name="connsiteX1-43" fmla="*/ 4586288 w 4586288"/>
                <a:gd name="connsiteY1-44" fmla="*/ 0 h 138113"/>
                <a:gd name="connsiteX2-45" fmla="*/ 4181183 w 4586288"/>
                <a:gd name="connsiteY2-46" fmla="*/ 132384 h 138113"/>
                <a:gd name="connsiteX3-47" fmla="*/ 0 w 4586288"/>
                <a:gd name="connsiteY3-48" fmla="*/ 138113 h 138113"/>
                <a:gd name="connsiteX4-49" fmla="*/ 0 w 4586288"/>
                <a:gd name="connsiteY4-50" fmla="*/ 0 h 138113"/>
                <a:gd name="connsiteX0-51" fmla="*/ 0 w 4586288"/>
                <a:gd name="connsiteY0-52" fmla="*/ 0 h 138113"/>
                <a:gd name="connsiteX1-53" fmla="*/ 4586288 w 4586288"/>
                <a:gd name="connsiteY1-54" fmla="*/ 0 h 138113"/>
                <a:gd name="connsiteX2-55" fmla="*/ 4164354 w 4586288"/>
                <a:gd name="connsiteY2-56" fmla="*/ 132384 h 138113"/>
                <a:gd name="connsiteX3-57" fmla="*/ 0 w 4586288"/>
                <a:gd name="connsiteY3-58" fmla="*/ 138113 h 138113"/>
                <a:gd name="connsiteX4-59" fmla="*/ 0 w 4586288"/>
                <a:gd name="connsiteY4-60" fmla="*/ 0 h 138113"/>
                <a:gd name="connsiteX0-61" fmla="*/ 0 w 4586288"/>
                <a:gd name="connsiteY0-62" fmla="*/ 0 h 138113"/>
                <a:gd name="connsiteX1-63" fmla="*/ 4586288 w 4586288"/>
                <a:gd name="connsiteY1-64" fmla="*/ 0 h 138113"/>
                <a:gd name="connsiteX2-65" fmla="*/ 4203622 w 4586288"/>
                <a:gd name="connsiteY2-66" fmla="*/ 126234 h 138113"/>
                <a:gd name="connsiteX3-67" fmla="*/ 0 w 4586288"/>
                <a:gd name="connsiteY3-68" fmla="*/ 138113 h 138113"/>
                <a:gd name="connsiteX4-69" fmla="*/ 0 w 4586288"/>
                <a:gd name="connsiteY4-70" fmla="*/ 0 h 138113"/>
                <a:gd name="connsiteX0-71" fmla="*/ 0 w 4586288"/>
                <a:gd name="connsiteY0-72" fmla="*/ 0 h 138113"/>
                <a:gd name="connsiteX1-73" fmla="*/ 4586288 w 4586288"/>
                <a:gd name="connsiteY1-74" fmla="*/ 0 h 138113"/>
                <a:gd name="connsiteX2-75" fmla="*/ 4182497 w 4586288"/>
                <a:gd name="connsiteY2-76" fmla="*/ 136159 h 138113"/>
                <a:gd name="connsiteX3-77" fmla="*/ 0 w 4586288"/>
                <a:gd name="connsiteY3-78" fmla="*/ 138113 h 138113"/>
                <a:gd name="connsiteX4-79" fmla="*/ 0 w 4586288"/>
                <a:gd name="connsiteY4-80" fmla="*/ 0 h 138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86288" h="138113">
                  <a:moveTo>
                    <a:pt x="0" y="0"/>
                  </a:moveTo>
                  <a:lnTo>
                    <a:pt x="4586288" y="0"/>
                  </a:lnTo>
                  <a:lnTo>
                    <a:pt x="4182497" y="136159"/>
                  </a:lnTo>
                  <a:lnTo>
                    <a:pt x="0" y="1381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>
                    <a:lumMod val="3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9" y="230557"/>
            <a:ext cx="2248871" cy="8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image" Target="../media/image27.jpeg"/><Relationship Id="rId7" Type="http://schemas.openxmlformats.org/officeDocument/2006/relationships/image" Target="../media/image26.png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image" Target="../media/image28.jpeg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17.png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2.xml"/><Relationship Id="rId10" Type="http://schemas.openxmlformats.org/officeDocument/2006/relationships/image" Target="../media/image29.jpeg"/><Relationship Id="rId1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wmf"/><Relationship Id="rId3" Type="http://schemas.openxmlformats.org/officeDocument/2006/relationships/oleObject" Target="../embeddings/oleObject1.bin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3.xml.rels><?xml version="1.0" encoding="UTF-8" standalone="yes"?>
<Relationships xmlns="http://schemas.openxmlformats.org/package/2006/relationships"><Relationship Id="rId99" Type="http://schemas.openxmlformats.org/officeDocument/2006/relationships/tags" Target="../tags/tag167.xml"/><Relationship Id="rId98" Type="http://schemas.openxmlformats.org/officeDocument/2006/relationships/tags" Target="../tags/tag166.xml"/><Relationship Id="rId97" Type="http://schemas.openxmlformats.org/officeDocument/2006/relationships/tags" Target="../tags/tag165.xml"/><Relationship Id="rId96" Type="http://schemas.openxmlformats.org/officeDocument/2006/relationships/tags" Target="../tags/tag164.xml"/><Relationship Id="rId95" Type="http://schemas.openxmlformats.org/officeDocument/2006/relationships/tags" Target="../tags/tag163.xml"/><Relationship Id="rId94" Type="http://schemas.openxmlformats.org/officeDocument/2006/relationships/image" Target="../media/image63.png"/><Relationship Id="rId93" Type="http://schemas.openxmlformats.org/officeDocument/2006/relationships/tags" Target="../tags/tag162.xml"/><Relationship Id="rId92" Type="http://schemas.openxmlformats.org/officeDocument/2006/relationships/tags" Target="../tags/tag161.xml"/><Relationship Id="rId91" Type="http://schemas.openxmlformats.org/officeDocument/2006/relationships/image" Target="../media/image62.png"/><Relationship Id="rId90" Type="http://schemas.openxmlformats.org/officeDocument/2006/relationships/tags" Target="../tags/tag160.xml"/><Relationship Id="rId9" Type="http://schemas.openxmlformats.org/officeDocument/2006/relationships/tags" Target="../tags/tag105.xml"/><Relationship Id="rId89" Type="http://schemas.openxmlformats.org/officeDocument/2006/relationships/image" Target="../media/image61.jpeg"/><Relationship Id="rId88" Type="http://schemas.openxmlformats.org/officeDocument/2006/relationships/tags" Target="../tags/tag159.xml"/><Relationship Id="rId87" Type="http://schemas.openxmlformats.org/officeDocument/2006/relationships/image" Target="../media/image60.png"/><Relationship Id="rId86" Type="http://schemas.openxmlformats.org/officeDocument/2006/relationships/tags" Target="../tags/tag158.xml"/><Relationship Id="rId85" Type="http://schemas.openxmlformats.org/officeDocument/2006/relationships/image" Target="../media/image59.png"/><Relationship Id="rId84" Type="http://schemas.openxmlformats.org/officeDocument/2006/relationships/tags" Target="../tags/tag157.xml"/><Relationship Id="rId83" Type="http://schemas.openxmlformats.org/officeDocument/2006/relationships/image" Target="../media/image58.png"/><Relationship Id="rId82" Type="http://schemas.openxmlformats.org/officeDocument/2006/relationships/tags" Target="../tags/tag156.xml"/><Relationship Id="rId81" Type="http://schemas.openxmlformats.org/officeDocument/2006/relationships/image" Target="../media/image57.png"/><Relationship Id="rId80" Type="http://schemas.openxmlformats.org/officeDocument/2006/relationships/tags" Target="../tags/tag155.xml"/><Relationship Id="rId8" Type="http://schemas.openxmlformats.org/officeDocument/2006/relationships/tags" Target="../tags/tag104.xml"/><Relationship Id="rId79" Type="http://schemas.openxmlformats.org/officeDocument/2006/relationships/image" Target="../media/image56.png"/><Relationship Id="rId78" Type="http://schemas.openxmlformats.org/officeDocument/2006/relationships/tags" Target="../tags/tag154.xml"/><Relationship Id="rId77" Type="http://schemas.openxmlformats.org/officeDocument/2006/relationships/image" Target="../media/image55.png"/><Relationship Id="rId76" Type="http://schemas.openxmlformats.org/officeDocument/2006/relationships/tags" Target="../tags/tag153.xml"/><Relationship Id="rId75" Type="http://schemas.openxmlformats.org/officeDocument/2006/relationships/image" Target="../media/image54.png"/><Relationship Id="rId74" Type="http://schemas.openxmlformats.org/officeDocument/2006/relationships/tags" Target="../tags/tag152.xml"/><Relationship Id="rId73" Type="http://schemas.openxmlformats.org/officeDocument/2006/relationships/image" Target="../media/image53.png"/><Relationship Id="rId72" Type="http://schemas.openxmlformats.org/officeDocument/2006/relationships/tags" Target="../tags/tag151.xml"/><Relationship Id="rId71" Type="http://schemas.openxmlformats.org/officeDocument/2006/relationships/tags" Target="../tags/tag150.xml"/><Relationship Id="rId70" Type="http://schemas.openxmlformats.org/officeDocument/2006/relationships/tags" Target="../tags/tag149.xml"/><Relationship Id="rId7" Type="http://schemas.openxmlformats.org/officeDocument/2006/relationships/image" Target="../media/image35.png"/><Relationship Id="rId69" Type="http://schemas.openxmlformats.org/officeDocument/2006/relationships/tags" Target="../tags/tag148.xml"/><Relationship Id="rId68" Type="http://schemas.openxmlformats.org/officeDocument/2006/relationships/tags" Target="../tags/tag147.xml"/><Relationship Id="rId67" Type="http://schemas.openxmlformats.org/officeDocument/2006/relationships/tags" Target="../tags/tag146.xml"/><Relationship Id="rId66" Type="http://schemas.openxmlformats.org/officeDocument/2006/relationships/tags" Target="../tags/tag145.xml"/><Relationship Id="rId65" Type="http://schemas.openxmlformats.org/officeDocument/2006/relationships/image" Target="../media/image52.png"/><Relationship Id="rId64" Type="http://schemas.openxmlformats.org/officeDocument/2006/relationships/tags" Target="../tags/tag144.xml"/><Relationship Id="rId63" Type="http://schemas.openxmlformats.org/officeDocument/2006/relationships/image" Target="../media/image51.png"/><Relationship Id="rId62" Type="http://schemas.openxmlformats.org/officeDocument/2006/relationships/tags" Target="../tags/tag143.xml"/><Relationship Id="rId61" Type="http://schemas.openxmlformats.org/officeDocument/2006/relationships/image" Target="../media/image50.png"/><Relationship Id="rId60" Type="http://schemas.openxmlformats.org/officeDocument/2006/relationships/tags" Target="../tags/tag142.xml"/><Relationship Id="rId6" Type="http://schemas.openxmlformats.org/officeDocument/2006/relationships/tags" Target="../tags/tag103.xml"/><Relationship Id="rId59" Type="http://schemas.openxmlformats.org/officeDocument/2006/relationships/image" Target="../media/image49.png"/><Relationship Id="rId58" Type="http://schemas.openxmlformats.org/officeDocument/2006/relationships/tags" Target="../tags/tag141.xml"/><Relationship Id="rId57" Type="http://schemas.openxmlformats.org/officeDocument/2006/relationships/image" Target="../media/image48.png"/><Relationship Id="rId56" Type="http://schemas.openxmlformats.org/officeDocument/2006/relationships/tags" Target="../tags/tag140.xml"/><Relationship Id="rId55" Type="http://schemas.openxmlformats.org/officeDocument/2006/relationships/image" Target="../media/image47.png"/><Relationship Id="rId54" Type="http://schemas.openxmlformats.org/officeDocument/2006/relationships/tags" Target="../tags/tag139.xml"/><Relationship Id="rId53" Type="http://schemas.openxmlformats.org/officeDocument/2006/relationships/tags" Target="../tags/tag138.xml"/><Relationship Id="rId52" Type="http://schemas.openxmlformats.org/officeDocument/2006/relationships/image" Target="../media/image46.png"/><Relationship Id="rId51" Type="http://schemas.openxmlformats.org/officeDocument/2006/relationships/tags" Target="../tags/tag137.xml"/><Relationship Id="rId50" Type="http://schemas.openxmlformats.org/officeDocument/2006/relationships/tags" Target="../tags/tag136.xml"/><Relationship Id="rId5" Type="http://schemas.openxmlformats.org/officeDocument/2006/relationships/tags" Target="../tags/tag102.xml"/><Relationship Id="rId49" Type="http://schemas.openxmlformats.org/officeDocument/2006/relationships/tags" Target="../tags/tag135.xml"/><Relationship Id="rId48" Type="http://schemas.openxmlformats.org/officeDocument/2006/relationships/tags" Target="../tags/tag134.xml"/><Relationship Id="rId47" Type="http://schemas.openxmlformats.org/officeDocument/2006/relationships/tags" Target="../tags/tag133.xml"/><Relationship Id="rId46" Type="http://schemas.openxmlformats.org/officeDocument/2006/relationships/tags" Target="../tags/tag132.xml"/><Relationship Id="rId45" Type="http://schemas.openxmlformats.org/officeDocument/2006/relationships/image" Target="../media/image45.png"/><Relationship Id="rId44" Type="http://schemas.openxmlformats.org/officeDocument/2006/relationships/tags" Target="../tags/tag131.xml"/><Relationship Id="rId43" Type="http://schemas.openxmlformats.org/officeDocument/2006/relationships/tags" Target="../tags/tag130.xml"/><Relationship Id="rId42" Type="http://schemas.openxmlformats.org/officeDocument/2006/relationships/image" Target="../media/image44.png"/><Relationship Id="rId41" Type="http://schemas.openxmlformats.org/officeDocument/2006/relationships/tags" Target="../tags/tag129.xml"/><Relationship Id="rId40" Type="http://schemas.openxmlformats.org/officeDocument/2006/relationships/tags" Target="../tags/tag128.xml"/><Relationship Id="rId4" Type="http://schemas.openxmlformats.org/officeDocument/2006/relationships/image" Target="../media/image34.png"/><Relationship Id="rId39" Type="http://schemas.openxmlformats.org/officeDocument/2006/relationships/tags" Target="../tags/tag127.xml"/><Relationship Id="rId38" Type="http://schemas.openxmlformats.org/officeDocument/2006/relationships/tags" Target="../tags/tag126.xml"/><Relationship Id="rId37" Type="http://schemas.openxmlformats.org/officeDocument/2006/relationships/tags" Target="../tags/tag125.xml"/><Relationship Id="rId36" Type="http://schemas.openxmlformats.org/officeDocument/2006/relationships/tags" Target="../tags/tag124.xml"/><Relationship Id="rId35" Type="http://schemas.openxmlformats.org/officeDocument/2006/relationships/image" Target="../media/image43.png"/><Relationship Id="rId34" Type="http://schemas.openxmlformats.org/officeDocument/2006/relationships/tags" Target="../tags/tag123.xml"/><Relationship Id="rId33" Type="http://schemas.openxmlformats.org/officeDocument/2006/relationships/tags" Target="../tags/tag122.xml"/><Relationship Id="rId32" Type="http://schemas.openxmlformats.org/officeDocument/2006/relationships/tags" Target="../tags/tag121.xml"/><Relationship Id="rId31" Type="http://schemas.openxmlformats.org/officeDocument/2006/relationships/image" Target="../media/image42.png"/><Relationship Id="rId30" Type="http://schemas.openxmlformats.org/officeDocument/2006/relationships/tags" Target="../tags/tag120.xml"/><Relationship Id="rId3" Type="http://schemas.openxmlformats.org/officeDocument/2006/relationships/tags" Target="../tags/tag101.xml"/><Relationship Id="rId29" Type="http://schemas.openxmlformats.org/officeDocument/2006/relationships/image" Target="../media/image41.png"/><Relationship Id="rId28" Type="http://schemas.openxmlformats.org/officeDocument/2006/relationships/tags" Target="../tags/tag119.xml"/><Relationship Id="rId27" Type="http://schemas.openxmlformats.org/officeDocument/2006/relationships/tags" Target="../tags/tag118.xml"/><Relationship Id="rId26" Type="http://schemas.openxmlformats.org/officeDocument/2006/relationships/tags" Target="../tags/tag117.xml"/><Relationship Id="rId25" Type="http://schemas.openxmlformats.org/officeDocument/2006/relationships/tags" Target="../tags/tag116.xml"/><Relationship Id="rId24" Type="http://schemas.openxmlformats.org/officeDocument/2006/relationships/image" Target="../media/image40.png"/><Relationship Id="rId23" Type="http://schemas.openxmlformats.org/officeDocument/2006/relationships/tags" Target="../tags/tag115.xml"/><Relationship Id="rId22" Type="http://schemas.openxmlformats.org/officeDocument/2006/relationships/image" Target="../media/image39.png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tags" Target="../tags/tag100.xml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image" Target="../media/image38.png"/><Relationship Id="rId16" Type="http://schemas.openxmlformats.org/officeDocument/2006/relationships/tags" Target="../tags/tag110.xml"/><Relationship Id="rId150" Type="http://schemas.openxmlformats.org/officeDocument/2006/relationships/notesSlide" Target="../notesSlides/notesSlide21.xml"/><Relationship Id="rId15" Type="http://schemas.openxmlformats.org/officeDocument/2006/relationships/tags" Target="../tags/tag109.xml"/><Relationship Id="rId149" Type="http://schemas.openxmlformats.org/officeDocument/2006/relationships/slideLayout" Target="../slideLayouts/slideLayout7.xml"/><Relationship Id="rId148" Type="http://schemas.openxmlformats.org/officeDocument/2006/relationships/tags" Target="../tags/tag206.xml"/><Relationship Id="rId147" Type="http://schemas.openxmlformats.org/officeDocument/2006/relationships/tags" Target="../tags/tag205.xml"/><Relationship Id="rId146" Type="http://schemas.openxmlformats.org/officeDocument/2006/relationships/image" Target="../media/image70.png"/><Relationship Id="rId145" Type="http://schemas.openxmlformats.org/officeDocument/2006/relationships/tags" Target="../tags/tag204.xml"/><Relationship Id="rId144" Type="http://schemas.openxmlformats.org/officeDocument/2006/relationships/image" Target="../media/image69.jpeg"/><Relationship Id="rId143" Type="http://schemas.openxmlformats.org/officeDocument/2006/relationships/tags" Target="../tags/tag203.xml"/><Relationship Id="rId142" Type="http://schemas.openxmlformats.org/officeDocument/2006/relationships/tags" Target="../tags/tag202.xml"/><Relationship Id="rId141" Type="http://schemas.openxmlformats.org/officeDocument/2006/relationships/tags" Target="../tags/tag201.xml"/><Relationship Id="rId140" Type="http://schemas.openxmlformats.org/officeDocument/2006/relationships/image" Target="../media/image68.png"/><Relationship Id="rId14" Type="http://schemas.openxmlformats.org/officeDocument/2006/relationships/tags" Target="../tags/tag108.xml"/><Relationship Id="rId139" Type="http://schemas.openxmlformats.org/officeDocument/2006/relationships/tags" Target="../tags/tag200.xml"/><Relationship Id="rId138" Type="http://schemas.openxmlformats.org/officeDocument/2006/relationships/image" Target="../media/image29.jpeg"/><Relationship Id="rId137" Type="http://schemas.openxmlformats.org/officeDocument/2006/relationships/tags" Target="../tags/tag199.xml"/><Relationship Id="rId136" Type="http://schemas.openxmlformats.org/officeDocument/2006/relationships/image" Target="../media/image28.jpeg"/><Relationship Id="rId135" Type="http://schemas.openxmlformats.org/officeDocument/2006/relationships/tags" Target="../tags/tag198.xml"/><Relationship Id="rId134" Type="http://schemas.openxmlformats.org/officeDocument/2006/relationships/image" Target="../media/image67.jpeg"/><Relationship Id="rId133" Type="http://schemas.openxmlformats.org/officeDocument/2006/relationships/tags" Target="../tags/tag197.xml"/><Relationship Id="rId132" Type="http://schemas.openxmlformats.org/officeDocument/2006/relationships/image" Target="../media/image24.jpeg"/><Relationship Id="rId131" Type="http://schemas.openxmlformats.org/officeDocument/2006/relationships/tags" Target="../tags/tag196.xml"/><Relationship Id="rId130" Type="http://schemas.openxmlformats.org/officeDocument/2006/relationships/image" Target="../media/image66.jpeg"/><Relationship Id="rId13" Type="http://schemas.openxmlformats.org/officeDocument/2006/relationships/image" Target="../media/image37.png"/><Relationship Id="rId129" Type="http://schemas.openxmlformats.org/officeDocument/2006/relationships/tags" Target="../tags/tag195.xml"/><Relationship Id="rId128" Type="http://schemas.openxmlformats.org/officeDocument/2006/relationships/image" Target="../media/image65.jpeg"/><Relationship Id="rId127" Type="http://schemas.openxmlformats.org/officeDocument/2006/relationships/tags" Target="../tags/tag194.xml"/><Relationship Id="rId126" Type="http://schemas.openxmlformats.org/officeDocument/2006/relationships/image" Target="../media/image64.png"/><Relationship Id="rId125" Type="http://schemas.openxmlformats.org/officeDocument/2006/relationships/tags" Target="../tags/tag193.xml"/><Relationship Id="rId124" Type="http://schemas.openxmlformats.org/officeDocument/2006/relationships/tags" Target="../tags/tag192.xml"/><Relationship Id="rId123" Type="http://schemas.openxmlformats.org/officeDocument/2006/relationships/tags" Target="../tags/tag191.xml"/><Relationship Id="rId122" Type="http://schemas.openxmlformats.org/officeDocument/2006/relationships/tags" Target="../tags/tag190.xml"/><Relationship Id="rId121" Type="http://schemas.openxmlformats.org/officeDocument/2006/relationships/tags" Target="../tags/tag189.xml"/><Relationship Id="rId120" Type="http://schemas.openxmlformats.org/officeDocument/2006/relationships/tags" Target="../tags/tag188.xml"/><Relationship Id="rId12" Type="http://schemas.openxmlformats.org/officeDocument/2006/relationships/tags" Target="../tags/tag107.xml"/><Relationship Id="rId119" Type="http://schemas.openxmlformats.org/officeDocument/2006/relationships/tags" Target="../tags/tag187.xml"/><Relationship Id="rId118" Type="http://schemas.openxmlformats.org/officeDocument/2006/relationships/tags" Target="../tags/tag186.xml"/><Relationship Id="rId117" Type="http://schemas.openxmlformats.org/officeDocument/2006/relationships/tags" Target="../tags/tag185.xml"/><Relationship Id="rId116" Type="http://schemas.openxmlformats.org/officeDocument/2006/relationships/tags" Target="../tags/tag184.xml"/><Relationship Id="rId115" Type="http://schemas.openxmlformats.org/officeDocument/2006/relationships/tags" Target="../tags/tag183.xml"/><Relationship Id="rId114" Type="http://schemas.openxmlformats.org/officeDocument/2006/relationships/tags" Target="../tags/tag182.xml"/><Relationship Id="rId113" Type="http://schemas.openxmlformats.org/officeDocument/2006/relationships/tags" Target="../tags/tag181.xml"/><Relationship Id="rId112" Type="http://schemas.openxmlformats.org/officeDocument/2006/relationships/tags" Target="../tags/tag180.xml"/><Relationship Id="rId111" Type="http://schemas.openxmlformats.org/officeDocument/2006/relationships/tags" Target="../tags/tag179.xml"/><Relationship Id="rId110" Type="http://schemas.openxmlformats.org/officeDocument/2006/relationships/tags" Target="../tags/tag178.xml"/><Relationship Id="rId11" Type="http://schemas.openxmlformats.org/officeDocument/2006/relationships/image" Target="../media/image36.png"/><Relationship Id="rId109" Type="http://schemas.openxmlformats.org/officeDocument/2006/relationships/tags" Target="../tags/tag177.xml"/><Relationship Id="rId108" Type="http://schemas.openxmlformats.org/officeDocument/2006/relationships/tags" Target="../tags/tag176.xml"/><Relationship Id="rId107" Type="http://schemas.openxmlformats.org/officeDocument/2006/relationships/tags" Target="../tags/tag175.xml"/><Relationship Id="rId106" Type="http://schemas.openxmlformats.org/officeDocument/2006/relationships/tags" Target="../tags/tag174.xml"/><Relationship Id="rId105" Type="http://schemas.openxmlformats.org/officeDocument/2006/relationships/tags" Target="../tags/tag173.xml"/><Relationship Id="rId104" Type="http://schemas.openxmlformats.org/officeDocument/2006/relationships/tags" Target="../tags/tag172.xml"/><Relationship Id="rId103" Type="http://schemas.openxmlformats.org/officeDocument/2006/relationships/tags" Target="../tags/tag171.xml"/><Relationship Id="rId102" Type="http://schemas.openxmlformats.org/officeDocument/2006/relationships/tags" Target="../tags/tag170.xml"/><Relationship Id="rId101" Type="http://schemas.openxmlformats.org/officeDocument/2006/relationships/tags" Target="../tags/tag169.xml"/><Relationship Id="rId100" Type="http://schemas.openxmlformats.org/officeDocument/2006/relationships/tags" Target="../tags/tag168.xml"/><Relationship Id="rId10" Type="http://schemas.openxmlformats.org/officeDocument/2006/relationships/tags" Target="../tags/tag106.xml"/><Relationship Id="rId1" Type="http://schemas.openxmlformats.org/officeDocument/2006/relationships/tags" Target="../tags/tag9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tags" Target="../tags/tag7.xml"/><Relationship Id="rId3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18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7.png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image" Target="../media/image21.jpeg"/><Relationship Id="rId12" Type="http://schemas.openxmlformats.org/officeDocument/2006/relationships/tags" Target="../tags/tag21.xml"/><Relationship Id="rId11" Type="http://schemas.openxmlformats.org/officeDocument/2006/relationships/image" Target="../media/image20.jpeg"/><Relationship Id="rId10" Type="http://schemas.openxmlformats.org/officeDocument/2006/relationships/tags" Target="../tags/tag20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22.emf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image" Target="../media/image24.jpe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4" Type="http://schemas.openxmlformats.org/officeDocument/2006/relationships/notesSlide" Target="../notesSlides/notesSlide9.xml"/><Relationship Id="rId33" Type="http://schemas.openxmlformats.org/officeDocument/2006/relationships/slideLayout" Target="../slideLayouts/slideLayout7.xml"/><Relationship Id="rId32" Type="http://schemas.openxmlformats.org/officeDocument/2006/relationships/tags" Target="../tags/tag58.xml"/><Relationship Id="rId31" Type="http://schemas.openxmlformats.org/officeDocument/2006/relationships/tags" Target="../tags/tag57.xml"/><Relationship Id="rId30" Type="http://schemas.openxmlformats.org/officeDocument/2006/relationships/image" Target="../media/image25.png"/><Relationship Id="rId3" Type="http://schemas.openxmlformats.org/officeDocument/2006/relationships/image" Target="../media/image19.jpeg"/><Relationship Id="rId29" Type="http://schemas.openxmlformats.org/officeDocument/2006/relationships/tags" Target="../tags/tag56.xml"/><Relationship Id="rId28" Type="http://schemas.openxmlformats.org/officeDocument/2006/relationships/tags" Target="../tags/tag55.xml"/><Relationship Id="rId27" Type="http://schemas.openxmlformats.org/officeDocument/2006/relationships/tags" Target="../tags/tag54.xml"/><Relationship Id="rId26" Type="http://schemas.openxmlformats.org/officeDocument/2006/relationships/tags" Target="../tags/tag53.xml"/><Relationship Id="rId25" Type="http://schemas.openxmlformats.org/officeDocument/2006/relationships/tags" Target="../tags/tag52.xml"/><Relationship Id="rId24" Type="http://schemas.openxmlformats.org/officeDocument/2006/relationships/tags" Target="../tags/tag51.xml"/><Relationship Id="rId23" Type="http://schemas.openxmlformats.org/officeDocument/2006/relationships/tags" Target="../tags/tag50.xml"/><Relationship Id="rId22" Type="http://schemas.openxmlformats.org/officeDocument/2006/relationships/tags" Target="../tags/tag49.xml"/><Relationship Id="rId21" Type="http://schemas.openxmlformats.org/officeDocument/2006/relationships/tags" Target="../tags/tag48.xml"/><Relationship Id="rId20" Type="http://schemas.openxmlformats.org/officeDocument/2006/relationships/tags" Target="../tags/tag47.xml"/><Relationship Id="rId2" Type="http://schemas.openxmlformats.org/officeDocument/2006/relationships/tags" Target="../tags/tag31.xml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6350" y="1"/>
            <a:ext cx="12196564" cy="6889571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46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59" y="68627"/>
            <a:ext cx="9111664" cy="455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7" y="2504684"/>
            <a:ext cx="12217829" cy="2375964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 bwMode="auto">
          <a:xfrm rot="16200000">
            <a:off x="6018596" y="-1158620"/>
            <a:ext cx="144717" cy="1222325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" y="-78027"/>
            <a:ext cx="5385800" cy="254692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848572" y="2950619"/>
            <a:ext cx="10625667" cy="110553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sz="4400" b="1" dirty="0">
                <a:solidFill>
                  <a:schemeClr val="bg1"/>
                </a:solidFill>
                <a:cs typeface="+mn-ea"/>
                <a:sym typeface="+mn-lt"/>
              </a:rPr>
              <a:t>边缘物联代理应用</a:t>
            </a:r>
            <a:endParaRPr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" name="Rectangle 4"/>
          <p:cNvSpPr txBox="1">
            <a:spLocks noChangeArrowheads="1"/>
          </p:cNvSpPr>
          <p:nvPr/>
        </p:nvSpPr>
        <p:spPr bwMode="auto">
          <a:xfrm>
            <a:off x="3700780" y="5935133"/>
            <a:ext cx="4795520" cy="34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076655"/>
                </a:solidFill>
                <a:latin typeface="+mn-lt"/>
                <a:ea typeface="+mn-ea"/>
                <a:cs typeface="+mn-ea"/>
                <a:sym typeface="+mn-lt"/>
              </a:rPr>
              <a:t>2023</a:t>
            </a:r>
            <a:r>
              <a:rPr lang="zh-CN" altLang="en-US" sz="2400" dirty="0">
                <a:solidFill>
                  <a:srgbClr val="076655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400" dirty="0">
                <a:solidFill>
                  <a:srgbClr val="076655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2400" dirty="0">
                <a:solidFill>
                  <a:srgbClr val="076655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zh-CN" sz="2400" dirty="0">
              <a:solidFill>
                <a:srgbClr val="07665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适用场景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88745" y="2159635"/>
            <a:ext cx="1916430" cy="1990725"/>
          </a:xfrm>
          <a:prstGeom prst="rect">
            <a:avLst/>
          </a:prstGeom>
        </p:spPr>
      </p:pic>
      <p:sp>
        <p:nvSpPr>
          <p:cNvPr id="5" name="Rectangle 31"/>
          <p:cNvSpPr/>
          <p:nvPr>
            <p:custDataLst>
              <p:tags r:id="rId3"/>
            </p:custDataLst>
          </p:nvPr>
        </p:nvSpPr>
        <p:spPr>
          <a:xfrm>
            <a:off x="1272540" y="1943735"/>
            <a:ext cx="2217420" cy="2975610"/>
          </a:xfrm>
          <a:prstGeom prst="rect">
            <a:avLst/>
          </a:prstGeom>
          <a:ln>
            <a:solidFill>
              <a:srgbClr val="00534A"/>
            </a:solidFill>
            <a:prstDash val="sysDot"/>
          </a:ln>
        </p:spPr>
        <p:txBody>
          <a:bodyPr wrap="square" anchor="b" anchorCtr="0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1300" b="1" dirty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小型集约化版本</a:t>
            </a:r>
            <a:endParaRPr lang="zh-CN" altLang="en-US" sz="1300" b="1" dirty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object 34"/>
          <p:cNvSpPr txBox="1"/>
          <p:nvPr>
            <p:custDataLst>
              <p:tags r:id="rId4"/>
            </p:custDataLst>
          </p:nvPr>
        </p:nvSpPr>
        <p:spPr>
          <a:xfrm>
            <a:off x="5211445" y="3366770"/>
            <a:ext cx="15036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CN"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变电站板房临时安装</a:t>
            </a:r>
            <a:endParaRPr lang="zh-CN" sz="1200" b="1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object 34"/>
          <p:cNvSpPr txBox="1"/>
          <p:nvPr>
            <p:custDataLst>
              <p:tags r:id="rId5"/>
            </p:custDataLst>
          </p:nvPr>
        </p:nvSpPr>
        <p:spPr>
          <a:xfrm>
            <a:off x="5126990" y="5118100"/>
            <a:ext cx="15036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CN"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电缆隧道内</a:t>
            </a:r>
            <a:endParaRPr lang="zh-CN" sz="1200" b="1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右箭头 10"/>
          <p:cNvSpPr/>
          <p:nvPr>
            <p:custDataLst>
              <p:tags r:id="rId6"/>
            </p:custDataLst>
          </p:nvPr>
        </p:nvSpPr>
        <p:spPr>
          <a:xfrm>
            <a:off x="3616960" y="3061970"/>
            <a:ext cx="948055" cy="1005840"/>
          </a:xfrm>
          <a:prstGeom prst="rightArrow">
            <a:avLst/>
          </a:prstGeom>
          <a:solidFill>
            <a:srgbClr val="00534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165" y="3614420"/>
            <a:ext cx="2152650" cy="142621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8"/>
          <a:stretch>
            <a:fillRect/>
          </a:stretch>
        </p:blipFill>
        <p:spPr>
          <a:xfrm>
            <a:off x="4809490" y="1334770"/>
            <a:ext cx="242062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7870825" y="1306195"/>
            <a:ext cx="2952115" cy="2861310"/>
          </a:xfrm>
          <a:prstGeom prst="rect">
            <a:avLst/>
          </a:prstGeom>
          <a:noFill/>
          <a:ln w="19050" cmpd="sng">
            <a:noFill/>
            <a:prstDash val="sysDash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小型集约化版本可在室内无机房、机柜的板房、电缆隧道等环境内，可快速便捷化安装，占用空间小，使用灵活简便。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适用场景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8650" y="2215515"/>
            <a:ext cx="4382770" cy="1669415"/>
          </a:xfrm>
          <a:prstGeom prst="rect">
            <a:avLst/>
          </a:prstGeom>
        </p:spPr>
      </p:pic>
      <p:sp>
        <p:nvSpPr>
          <p:cNvPr id="2" name="Rectangle 31"/>
          <p:cNvSpPr/>
          <p:nvPr>
            <p:custDataLst>
              <p:tags r:id="rId3"/>
            </p:custDataLst>
          </p:nvPr>
        </p:nvSpPr>
        <p:spPr>
          <a:xfrm>
            <a:off x="547370" y="2214880"/>
            <a:ext cx="4580255" cy="1598295"/>
          </a:xfrm>
          <a:prstGeom prst="rect">
            <a:avLst/>
          </a:prstGeom>
          <a:ln>
            <a:solidFill>
              <a:srgbClr val="00534A"/>
            </a:solidFill>
            <a:prstDash val="sysDot"/>
          </a:ln>
        </p:spPr>
        <p:txBody>
          <a:bodyPr wrap="square" anchor="b" anchorCtr="0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1300" b="1" dirty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室内机柜安装版</a:t>
            </a:r>
            <a:endParaRPr lang="zh-CN" altLang="en-US" sz="1300" b="1" dirty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右箭头 6"/>
          <p:cNvSpPr/>
          <p:nvPr>
            <p:custDataLst>
              <p:tags r:id="rId4"/>
            </p:custDataLst>
          </p:nvPr>
        </p:nvSpPr>
        <p:spPr>
          <a:xfrm>
            <a:off x="5127625" y="2511425"/>
            <a:ext cx="948055" cy="1005840"/>
          </a:xfrm>
          <a:prstGeom prst="rightArrow">
            <a:avLst/>
          </a:prstGeom>
          <a:solidFill>
            <a:srgbClr val="00534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bject 115"/>
          <p:cNvSpPr/>
          <p:nvPr>
            <p:custDataLst>
              <p:tags r:id="rId5"/>
            </p:custDataLst>
          </p:nvPr>
        </p:nvSpPr>
        <p:spPr>
          <a:xfrm>
            <a:off x="6275705" y="1467485"/>
            <a:ext cx="2100580" cy="128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34"/>
          <p:cNvSpPr txBox="1"/>
          <p:nvPr>
            <p:custDataLst>
              <p:tags r:id="rId7"/>
            </p:custDataLst>
          </p:nvPr>
        </p:nvSpPr>
        <p:spPr>
          <a:xfrm>
            <a:off x="6574155" y="2886075"/>
            <a:ext cx="15036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CN"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变电站机房内</a:t>
            </a:r>
            <a:endParaRPr lang="zh-CN" sz="1200" b="1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object 34"/>
          <p:cNvSpPr txBox="1"/>
          <p:nvPr>
            <p:custDataLst>
              <p:tags r:id="rId8"/>
            </p:custDataLst>
          </p:nvPr>
        </p:nvSpPr>
        <p:spPr>
          <a:xfrm>
            <a:off x="6574155" y="4695190"/>
            <a:ext cx="15036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CN"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办公室机柜内</a:t>
            </a:r>
            <a:endParaRPr lang="zh-CN" sz="1200" b="1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0" name="object 116"/>
          <p:cNvSpPr/>
          <p:nvPr>
            <p:custDataLst>
              <p:tags r:id="rId9"/>
            </p:custDataLst>
          </p:nvPr>
        </p:nvSpPr>
        <p:spPr>
          <a:xfrm>
            <a:off x="6410960" y="3137535"/>
            <a:ext cx="1830070" cy="1501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8576310" y="2101215"/>
            <a:ext cx="2952115" cy="1938020"/>
          </a:xfrm>
          <a:prstGeom prst="rect">
            <a:avLst/>
          </a:prstGeom>
          <a:noFill/>
          <a:ln w="19050" cmpd="sng">
            <a:noFill/>
            <a:prstDash val="sysDash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机柜版适合在机柜内进行快速安装，安装简便、快捷，符合机房的统一化规范管理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 txBox="1"/>
          <p:nvPr>
            <p:custDataLst>
              <p:tags r:id="rId1"/>
            </p:custDataLst>
          </p:nvPr>
        </p:nvSpPr>
        <p:spPr>
          <a:xfrm>
            <a:off x="5227639" y="2703831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11500" dirty="0">
                <a:solidFill>
                  <a:srgbClr val="1A6C5F"/>
                </a:solidFill>
                <a:latin typeface="+mj-lt"/>
                <a:cs typeface="Arial" panose="020B0604020202020204" pitchFamily="34" charset="0"/>
              </a:rPr>
              <a:t>03</a:t>
            </a:r>
            <a:endParaRPr lang="en-US" sz="11500" dirty="0">
              <a:solidFill>
                <a:srgbClr val="1A6C5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2"/>
            </p:custDataLst>
          </p:nvPr>
        </p:nvSpPr>
        <p:spPr>
          <a:xfrm>
            <a:off x="6802438" y="2929256"/>
            <a:ext cx="2200275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algn="l">
              <a:defRPr/>
            </a:pPr>
            <a:r>
              <a:rPr lang="en-US" altLang="zh-CN" sz="3200" dirty="0">
                <a:solidFill>
                  <a:srgbClr val="1A6C5F"/>
                </a:solidFill>
                <a:latin typeface="+mj-lt"/>
                <a:cs typeface="Arial" panose="020B0604020202020204" pitchFamily="34" charset="0"/>
              </a:rPr>
              <a:t>Part </a:t>
            </a:r>
            <a:r>
              <a:rPr lang="en-US" altLang="zh-CN" sz="3200" dirty="0">
                <a:solidFill>
                  <a:srgbClr val="1A6C5F"/>
                </a:solidFill>
                <a:latin typeface="+mj-lt"/>
                <a:cs typeface="Arial" panose="020B0604020202020204" pitchFamily="34" charset="0"/>
                <a:sym typeface="+mn-ea"/>
              </a:rPr>
              <a:t>Three</a:t>
            </a:r>
            <a:endParaRPr lang="zh-CN" altLang="en-US" sz="3200" dirty="0">
              <a:solidFill>
                <a:srgbClr val="1A6C5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8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5210175" y="4265930"/>
            <a:ext cx="6732588" cy="0"/>
          </a:xfrm>
          <a:prstGeom prst="line">
            <a:avLst/>
          </a:prstGeom>
          <a:noFill/>
          <a:ln w="19050" cap="sq" algn="ctr">
            <a:solidFill>
              <a:srgbClr val="1A6C5F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文本框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51981" y="3513456"/>
            <a:ext cx="5032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>
                <a:solidFill>
                  <a:srgbClr val="1A6C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边代参数</a:t>
            </a:r>
            <a:endParaRPr lang="zh-CN" altLang="en-US" sz="3600" b="1" dirty="0">
              <a:solidFill>
                <a:srgbClr val="1A6C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边代参数</a:t>
            </a:r>
            <a:r>
              <a:rPr lang="en-US" altLang="zh-CN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变电站辅控类边代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746125" y="1771015"/>
            <a:ext cx="3181350" cy="2399665"/>
          </a:xfrm>
          <a:prstGeom prst="rect">
            <a:avLst/>
          </a:prstGeom>
          <a:noFill/>
          <a:ln w="19050" cmpd="sng">
            <a:noFill/>
            <a:prstDash val="sysDash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变电站辅控类边代支持ModBus RTU、DI、TCP/IP 私有协议、HTTP、RJ45、RS485、DO等各类辅控感知协议的接入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4758373" y="1383030"/>
          <a:ext cx="5878830" cy="4981575"/>
        </p:xfrm>
        <a:graphic>
          <a:graphicData uri="http://schemas.openxmlformats.org/drawingml/2006/table">
            <a:tbl>
              <a:tblPr/>
              <a:tblGrid>
                <a:gridCol w="1010285"/>
                <a:gridCol w="4868545"/>
              </a:tblGrid>
              <a:tr h="215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参数名称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规格参数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CPU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6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核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频率高达 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1.8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GHz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硬盘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256G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USB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1 个 USB3.0 接口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TF 卡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1 个 TF 卡插口（MircoSD 卡）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以太网口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4 个 100/M 网口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串口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2 个 RS232/485 复合串口，14 个 RS485 串口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CONSOLE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1 个 USBType-C 调试串口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IO 通道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8DI，4DO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电源输入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220V AC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OS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 ARM 操作系统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通讯协议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ModBus RTU、DI、TCP/IP 私有协议、HTTP、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  <a:sym typeface="+mn-ea"/>
                        </a:rPr>
                        <a:t>RJ45、RS485、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DO等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接入硬件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风速传感器、温湿度传感器、空调控制器、水浸传感器、水位探测器、抽水泵、雨量传感器、六氟化硫主机、烟感探测器、火灾报警协议转发器、红外双鉴探测器、红外对射探测器、电子围栏、4门门禁控制器、4门门禁主机、智能灯光面板、灯光、风机、8路继电器、16路继电器等20余类硬件</a:t>
                      </a:r>
                      <a:endParaRPr lang="zh-CN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边代参数</a:t>
            </a:r>
            <a:r>
              <a:rPr lang="en-US" altLang="zh-CN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基建类边代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746125" y="1771015"/>
            <a:ext cx="3430270" cy="3322955"/>
          </a:xfrm>
          <a:prstGeom prst="rect">
            <a:avLst/>
          </a:prstGeom>
          <a:noFill/>
          <a:ln w="19050" cmpd="sng">
            <a:noFill/>
            <a:prstDash val="sysDash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基建类边代具备包括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业务服务、流媒体服务、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AI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算法服务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等能力，可根据不同应用基建工程大小及硬件接入需求，选用对应配置边代设备即可，无需重新设计及烧录设备。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4511675" y="981075"/>
          <a:ext cx="7359650" cy="5372100"/>
        </p:xfrm>
        <a:graphic>
          <a:graphicData uri="http://schemas.openxmlformats.org/drawingml/2006/table">
            <a:tbl>
              <a:tblPr/>
              <a:tblGrid>
                <a:gridCol w="956310"/>
                <a:gridCol w="6403340"/>
              </a:tblGrid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参数名称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规格参数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CPU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8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核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频率高达 2.4GHz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GPU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高性能四核GPU,至少支持 2 路 4K UI,能流畅运行复杂的图形处理</a:t>
                      </a:r>
                      <a:endParaRPr lang="zh-CN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DDR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LPDDR4X 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4G/8G/16G 可选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AI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算力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14T/21T/40T/80T/100T/200T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OS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Linux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内置存储器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支持eMMC5.1，SDIO3.0  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16GB/32GB/64G/128G（可选）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硬盘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1T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显示输出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HDMI 2.1接口*1，可最高输出8K 60Hz，HDCP2.3</a:t>
                      </a:r>
                      <a:endParaRPr 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DP接口*1，4Lane，可最高输出8K 30Hz，HDCP2.3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WIFI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WiFi6无线网络接入IEEE 802.11a/b/g/n/ac/ax MIMO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USB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USB3.1 HOST A 型*1、USB3.1 OTG Type-C*1、USB2.0 HOST HOST A 型*2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工业接口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RS232 接口*1（选配）、RS485 接口*1（选配）、I2C 接口*1（选配）、GPIO *6（选配）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通讯协议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MQTT、ModBus RTU、TCP/IP 私有协议、HTTP、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  <a:sym typeface="+mn-ea"/>
                        </a:rPr>
                        <a:t>RJ45、RS485、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  <a:sym typeface="+mn-ea"/>
                        </a:rPr>
                        <a:t>LoRa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  <a:sym typeface="+mn-ea"/>
                        </a:rPr>
                        <a:t>、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蓝牙等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接入硬件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室外环境监测、主设备安装环境监测、有毒有害气体检测装置、智能水电表、人车闸机、近电感知安全帽、定位安全帽、拉力传感器、倾角传感器、深基坑监测传感器、脚手架监测、高支模监测设备、边坡位移监测、智能安全带、污水监测、工地广播、健康体检一体机、蓝牙式游标卡尺、蓝牙数显卷尺、蓝牙接地电阻测试仪、蓝牙激光测距仪、数字回弹仪、球机、枪机等数十种设备</a:t>
                      </a:r>
                      <a:endParaRPr lang="zh-CN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边代参数</a:t>
            </a:r>
            <a:r>
              <a:rPr lang="en-US" altLang="zh-CN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营销类供电所应用边代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746125" y="1771015"/>
            <a:ext cx="2952115" cy="2861310"/>
          </a:xfrm>
          <a:prstGeom prst="rect">
            <a:avLst/>
          </a:prstGeom>
          <a:noFill/>
          <a:ln w="19050" cmpd="sng">
            <a:noFill/>
            <a:prstDash val="sysDash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供电所物联设备较少，可配置无流媒体及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AI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算力等需求的边代，即可满足现场设备的接入及联动控制各个感知硬件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的需要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4799965" y="1223645"/>
          <a:ext cx="7263765" cy="4612005"/>
        </p:xfrm>
        <a:graphic>
          <a:graphicData uri="http://schemas.openxmlformats.org/drawingml/2006/table">
            <a:tbl>
              <a:tblPr/>
              <a:tblGrid>
                <a:gridCol w="1156970"/>
                <a:gridCol w="6106795"/>
              </a:tblGrid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参数名称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规格参数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CPU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8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核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频率高达 2.4GHz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GPU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高性能四核GPU,至少支持 2 路 4K UI,能流畅运行复杂的图形处理</a:t>
                      </a:r>
                      <a:endParaRPr lang="zh-CN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DDR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LPDDR4X 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4G/8G/16G 可选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硬盘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1T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OS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Linux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内置存储器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支持eMMC5.1，SDIO3.0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，16GB/32GB/64G/128G（可选）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显示输出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HDMI 2.1接口*1，可最高输出8K 60Hz，HDCP2.3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，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DP接口*1，4Lane，可最高输出8K 30Hz，HDCP2.3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WIFI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WiFi6无线网络接入IEEE 802.11a/b/g/n/ac/ax MIMO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USB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USB3.1 HOST A 型*1、USB3.1 OTG Type-C*1、USB2.0 HOST HOST A 型*2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工业接口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RS232 接口*1（选配）、RS485 接口*1（选配）、I2C 接口*1（选配）、GPIO *6（选配）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通讯协议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MQTT、ModBus RTU、TCP/IP 私有协议、HTTP、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  <a:sym typeface="+mn-ea"/>
                        </a:rPr>
                        <a:t>RJ45、RS485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等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B5C6EA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接入硬件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RFID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门禁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、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RFID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盘点枪、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RFID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读卡器、智能称重台、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  <a:sym typeface="+mn-ea"/>
                        </a:rPr>
                        <a:t>温湿度传感器、空调控制器、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磁力锁、球机、枪机</a:t>
                      </a:r>
                      <a:endParaRPr lang="zh-CN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9E1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边代参数</a:t>
            </a:r>
            <a:r>
              <a:rPr lang="en-US" altLang="zh-CN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单一场景应用类边代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746125" y="1771015"/>
            <a:ext cx="3545205" cy="3322955"/>
          </a:xfrm>
          <a:prstGeom prst="rect">
            <a:avLst/>
          </a:prstGeom>
          <a:noFill/>
          <a:ln w="19050" cmpd="sng">
            <a:noFill/>
            <a:prstDash val="sysDash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对于较为单一应用的场景，可根据场景需要，接入对应协议。如对于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LoRa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协议物联设备，可通过支持LoRa、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WiFi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4G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三种方式的边缘物联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代理进行组网通讯</a:t>
            </a:r>
            <a:r>
              <a:rPr 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满足现场数据的接入及传输需要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5087620" y="889635"/>
          <a:ext cx="6631940" cy="5556250"/>
        </p:xfrm>
        <a:graphic>
          <a:graphicData uri="http://schemas.openxmlformats.org/drawingml/2006/table">
            <a:tbl>
              <a:tblPr/>
              <a:tblGrid>
                <a:gridCol w="1619885"/>
                <a:gridCol w="5012055"/>
              </a:tblGrid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参数名称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规格参数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4210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运行内存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及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存储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DDR32GB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；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eMMC32GB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处理器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1.2GHz,基于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高通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DB4的主板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操作系统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Linux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4G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1路，支持全网通，内置高性能天线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WiFi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1路，150Mbps，支持AP/sta工作模式，内置高性能天线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LoRa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1路，支持网关模式，频段ISM 410-525MHz，内置高性能天线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以太网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 路，RJ45 接口，支持10/100/1000Mbps 自适应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RS232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 路，DB9 母头接口，波特率支持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lang="en-US" sz="1400" b="0">
                          <a:solidFill>
                            <a:srgbClr val="333333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2400、4800、9600、19200、38400、57600、115200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RS485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 路，插板式端子接口，波特率支持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lang="en-US" sz="1400" b="0">
                          <a:solidFill>
                            <a:srgbClr val="333333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2400、4800、9600、19200、38400、57600、115200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输出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1路，12VDC@1A输出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输入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1路，光耦输入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电源电压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10VDC-24VDC，推荐使用12VDC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最大功耗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≤15W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工作湿度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≤93%，无凝结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长*宽*高（mm）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28cm*18.5 cm *8.5 cm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防护等级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IP66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边代参数</a:t>
            </a:r>
            <a:r>
              <a:rPr lang="en-US" altLang="zh-CN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算法类边代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746125" y="1771015"/>
            <a:ext cx="3327400" cy="3322955"/>
          </a:xfrm>
          <a:prstGeom prst="rect">
            <a:avLst/>
          </a:prstGeom>
          <a:noFill/>
          <a:ln w="19050" cmpd="sng">
            <a:noFill/>
            <a:prstDash val="sysDash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算法类边代主要根据视频数据，识别现场的违章及质量通病场景，可根据接入的视频路数及识别场景的算力需求进行配置，可定制化扩展算力至200T，满足绝大多数现场的AI识别需求</a:t>
            </a:r>
            <a:endParaRPr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4815205" y="883920"/>
          <a:ext cx="7263765" cy="6024880"/>
        </p:xfrm>
        <a:graphic>
          <a:graphicData uri="http://schemas.openxmlformats.org/drawingml/2006/table">
            <a:tbl>
              <a:tblPr/>
              <a:tblGrid>
                <a:gridCol w="994410"/>
                <a:gridCol w="6269355"/>
              </a:tblGrid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参数名称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规格参数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CPU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6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核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/8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核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频率高达 2.4GHz</a:t>
                      </a:r>
                      <a:endParaRPr 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GPU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高性能四核GPU,至少支持 2 路 4K UI,能流畅运行复杂的图形处理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DDR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LPDDR4X 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8G/16G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/32G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可选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AI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算力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14T/21T/40T/80T/100T/200T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OS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Linux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内置存储器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支持eMMC5.1，SDIO3.0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；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16GB/32GB/64G/128G（可选）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显示输出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HDMI 2.1接口*1，可最高输出8K 60Hz，HDCP2.3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；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DP接口*1，4Lane，可最高输出8K 30Hz，HDCP2.3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WIFI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WiFi6无线网络接入IEEE 802.11a/b/g/n/ac/ax MIMO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以太网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1000M*2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定时时钟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支持 RTC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USB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USB3.1 HOST A 型*1、USB3.1 OTG Type-C*1、USB2.0 HOST HOST A 型*2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6EA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工业接口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RS232 接口*1（选配）、RS485 接口*1（选配）、I2C 接口*1（选配）、GPIO *6（选配）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F4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通讯协议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B5C6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MQTT、ModBus RTU、TCP/IP 私有协议、HTTP、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  <a:sym typeface="+mn-ea"/>
                        </a:rPr>
                        <a:t>RJ45、RS485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等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B5C6EA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识别场景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安全类场景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13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种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:</a:t>
                      </a:r>
                      <a:r>
                        <a:rPr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安全帽、短袖、短裤、明烟、明火、抽烟、危险闯入、人员聚集、跨越围栏、跨越围墙、未设置防护栏、高空施工未佩戴安全带等算法的识别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;</a:t>
                      </a:r>
                      <a:endParaRPr 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质量通病类场景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13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种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:螺栓螺母欠扣、开口销子开口角度少于60度、标识牌脱落、压接管表面飞边、毛刺、悬垂绝缘子串偏斜、鸟巢、防鸟刺断裂、防鸟挡板破损、绝缘子自爆、均压环倾斜、防鸟挡板破损、螺栓销钉缺失等算法的识别</a:t>
                      </a:r>
                      <a:endParaRPr lang="en-US" altLang="zh-CN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9E1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 txBox="1"/>
          <p:nvPr>
            <p:custDataLst>
              <p:tags r:id="rId1"/>
            </p:custDataLst>
          </p:nvPr>
        </p:nvSpPr>
        <p:spPr>
          <a:xfrm>
            <a:off x="5227639" y="2703831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11500" dirty="0">
                <a:solidFill>
                  <a:srgbClr val="1A6C5F"/>
                </a:solidFill>
                <a:latin typeface="+mj-lt"/>
                <a:cs typeface="Arial" panose="020B0604020202020204" pitchFamily="34" charset="0"/>
              </a:rPr>
              <a:t>04</a:t>
            </a:r>
            <a:endParaRPr lang="en-US" sz="11500" dirty="0">
              <a:solidFill>
                <a:srgbClr val="1A6C5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2"/>
            </p:custDataLst>
          </p:nvPr>
        </p:nvSpPr>
        <p:spPr>
          <a:xfrm>
            <a:off x="6802438" y="2929256"/>
            <a:ext cx="2200275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algn="l">
              <a:defRPr/>
            </a:pPr>
            <a:r>
              <a:rPr lang="en-US" altLang="zh-CN" sz="3200" dirty="0">
                <a:solidFill>
                  <a:srgbClr val="1A6C5F"/>
                </a:solidFill>
                <a:latin typeface="+mj-lt"/>
                <a:cs typeface="Arial" panose="020B0604020202020204" pitchFamily="34" charset="0"/>
              </a:rPr>
              <a:t>Part </a:t>
            </a:r>
            <a:r>
              <a:rPr lang="en-US" altLang="zh-CN" sz="3200" dirty="0">
                <a:solidFill>
                  <a:srgbClr val="1A6C5F"/>
                </a:solidFill>
                <a:latin typeface="+mj-lt"/>
                <a:cs typeface="Arial" panose="020B0604020202020204" pitchFamily="34" charset="0"/>
                <a:sym typeface="+mn-ea"/>
              </a:rPr>
              <a:t>Three</a:t>
            </a:r>
            <a:endParaRPr lang="zh-CN" altLang="en-US" sz="3200" dirty="0">
              <a:solidFill>
                <a:srgbClr val="1A6C5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8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5210175" y="4265930"/>
            <a:ext cx="6732588" cy="0"/>
          </a:xfrm>
          <a:prstGeom prst="line">
            <a:avLst/>
          </a:prstGeom>
          <a:noFill/>
          <a:ln w="19050" cap="sq" algn="ctr">
            <a:solidFill>
              <a:srgbClr val="1A6C5F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文本框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51981" y="3513456"/>
            <a:ext cx="5032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>
                <a:solidFill>
                  <a:srgbClr val="1A6C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边代网络拓扑</a:t>
            </a:r>
            <a:endParaRPr lang="zh-CN" altLang="en-US" sz="3600" b="1" dirty="0">
              <a:solidFill>
                <a:srgbClr val="1A6C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运检类站端辅控系统边代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8"/>
          <p:cNvSpPr/>
          <p:nvPr>
            <p:custDataLst>
              <p:tags r:id="rId1"/>
            </p:custDataLst>
          </p:nvPr>
        </p:nvSpPr>
        <p:spPr>
          <a:xfrm>
            <a:off x="8459470" y="743585"/>
            <a:ext cx="3669665" cy="5492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运检类站端辅控系统边缘物联代理由主机硬件及其软件两部分组成，主要用于各个机房设备运行数据和状态的监测，对端设备进行</a:t>
            </a:r>
            <a:r>
              <a:rPr 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数据采集（遥信、遥测）</a:t>
            </a:r>
            <a:r>
              <a:rPr 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设备控制（遥控、遥调）</a:t>
            </a:r>
            <a:r>
              <a:rPr 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，通过设置监控阈值，可触发阈值告警，联动其他端设备进行报警或指令执行，解决现场设备接入、数据感知和远程控制等实时监控问题，帮助现场人员及时发现设备问题并处理。支持通过</a:t>
            </a:r>
            <a:r>
              <a:rPr 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IEC 104协议</a:t>
            </a:r>
            <a:r>
              <a:rPr 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与主站系统进行数据上传及远程控制。</a:t>
            </a:r>
            <a:endParaRPr 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0015" y="1400175"/>
            <a:ext cx="8359140" cy="4286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44193" y="2854496"/>
            <a:ext cx="997080" cy="1196697"/>
          </a:xfrm>
          <a:prstGeom prst="roundRect">
            <a:avLst/>
          </a:prstGeom>
          <a:solidFill>
            <a:srgbClr val="01675D"/>
          </a:solidFill>
          <a:ln>
            <a:noFill/>
          </a:ln>
        </p:spPr>
        <p:txBody>
          <a:bodyPr lIns="91428" tIns="45713" rIns="91428" bIns="45713"/>
          <a:lstStyle/>
          <a:p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983912" y="2961759"/>
            <a:ext cx="762099" cy="958628"/>
          </a:xfrm>
          <a:custGeom>
            <a:avLst/>
            <a:gdLst>
              <a:gd name="T0" fmla="*/ 734716 w 1173"/>
              <a:gd name="T1" fmla="*/ 348495 h 1472"/>
              <a:gd name="T2" fmla="*/ 711330 w 1173"/>
              <a:gd name="T3" fmla="*/ 30615 h 1472"/>
              <a:gd name="T4" fmla="*/ 693141 w 1173"/>
              <a:gd name="T5" fmla="*/ 35175 h 1472"/>
              <a:gd name="T6" fmla="*/ 651565 w 1173"/>
              <a:gd name="T7" fmla="*/ 44295 h 1472"/>
              <a:gd name="T8" fmla="*/ 596997 w 1173"/>
              <a:gd name="T9" fmla="*/ 35175 h 1472"/>
              <a:gd name="T10" fmla="*/ 408609 w 1173"/>
              <a:gd name="T11" fmla="*/ 3257 h 1472"/>
              <a:gd name="T12" fmla="*/ 0 w 1173"/>
              <a:gd name="T13" fmla="*/ 500270 h 1472"/>
              <a:gd name="T14" fmla="*/ 417703 w 1173"/>
              <a:gd name="T15" fmla="*/ 955593 h 1472"/>
              <a:gd name="T16" fmla="*/ 762000 w 1173"/>
              <a:gd name="T17" fmla="*/ 707412 h 1472"/>
              <a:gd name="T18" fmla="*/ 706783 w 1173"/>
              <a:gd name="T19" fmla="*/ 674843 h 1472"/>
              <a:gd name="T20" fmla="*/ 449535 w 1173"/>
              <a:gd name="T21" fmla="*/ 891757 h 1472"/>
              <a:gd name="T22" fmla="*/ 188389 w 1173"/>
              <a:gd name="T23" fmla="*/ 472260 h 1472"/>
              <a:gd name="T24" fmla="*/ 417703 w 1173"/>
              <a:gd name="T25" fmla="*/ 67745 h 1472"/>
              <a:gd name="T26" fmla="*/ 679499 w 1173"/>
              <a:gd name="T27" fmla="*/ 371294 h 1472"/>
              <a:gd name="T28" fmla="*/ 734716 w 1173"/>
              <a:gd name="T29" fmla="*/ 348495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8" tIns="45713" rIns="91428" bIns="45713"/>
          <a:lstStyle/>
          <a:p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1933360" y="3675043"/>
            <a:ext cx="1424172" cy="290445"/>
          </a:xfrm>
          <a:custGeom>
            <a:avLst/>
            <a:gdLst>
              <a:gd name="T0" fmla="*/ 31788 w 2195"/>
              <a:gd name="T1" fmla="*/ 181488 h 445"/>
              <a:gd name="T2" fmla="*/ 163483 w 2195"/>
              <a:gd name="T3" fmla="*/ 180183 h 445"/>
              <a:gd name="T4" fmla="*/ 98609 w 2195"/>
              <a:gd name="T5" fmla="*/ 289206 h 445"/>
              <a:gd name="T6" fmla="*/ 101204 w 2195"/>
              <a:gd name="T7" fmla="*/ 68548 h 445"/>
              <a:gd name="T8" fmla="*/ 98609 w 2195"/>
              <a:gd name="T9" fmla="*/ 289206 h 445"/>
              <a:gd name="T10" fmla="*/ 431413 w 2195"/>
              <a:gd name="T11" fmla="*/ 283331 h 445"/>
              <a:gd name="T12" fmla="*/ 400922 w 2195"/>
              <a:gd name="T13" fmla="*/ 152764 h 445"/>
              <a:gd name="T14" fmla="*/ 289339 w 2195"/>
              <a:gd name="T15" fmla="*/ 154069 h 445"/>
              <a:gd name="T16" fmla="*/ 259496 w 2195"/>
              <a:gd name="T17" fmla="*/ 284636 h 445"/>
              <a:gd name="T18" fmla="*/ 289339 w 2195"/>
              <a:gd name="T19" fmla="*/ 72465 h 445"/>
              <a:gd name="T20" fmla="*/ 358754 w 2195"/>
              <a:gd name="T21" fmla="*/ 66589 h 445"/>
              <a:gd name="T22" fmla="*/ 581921 w 2195"/>
              <a:gd name="T23" fmla="*/ 265704 h 445"/>
              <a:gd name="T24" fmla="*/ 555971 w 2195"/>
              <a:gd name="T25" fmla="*/ 287901 h 445"/>
              <a:gd name="T26" fmla="*/ 512506 w 2195"/>
              <a:gd name="T27" fmla="*/ 98578 h 445"/>
              <a:gd name="T28" fmla="*/ 483312 w 2195"/>
              <a:gd name="T29" fmla="*/ 72465 h 445"/>
              <a:gd name="T30" fmla="*/ 512506 w 2195"/>
              <a:gd name="T31" fmla="*/ 15668 h 445"/>
              <a:gd name="T32" fmla="*/ 542996 w 2195"/>
              <a:gd name="T33" fmla="*/ 72465 h 445"/>
              <a:gd name="T34" fmla="*/ 581921 w 2195"/>
              <a:gd name="T35" fmla="*/ 98578 h 445"/>
              <a:gd name="T36" fmla="*/ 542996 w 2195"/>
              <a:gd name="T37" fmla="*/ 241549 h 445"/>
              <a:gd name="T38" fmla="*/ 581921 w 2195"/>
              <a:gd name="T39" fmla="*/ 265704 h 445"/>
              <a:gd name="T40" fmla="*/ 787572 w 2195"/>
              <a:gd name="T41" fmla="*/ 162556 h 445"/>
              <a:gd name="T42" fmla="*/ 661716 w 2195"/>
              <a:gd name="T43" fmla="*/ 162556 h 445"/>
              <a:gd name="T44" fmla="*/ 819360 w 2195"/>
              <a:gd name="T45" fmla="*/ 226534 h 445"/>
              <a:gd name="T46" fmla="*/ 626684 w 2195"/>
              <a:gd name="T47" fmla="*/ 181488 h 445"/>
              <a:gd name="T48" fmla="*/ 820658 w 2195"/>
              <a:gd name="T49" fmla="*/ 181488 h 445"/>
              <a:gd name="T50" fmla="*/ 660419 w 2195"/>
              <a:gd name="T51" fmla="*/ 188670 h 445"/>
              <a:gd name="T52" fmla="*/ 787572 w 2195"/>
              <a:gd name="T53" fmla="*/ 218047 h 445"/>
              <a:gd name="T54" fmla="*/ 1054853 w 2195"/>
              <a:gd name="T55" fmla="*/ 283331 h 445"/>
              <a:gd name="T56" fmla="*/ 1025011 w 2195"/>
              <a:gd name="T57" fmla="*/ 152764 h 445"/>
              <a:gd name="T58" fmla="*/ 913428 w 2195"/>
              <a:gd name="T59" fmla="*/ 154069 h 445"/>
              <a:gd name="T60" fmla="*/ 882937 w 2195"/>
              <a:gd name="T61" fmla="*/ 284636 h 445"/>
              <a:gd name="T62" fmla="*/ 913428 w 2195"/>
              <a:gd name="T63" fmla="*/ 72465 h 445"/>
              <a:gd name="T64" fmla="*/ 982843 w 2195"/>
              <a:gd name="T65" fmla="*/ 66589 h 445"/>
              <a:gd name="T66" fmla="*/ 1206010 w 2195"/>
              <a:gd name="T67" fmla="*/ 265704 h 445"/>
              <a:gd name="T68" fmla="*/ 1179412 w 2195"/>
              <a:gd name="T69" fmla="*/ 287901 h 445"/>
              <a:gd name="T70" fmla="*/ 1136595 w 2195"/>
              <a:gd name="T71" fmla="*/ 98578 h 445"/>
              <a:gd name="T72" fmla="*/ 1107401 w 2195"/>
              <a:gd name="T73" fmla="*/ 72465 h 445"/>
              <a:gd name="T74" fmla="*/ 1136595 w 2195"/>
              <a:gd name="T75" fmla="*/ 15668 h 445"/>
              <a:gd name="T76" fmla="*/ 1166437 w 2195"/>
              <a:gd name="T77" fmla="*/ 72465 h 445"/>
              <a:gd name="T78" fmla="*/ 1206010 w 2195"/>
              <a:gd name="T79" fmla="*/ 98578 h 445"/>
              <a:gd name="T80" fmla="*/ 1166437 w 2195"/>
              <a:gd name="T81" fmla="*/ 241549 h 445"/>
              <a:gd name="T82" fmla="*/ 1206010 w 2195"/>
              <a:gd name="T83" fmla="*/ 265704 h 445"/>
              <a:gd name="T84" fmla="*/ 1414256 w 2195"/>
              <a:gd name="T85" fmla="*/ 123386 h 445"/>
              <a:gd name="T86" fmla="*/ 1256612 w 2195"/>
              <a:gd name="T87" fmla="*/ 126650 h 445"/>
              <a:gd name="T88" fmla="*/ 1390901 w 2195"/>
              <a:gd name="T89" fmla="*/ 229798 h 445"/>
              <a:gd name="T90" fmla="*/ 1278020 w 2195"/>
              <a:gd name="T91" fmla="*/ 218047 h 445"/>
              <a:gd name="T92" fmla="*/ 1337704 w 2195"/>
              <a:gd name="T93" fmla="*/ 289206 h 445"/>
              <a:gd name="T94" fmla="*/ 1346138 w 2195"/>
              <a:gd name="T95" fmla="*/ 164515 h 445"/>
              <a:gd name="T96" fmla="*/ 1334461 w 2195"/>
              <a:gd name="T97" fmla="*/ 94661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8" tIns="45713" rIns="91428" bIns="45713"/>
          <a:lstStyle/>
          <a:p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1" name="Freeform 8"/>
          <p:cNvSpPr>
            <a:spLocks noEditPoints="1"/>
          </p:cNvSpPr>
          <p:nvPr/>
        </p:nvSpPr>
        <p:spPr bwMode="auto">
          <a:xfrm>
            <a:off x="2019096" y="2941788"/>
            <a:ext cx="1368603" cy="642788"/>
          </a:xfrm>
          <a:custGeom>
            <a:avLst/>
            <a:gdLst>
              <a:gd name="T0" fmla="*/ 495722 w 2109"/>
              <a:gd name="T1" fmla="*/ 0 h 986"/>
              <a:gd name="T2" fmla="*/ 438623 w 2109"/>
              <a:gd name="T3" fmla="*/ 642937 h 986"/>
              <a:gd name="T4" fmla="*/ 54503 w 2109"/>
              <a:gd name="T5" fmla="*/ 588163 h 986"/>
              <a:gd name="T6" fmla="*/ 0 w 2109"/>
              <a:gd name="T7" fmla="*/ 642937 h 986"/>
              <a:gd name="T8" fmla="*/ 54503 w 2109"/>
              <a:gd name="T9" fmla="*/ 52165 h 986"/>
              <a:gd name="T10" fmla="*/ 438623 w 2109"/>
              <a:gd name="T11" fmla="*/ 181926 h 986"/>
              <a:gd name="T12" fmla="*/ 54503 w 2109"/>
              <a:gd name="T13" fmla="*/ 52165 h 986"/>
              <a:gd name="T14" fmla="*/ 54503 w 2109"/>
              <a:gd name="T15" fmla="*/ 541867 h 986"/>
              <a:gd name="T16" fmla="*/ 438623 w 2109"/>
              <a:gd name="T17" fmla="*/ 409497 h 986"/>
              <a:gd name="T18" fmla="*/ 54503 w 2109"/>
              <a:gd name="T19" fmla="*/ 230831 h 986"/>
              <a:gd name="T20" fmla="*/ 438623 w 2109"/>
              <a:gd name="T21" fmla="*/ 363201 h 986"/>
              <a:gd name="T22" fmla="*/ 54503 w 2109"/>
              <a:gd name="T23" fmla="*/ 230831 h 986"/>
              <a:gd name="T24" fmla="*/ 1311326 w 2109"/>
              <a:gd name="T25" fmla="*/ 360592 h 986"/>
              <a:gd name="T26" fmla="*/ 1162091 w 2109"/>
              <a:gd name="T27" fmla="*/ 452534 h 986"/>
              <a:gd name="T28" fmla="*/ 1331441 w 2109"/>
              <a:gd name="T29" fmla="*/ 596640 h 986"/>
              <a:gd name="T30" fmla="*/ 1050488 w 2109"/>
              <a:gd name="T31" fmla="*/ 533390 h 986"/>
              <a:gd name="T32" fmla="*/ 869459 w 2109"/>
              <a:gd name="T33" fmla="*/ 634460 h 986"/>
              <a:gd name="T34" fmla="*/ 946672 w 2109"/>
              <a:gd name="T35" fmla="*/ 579687 h 986"/>
              <a:gd name="T36" fmla="*/ 998580 w 2109"/>
              <a:gd name="T37" fmla="*/ 291473 h 986"/>
              <a:gd name="T38" fmla="*/ 685835 w 2109"/>
              <a:gd name="T39" fmla="*/ 245177 h 986"/>
              <a:gd name="T40" fmla="*/ 1199724 w 2109"/>
              <a:gd name="T41" fmla="*/ 170189 h 986"/>
              <a:gd name="T42" fmla="*/ 772132 w 2109"/>
              <a:gd name="T43" fmla="*/ 123893 h 986"/>
              <a:gd name="T44" fmla="*/ 1199724 w 2109"/>
              <a:gd name="T45" fmla="*/ 48905 h 986"/>
              <a:gd name="T46" fmla="*/ 760452 w 2109"/>
              <a:gd name="T47" fmla="*/ 3260 h 986"/>
              <a:gd name="T48" fmla="*/ 1253579 w 2109"/>
              <a:gd name="T49" fmla="*/ 245177 h 986"/>
              <a:gd name="T50" fmla="*/ 1363234 w 2109"/>
              <a:gd name="T51" fmla="*/ 291473 h 986"/>
              <a:gd name="T52" fmla="*/ 1050488 w 2109"/>
              <a:gd name="T53" fmla="*/ 314296 h 986"/>
              <a:gd name="T54" fmla="*/ 1273693 w 2109"/>
              <a:gd name="T55" fmla="*/ 314296 h 986"/>
              <a:gd name="T56" fmla="*/ 970031 w 2109"/>
              <a:gd name="T57" fmla="*/ 421235 h 986"/>
              <a:gd name="T58" fmla="*/ 697514 w 2109"/>
              <a:gd name="T59" fmla="*/ 579687 h 986"/>
              <a:gd name="T60" fmla="*/ 772132 w 2109"/>
              <a:gd name="T61" fmla="*/ 308427 h 986"/>
              <a:gd name="T62" fmla="*/ 907093 w 2109"/>
              <a:gd name="T63" fmla="*/ 397760 h 986"/>
              <a:gd name="T64" fmla="*/ 789002 w 2109"/>
              <a:gd name="T65" fmla="*/ 383415 h 986"/>
              <a:gd name="T66" fmla="*/ 772132 w 2109"/>
              <a:gd name="T67" fmla="*/ 308427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8" tIns="45713" rIns="91428" bIns="45713"/>
          <a:lstStyle/>
          <a:p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4" name="Freeform 9"/>
          <p:cNvSpPr>
            <a:spLocks noEditPoints="1"/>
          </p:cNvSpPr>
          <p:nvPr/>
        </p:nvSpPr>
        <p:spPr bwMode="auto">
          <a:xfrm>
            <a:off x="3672207" y="740701"/>
            <a:ext cx="115903" cy="5039145"/>
          </a:xfrm>
          <a:custGeom>
            <a:avLst/>
            <a:gdLst>
              <a:gd name="T0" fmla="*/ 0 w 153"/>
              <a:gd name="T1" fmla="*/ 0 h 6522"/>
              <a:gd name="T2" fmla="*/ 46203 w 153"/>
              <a:gd name="T3" fmla="*/ 0 h 6522"/>
              <a:gd name="T4" fmla="*/ 46203 w 153"/>
              <a:gd name="T5" fmla="*/ 5040312 h 6522"/>
              <a:gd name="T6" fmla="*/ 0 w 153"/>
              <a:gd name="T7" fmla="*/ 5040312 h 6522"/>
              <a:gd name="T8" fmla="*/ 0 w 153"/>
              <a:gd name="T9" fmla="*/ 0 h 6522"/>
              <a:gd name="T10" fmla="*/ 99224 w 153"/>
              <a:gd name="T11" fmla="*/ 0 h 6522"/>
              <a:gd name="T12" fmla="*/ 115887 w 153"/>
              <a:gd name="T13" fmla="*/ 0 h 6522"/>
              <a:gd name="T14" fmla="*/ 115887 w 153"/>
              <a:gd name="T15" fmla="*/ 5040312 h 6522"/>
              <a:gd name="T16" fmla="*/ 99224 w 153"/>
              <a:gd name="T17" fmla="*/ 5040312 h 6522"/>
              <a:gd name="T18" fmla="*/ 99224 w 153"/>
              <a:gd name="T19" fmla="*/ 0 h 65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3" h="6522">
                <a:moveTo>
                  <a:pt x="0" y="0"/>
                </a:moveTo>
                <a:lnTo>
                  <a:pt x="61" y="0"/>
                </a:lnTo>
                <a:lnTo>
                  <a:pt x="61" y="6522"/>
                </a:lnTo>
                <a:lnTo>
                  <a:pt x="0" y="6522"/>
                </a:lnTo>
                <a:lnTo>
                  <a:pt x="0" y="0"/>
                </a:lnTo>
                <a:close/>
                <a:moveTo>
                  <a:pt x="131" y="0"/>
                </a:moveTo>
                <a:lnTo>
                  <a:pt x="153" y="0"/>
                </a:lnTo>
                <a:lnTo>
                  <a:pt x="153" y="6522"/>
                </a:lnTo>
                <a:lnTo>
                  <a:pt x="131" y="6522"/>
                </a:lnTo>
                <a:lnTo>
                  <a:pt x="1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8" tIns="45713" rIns="91428" bIns="45713"/>
          <a:lstStyle/>
          <a:p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33518" y="2527146"/>
            <a:ext cx="6454987" cy="1009586"/>
            <a:chOff x="4110567" y="3117491"/>
            <a:chExt cx="6454987" cy="1009586"/>
          </a:xfrm>
        </p:grpSpPr>
        <p:sp>
          <p:nvSpPr>
            <p:cNvPr id="48" name="Freeform 17"/>
            <p:cNvSpPr/>
            <p:nvPr/>
          </p:nvSpPr>
          <p:spPr bwMode="auto">
            <a:xfrm>
              <a:off x="4110567" y="3223895"/>
              <a:ext cx="6454987" cy="606213"/>
            </a:xfrm>
            <a:custGeom>
              <a:avLst/>
              <a:gdLst>
                <a:gd name="T0" fmla="*/ 60743788 w 6963"/>
                <a:gd name="T1" fmla="*/ 0 h 794"/>
                <a:gd name="T2" fmla="*/ 2147483647 w 6963"/>
                <a:gd name="T3" fmla="*/ 0 h 794"/>
                <a:gd name="T4" fmla="*/ 2147483647 w 6963"/>
                <a:gd name="T5" fmla="*/ 50749524 h 794"/>
                <a:gd name="T6" fmla="*/ 2147483647 w 6963"/>
                <a:gd name="T7" fmla="*/ 412413298 h 794"/>
                <a:gd name="T8" fmla="*/ 2147483647 w 6963"/>
                <a:gd name="T9" fmla="*/ 463162822 h 794"/>
                <a:gd name="T10" fmla="*/ 60743788 w 6963"/>
                <a:gd name="T11" fmla="*/ 463162822 h 794"/>
                <a:gd name="T12" fmla="*/ 0 w 6963"/>
                <a:gd name="T13" fmla="*/ 412413298 h 794"/>
                <a:gd name="T14" fmla="*/ 0 w 6963"/>
                <a:gd name="T15" fmla="*/ 50749524 h 794"/>
                <a:gd name="T16" fmla="*/ 60743788 w 6963"/>
                <a:gd name="T17" fmla="*/ 0 h 7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63" h="794">
                  <a:moveTo>
                    <a:pt x="87" y="0"/>
                  </a:moveTo>
                  <a:lnTo>
                    <a:pt x="6876" y="0"/>
                  </a:lnTo>
                  <a:cubicBezTo>
                    <a:pt x="6924" y="0"/>
                    <a:pt x="6963" y="39"/>
                    <a:pt x="6963" y="87"/>
                  </a:cubicBezTo>
                  <a:lnTo>
                    <a:pt x="6963" y="707"/>
                  </a:lnTo>
                  <a:cubicBezTo>
                    <a:pt x="6963" y="755"/>
                    <a:pt x="6924" y="794"/>
                    <a:pt x="6876" y="794"/>
                  </a:cubicBezTo>
                  <a:lnTo>
                    <a:pt x="87" y="794"/>
                  </a:lnTo>
                  <a:cubicBezTo>
                    <a:pt x="39" y="794"/>
                    <a:pt x="0" y="755"/>
                    <a:pt x="0" y="707"/>
                  </a:cubicBezTo>
                  <a:lnTo>
                    <a:pt x="0" y="87"/>
                  </a:lnTo>
                  <a:cubicBezTo>
                    <a:pt x="0" y="39"/>
                    <a:pt x="39" y="0"/>
                    <a:pt x="87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/>
            </a:gradFill>
            <a:ln w="10" cap="flat" cmpd="sng">
              <a:solidFill>
                <a:srgbClr val="DFDFE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6" tIns="45708" rIns="91416" bIns="45708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4255328" y="3117491"/>
              <a:ext cx="791852" cy="98425"/>
            </a:xfrm>
            <a:custGeom>
              <a:avLst/>
              <a:gdLst>
                <a:gd name="T0" fmla="*/ 58241460 w 1038"/>
                <a:gd name="T1" fmla="*/ 0 h 127"/>
                <a:gd name="T2" fmla="*/ 546306357 w 1038"/>
                <a:gd name="T3" fmla="*/ 0 h 127"/>
                <a:gd name="T4" fmla="*/ 604547817 w 1038"/>
                <a:gd name="T5" fmla="*/ 76279375 h 127"/>
                <a:gd name="T6" fmla="*/ 0 w 1038"/>
                <a:gd name="T7" fmla="*/ 76279375 h 127"/>
                <a:gd name="T8" fmla="*/ 58241460 w 1038"/>
                <a:gd name="T9" fmla="*/ 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8" h="127">
                  <a:moveTo>
                    <a:pt x="100" y="0"/>
                  </a:moveTo>
                  <a:lnTo>
                    <a:pt x="938" y="0"/>
                  </a:lnTo>
                  <a:lnTo>
                    <a:pt x="1038" y="127"/>
                  </a:lnTo>
                  <a:lnTo>
                    <a:pt x="0" y="12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lIns="91416" tIns="45708" rIns="91416" bIns="45708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4331499" y="3117491"/>
              <a:ext cx="637925" cy="636588"/>
            </a:xfrm>
            <a:prstGeom prst="rect">
              <a:avLst/>
            </a:prstGeom>
            <a:solidFill>
              <a:srgbClr val="01675D"/>
            </a:solidFill>
            <a:ln>
              <a:noFill/>
            </a:ln>
          </p:spPr>
          <p:txBody>
            <a:bodyPr lIns="91416" tIns="45708" rIns="91416" bIns="45708"/>
            <a:lstStyle/>
            <a:p>
              <a:pPr>
                <a:buFontTx/>
                <a:buNone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TextBox 82"/>
            <p:cNvSpPr txBox="1">
              <a:spLocks noChangeArrowheads="1"/>
            </p:cNvSpPr>
            <p:nvPr/>
          </p:nvSpPr>
          <p:spPr bwMode="auto">
            <a:xfrm>
              <a:off x="5074073" y="3298402"/>
              <a:ext cx="5398347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6" tIns="45708" rIns="91416" bIns="457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zh-CN" sz="2400" b="1" kern="0" dirty="0">
                  <a:latin typeface="+mn-lt"/>
                  <a:ea typeface="+mn-ea"/>
                  <a:cs typeface="+mn-ea"/>
                  <a:sym typeface="+mn-lt"/>
                </a:rPr>
                <a:t>边代介绍</a:t>
              </a:r>
              <a:endParaRPr lang="zh-CN" altLang="zh-CN" sz="2400" b="1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/>
              <a:endParaRPr lang="zh-CN" sz="2400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TextBox 83"/>
            <p:cNvSpPr txBox="1">
              <a:spLocks noChangeArrowheads="1"/>
            </p:cNvSpPr>
            <p:nvPr/>
          </p:nvSpPr>
          <p:spPr bwMode="auto">
            <a:xfrm>
              <a:off x="4417191" y="3134954"/>
              <a:ext cx="467360" cy="64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6" tIns="45708" rIns="91416" bIns="457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233518" y="1475485"/>
            <a:ext cx="6454987" cy="725529"/>
            <a:chOff x="4097785" y="1305803"/>
            <a:chExt cx="6454987" cy="725529"/>
          </a:xfrm>
        </p:grpSpPr>
        <p:sp>
          <p:nvSpPr>
            <p:cNvPr id="30" name="Freeform 14"/>
            <p:cNvSpPr/>
            <p:nvPr/>
          </p:nvSpPr>
          <p:spPr bwMode="auto">
            <a:xfrm>
              <a:off x="4097785" y="1425119"/>
              <a:ext cx="6454987" cy="606213"/>
            </a:xfrm>
            <a:custGeom>
              <a:avLst/>
              <a:gdLst>
                <a:gd name="T0" fmla="*/ 60743788 w 6963"/>
                <a:gd name="T1" fmla="*/ 0 h 794"/>
                <a:gd name="T2" fmla="*/ 2147483647 w 6963"/>
                <a:gd name="T3" fmla="*/ 0 h 794"/>
                <a:gd name="T4" fmla="*/ 2147483647 w 6963"/>
                <a:gd name="T5" fmla="*/ 50749524 h 794"/>
                <a:gd name="T6" fmla="*/ 2147483647 w 6963"/>
                <a:gd name="T7" fmla="*/ 412413298 h 794"/>
                <a:gd name="T8" fmla="*/ 2147483647 w 6963"/>
                <a:gd name="T9" fmla="*/ 463162822 h 794"/>
                <a:gd name="T10" fmla="*/ 60743788 w 6963"/>
                <a:gd name="T11" fmla="*/ 463162822 h 794"/>
                <a:gd name="T12" fmla="*/ 0 w 6963"/>
                <a:gd name="T13" fmla="*/ 412413298 h 794"/>
                <a:gd name="T14" fmla="*/ 0 w 6963"/>
                <a:gd name="T15" fmla="*/ 50749524 h 794"/>
                <a:gd name="T16" fmla="*/ 60743788 w 6963"/>
                <a:gd name="T17" fmla="*/ 0 h 7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63" h="794">
                  <a:moveTo>
                    <a:pt x="87" y="0"/>
                  </a:moveTo>
                  <a:lnTo>
                    <a:pt x="6876" y="0"/>
                  </a:lnTo>
                  <a:cubicBezTo>
                    <a:pt x="6924" y="0"/>
                    <a:pt x="6963" y="39"/>
                    <a:pt x="6963" y="87"/>
                  </a:cubicBezTo>
                  <a:lnTo>
                    <a:pt x="6963" y="707"/>
                  </a:lnTo>
                  <a:cubicBezTo>
                    <a:pt x="6963" y="755"/>
                    <a:pt x="6924" y="794"/>
                    <a:pt x="6876" y="794"/>
                  </a:cubicBezTo>
                  <a:lnTo>
                    <a:pt x="87" y="794"/>
                  </a:lnTo>
                  <a:cubicBezTo>
                    <a:pt x="39" y="794"/>
                    <a:pt x="0" y="755"/>
                    <a:pt x="0" y="707"/>
                  </a:cubicBezTo>
                  <a:lnTo>
                    <a:pt x="0" y="87"/>
                  </a:lnTo>
                  <a:cubicBezTo>
                    <a:pt x="0" y="39"/>
                    <a:pt x="39" y="0"/>
                    <a:pt x="87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/>
            </a:gradFill>
            <a:ln w="10" cap="flat" cmpd="sng">
              <a:solidFill>
                <a:srgbClr val="DFDFE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6" tIns="45708" rIns="91416" bIns="45708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4242546" y="1318503"/>
              <a:ext cx="791852" cy="98425"/>
            </a:xfrm>
            <a:custGeom>
              <a:avLst/>
              <a:gdLst>
                <a:gd name="T0" fmla="*/ 58241460 w 1038"/>
                <a:gd name="T1" fmla="*/ 0 h 127"/>
                <a:gd name="T2" fmla="*/ 546306357 w 1038"/>
                <a:gd name="T3" fmla="*/ 0 h 127"/>
                <a:gd name="T4" fmla="*/ 604547817 w 1038"/>
                <a:gd name="T5" fmla="*/ 76279375 h 127"/>
                <a:gd name="T6" fmla="*/ 0 w 1038"/>
                <a:gd name="T7" fmla="*/ 76279375 h 127"/>
                <a:gd name="T8" fmla="*/ 58241460 w 1038"/>
                <a:gd name="T9" fmla="*/ 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8" h="127">
                  <a:moveTo>
                    <a:pt x="100" y="0"/>
                  </a:moveTo>
                  <a:lnTo>
                    <a:pt x="938" y="0"/>
                  </a:lnTo>
                  <a:lnTo>
                    <a:pt x="1038" y="127"/>
                  </a:lnTo>
                  <a:lnTo>
                    <a:pt x="0" y="12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lIns="91416" tIns="45708" rIns="91416" bIns="45708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4318717" y="1318503"/>
              <a:ext cx="637925" cy="636588"/>
            </a:xfrm>
            <a:prstGeom prst="rect">
              <a:avLst/>
            </a:prstGeom>
            <a:solidFill>
              <a:srgbClr val="01675D"/>
            </a:solidFill>
            <a:ln>
              <a:noFill/>
            </a:ln>
          </p:spPr>
          <p:txBody>
            <a:bodyPr lIns="91416" tIns="45708" rIns="91416" bIns="45708"/>
            <a:lstStyle/>
            <a:p>
              <a:pPr>
                <a:buFontTx/>
                <a:buNone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TextBox 63"/>
            <p:cNvSpPr txBox="1">
              <a:spLocks noChangeArrowheads="1"/>
            </p:cNvSpPr>
            <p:nvPr/>
          </p:nvSpPr>
          <p:spPr bwMode="auto">
            <a:xfrm>
              <a:off x="5061291" y="1507245"/>
              <a:ext cx="5398347" cy="459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6" tIns="45708" rIns="91416" bIns="457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l" eaLnBrk="1" hangingPunct="1"/>
              <a:r>
                <a:rPr lang="zh-CN" altLang="en-US" sz="2400" b="1" kern="0" dirty="0">
                  <a:latin typeface="+mn-lt"/>
                  <a:ea typeface="+mn-ea"/>
                  <a:cs typeface="+mn-ea"/>
                  <a:sym typeface="+mn-lt"/>
                </a:rPr>
                <a:t>背景介绍</a:t>
              </a:r>
              <a:endParaRPr lang="zh-CN" altLang="en-US" sz="2400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81"/>
            <p:cNvSpPr txBox="1">
              <a:spLocks noChangeArrowheads="1"/>
            </p:cNvSpPr>
            <p:nvPr/>
          </p:nvSpPr>
          <p:spPr bwMode="auto">
            <a:xfrm>
              <a:off x="4404409" y="1305803"/>
              <a:ext cx="463550" cy="64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6" tIns="45708" rIns="91416" bIns="457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233517" y="3558215"/>
            <a:ext cx="6454987" cy="1009586"/>
            <a:chOff x="4110567" y="3117491"/>
            <a:chExt cx="6454987" cy="1009586"/>
          </a:xfrm>
        </p:grpSpPr>
        <p:sp>
          <p:nvSpPr>
            <p:cNvPr id="52" name="Freeform 17"/>
            <p:cNvSpPr/>
            <p:nvPr/>
          </p:nvSpPr>
          <p:spPr bwMode="auto">
            <a:xfrm>
              <a:off x="4110567" y="3223895"/>
              <a:ext cx="6454987" cy="606213"/>
            </a:xfrm>
            <a:custGeom>
              <a:avLst/>
              <a:gdLst>
                <a:gd name="T0" fmla="*/ 60743788 w 6963"/>
                <a:gd name="T1" fmla="*/ 0 h 794"/>
                <a:gd name="T2" fmla="*/ 2147483647 w 6963"/>
                <a:gd name="T3" fmla="*/ 0 h 794"/>
                <a:gd name="T4" fmla="*/ 2147483647 w 6963"/>
                <a:gd name="T5" fmla="*/ 50749524 h 794"/>
                <a:gd name="T6" fmla="*/ 2147483647 w 6963"/>
                <a:gd name="T7" fmla="*/ 412413298 h 794"/>
                <a:gd name="T8" fmla="*/ 2147483647 w 6963"/>
                <a:gd name="T9" fmla="*/ 463162822 h 794"/>
                <a:gd name="T10" fmla="*/ 60743788 w 6963"/>
                <a:gd name="T11" fmla="*/ 463162822 h 794"/>
                <a:gd name="T12" fmla="*/ 0 w 6963"/>
                <a:gd name="T13" fmla="*/ 412413298 h 794"/>
                <a:gd name="T14" fmla="*/ 0 w 6963"/>
                <a:gd name="T15" fmla="*/ 50749524 h 794"/>
                <a:gd name="T16" fmla="*/ 60743788 w 6963"/>
                <a:gd name="T17" fmla="*/ 0 h 7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63" h="794">
                  <a:moveTo>
                    <a:pt x="87" y="0"/>
                  </a:moveTo>
                  <a:lnTo>
                    <a:pt x="6876" y="0"/>
                  </a:lnTo>
                  <a:cubicBezTo>
                    <a:pt x="6924" y="0"/>
                    <a:pt x="6963" y="39"/>
                    <a:pt x="6963" y="87"/>
                  </a:cubicBezTo>
                  <a:lnTo>
                    <a:pt x="6963" y="707"/>
                  </a:lnTo>
                  <a:cubicBezTo>
                    <a:pt x="6963" y="755"/>
                    <a:pt x="6924" y="794"/>
                    <a:pt x="6876" y="794"/>
                  </a:cubicBezTo>
                  <a:lnTo>
                    <a:pt x="87" y="794"/>
                  </a:lnTo>
                  <a:cubicBezTo>
                    <a:pt x="39" y="794"/>
                    <a:pt x="0" y="755"/>
                    <a:pt x="0" y="707"/>
                  </a:cubicBezTo>
                  <a:lnTo>
                    <a:pt x="0" y="87"/>
                  </a:lnTo>
                  <a:cubicBezTo>
                    <a:pt x="0" y="39"/>
                    <a:pt x="39" y="0"/>
                    <a:pt x="87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/>
            </a:gradFill>
            <a:ln w="10" cap="flat" cmpd="sng">
              <a:solidFill>
                <a:srgbClr val="DFDFE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6" tIns="45708" rIns="91416" bIns="45708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18"/>
            <p:cNvSpPr/>
            <p:nvPr/>
          </p:nvSpPr>
          <p:spPr bwMode="auto">
            <a:xfrm>
              <a:off x="4255328" y="3117491"/>
              <a:ext cx="791852" cy="98425"/>
            </a:xfrm>
            <a:custGeom>
              <a:avLst/>
              <a:gdLst>
                <a:gd name="T0" fmla="*/ 58241460 w 1038"/>
                <a:gd name="T1" fmla="*/ 0 h 127"/>
                <a:gd name="T2" fmla="*/ 546306357 w 1038"/>
                <a:gd name="T3" fmla="*/ 0 h 127"/>
                <a:gd name="T4" fmla="*/ 604547817 w 1038"/>
                <a:gd name="T5" fmla="*/ 76279375 h 127"/>
                <a:gd name="T6" fmla="*/ 0 w 1038"/>
                <a:gd name="T7" fmla="*/ 76279375 h 127"/>
                <a:gd name="T8" fmla="*/ 58241460 w 1038"/>
                <a:gd name="T9" fmla="*/ 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8" h="127">
                  <a:moveTo>
                    <a:pt x="100" y="0"/>
                  </a:moveTo>
                  <a:lnTo>
                    <a:pt x="938" y="0"/>
                  </a:lnTo>
                  <a:lnTo>
                    <a:pt x="1038" y="127"/>
                  </a:lnTo>
                  <a:lnTo>
                    <a:pt x="0" y="12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lIns="91416" tIns="45708" rIns="91416" bIns="45708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4331499" y="3117491"/>
              <a:ext cx="637925" cy="636588"/>
            </a:xfrm>
            <a:prstGeom prst="rect">
              <a:avLst/>
            </a:prstGeom>
            <a:solidFill>
              <a:srgbClr val="01675D"/>
            </a:solidFill>
            <a:ln>
              <a:noFill/>
            </a:ln>
          </p:spPr>
          <p:txBody>
            <a:bodyPr lIns="91416" tIns="45708" rIns="91416" bIns="45708"/>
            <a:lstStyle/>
            <a:p>
              <a:pPr>
                <a:buFontTx/>
                <a:buNone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TextBox 82"/>
            <p:cNvSpPr txBox="1">
              <a:spLocks noChangeArrowheads="1"/>
            </p:cNvSpPr>
            <p:nvPr/>
          </p:nvSpPr>
          <p:spPr bwMode="auto">
            <a:xfrm>
              <a:off x="5074073" y="3298402"/>
              <a:ext cx="5398347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6" tIns="45708" rIns="91416" bIns="457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zh-CN" sz="2400" b="1" kern="0" dirty="0">
                  <a:latin typeface="+mn-lt"/>
                  <a:ea typeface="+mn-ea"/>
                  <a:cs typeface="+mn-ea"/>
                  <a:sym typeface="+mn-lt"/>
                </a:rPr>
                <a:t>边代</a:t>
              </a:r>
              <a:r>
                <a:rPr lang="zh-CN" altLang="zh-CN" sz="2400" b="1" kern="0" dirty="0">
                  <a:latin typeface="+mn-lt"/>
                  <a:ea typeface="+mn-ea"/>
                  <a:cs typeface="+mn-ea"/>
                  <a:sym typeface="+mn-lt"/>
                </a:rPr>
                <a:t>参数</a:t>
              </a:r>
              <a:endParaRPr lang="zh-CN" altLang="zh-CN" sz="2400" b="1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/>
              <a:endParaRPr lang="zh-CN" sz="2400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TextBox 83"/>
            <p:cNvSpPr txBox="1">
              <a:spLocks noChangeArrowheads="1"/>
            </p:cNvSpPr>
            <p:nvPr/>
          </p:nvSpPr>
          <p:spPr bwMode="auto">
            <a:xfrm>
              <a:off x="4417191" y="3134954"/>
              <a:ext cx="467360" cy="64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6" tIns="45708" rIns="91416" bIns="457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33516" y="4574389"/>
            <a:ext cx="6454987" cy="712617"/>
            <a:chOff x="4110567" y="3117491"/>
            <a:chExt cx="6454987" cy="712617"/>
          </a:xfrm>
        </p:grpSpPr>
        <p:sp>
          <p:nvSpPr>
            <p:cNvPr id="37" name="Freeform 17"/>
            <p:cNvSpPr/>
            <p:nvPr/>
          </p:nvSpPr>
          <p:spPr bwMode="auto">
            <a:xfrm>
              <a:off x="4110567" y="3223895"/>
              <a:ext cx="6454987" cy="606213"/>
            </a:xfrm>
            <a:custGeom>
              <a:avLst/>
              <a:gdLst>
                <a:gd name="T0" fmla="*/ 60743788 w 6963"/>
                <a:gd name="T1" fmla="*/ 0 h 794"/>
                <a:gd name="T2" fmla="*/ 2147483647 w 6963"/>
                <a:gd name="T3" fmla="*/ 0 h 794"/>
                <a:gd name="T4" fmla="*/ 2147483647 w 6963"/>
                <a:gd name="T5" fmla="*/ 50749524 h 794"/>
                <a:gd name="T6" fmla="*/ 2147483647 w 6963"/>
                <a:gd name="T7" fmla="*/ 412413298 h 794"/>
                <a:gd name="T8" fmla="*/ 2147483647 w 6963"/>
                <a:gd name="T9" fmla="*/ 463162822 h 794"/>
                <a:gd name="T10" fmla="*/ 60743788 w 6963"/>
                <a:gd name="T11" fmla="*/ 463162822 h 794"/>
                <a:gd name="T12" fmla="*/ 0 w 6963"/>
                <a:gd name="T13" fmla="*/ 412413298 h 794"/>
                <a:gd name="T14" fmla="*/ 0 w 6963"/>
                <a:gd name="T15" fmla="*/ 50749524 h 794"/>
                <a:gd name="T16" fmla="*/ 60743788 w 6963"/>
                <a:gd name="T17" fmla="*/ 0 h 7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63" h="794">
                  <a:moveTo>
                    <a:pt x="87" y="0"/>
                  </a:moveTo>
                  <a:lnTo>
                    <a:pt x="6876" y="0"/>
                  </a:lnTo>
                  <a:cubicBezTo>
                    <a:pt x="6924" y="0"/>
                    <a:pt x="6963" y="39"/>
                    <a:pt x="6963" y="87"/>
                  </a:cubicBezTo>
                  <a:lnTo>
                    <a:pt x="6963" y="707"/>
                  </a:lnTo>
                  <a:cubicBezTo>
                    <a:pt x="6963" y="755"/>
                    <a:pt x="6924" y="794"/>
                    <a:pt x="6876" y="794"/>
                  </a:cubicBezTo>
                  <a:lnTo>
                    <a:pt x="87" y="794"/>
                  </a:lnTo>
                  <a:cubicBezTo>
                    <a:pt x="39" y="794"/>
                    <a:pt x="0" y="755"/>
                    <a:pt x="0" y="707"/>
                  </a:cubicBezTo>
                  <a:lnTo>
                    <a:pt x="0" y="87"/>
                  </a:lnTo>
                  <a:cubicBezTo>
                    <a:pt x="0" y="39"/>
                    <a:pt x="39" y="0"/>
                    <a:pt x="87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/>
            </a:gradFill>
            <a:ln w="10" cap="flat" cmpd="sng">
              <a:solidFill>
                <a:srgbClr val="DFDFE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6" tIns="45708" rIns="91416" bIns="45708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18"/>
            <p:cNvSpPr/>
            <p:nvPr/>
          </p:nvSpPr>
          <p:spPr bwMode="auto">
            <a:xfrm>
              <a:off x="4255328" y="3117491"/>
              <a:ext cx="791852" cy="98425"/>
            </a:xfrm>
            <a:custGeom>
              <a:avLst/>
              <a:gdLst>
                <a:gd name="T0" fmla="*/ 58241460 w 1038"/>
                <a:gd name="T1" fmla="*/ 0 h 127"/>
                <a:gd name="T2" fmla="*/ 546306357 w 1038"/>
                <a:gd name="T3" fmla="*/ 0 h 127"/>
                <a:gd name="T4" fmla="*/ 604547817 w 1038"/>
                <a:gd name="T5" fmla="*/ 76279375 h 127"/>
                <a:gd name="T6" fmla="*/ 0 w 1038"/>
                <a:gd name="T7" fmla="*/ 76279375 h 127"/>
                <a:gd name="T8" fmla="*/ 58241460 w 1038"/>
                <a:gd name="T9" fmla="*/ 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8" h="127">
                  <a:moveTo>
                    <a:pt x="100" y="0"/>
                  </a:moveTo>
                  <a:lnTo>
                    <a:pt x="938" y="0"/>
                  </a:lnTo>
                  <a:lnTo>
                    <a:pt x="1038" y="127"/>
                  </a:lnTo>
                  <a:lnTo>
                    <a:pt x="0" y="12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lIns="91416" tIns="45708" rIns="91416" bIns="45708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4331499" y="3117491"/>
              <a:ext cx="637925" cy="636588"/>
            </a:xfrm>
            <a:prstGeom prst="rect">
              <a:avLst/>
            </a:prstGeom>
            <a:solidFill>
              <a:srgbClr val="01675D"/>
            </a:solidFill>
            <a:ln>
              <a:noFill/>
            </a:ln>
          </p:spPr>
          <p:txBody>
            <a:bodyPr lIns="91416" tIns="45708" rIns="91416" bIns="45708"/>
            <a:lstStyle/>
            <a:p>
              <a:pPr>
                <a:buFontTx/>
                <a:buNone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TextBox 82"/>
            <p:cNvSpPr txBox="1">
              <a:spLocks noChangeArrowheads="1"/>
            </p:cNvSpPr>
            <p:nvPr/>
          </p:nvSpPr>
          <p:spPr bwMode="auto">
            <a:xfrm>
              <a:off x="5074073" y="3298402"/>
              <a:ext cx="5398347" cy="459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6" tIns="45708" rIns="91416" bIns="457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sz="2400" b="1" kern="0" dirty="0">
                  <a:latin typeface="+mn-lt"/>
                  <a:ea typeface="+mn-ea"/>
                  <a:cs typeface="+mn-ea"/>
                  <a:sym typeface="+mn-lt"/>
                </a:rPr>
                <a:t>边代网络</a:t>
              </a:r>
              <a:r>
                <a:rPr lang="zh-CN" sz="2400" b="1" kern="0" dirty="0">
                  <a:latin typeface="+mn-lt"/>
                  <a:ea typeface="+mn-ea"/>
                  <a:cs typeface="+mn-ea"/>
                  <a:sym typeface="+mn-lt"/>
                </a:rPr>
                <a:t>拓扑</a:t>
              </a:r>
              <a:endParaRPr lang="zh-CN" sz="2400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TextBox 83"/>
            <p:cNvSpPr txBox="1">
              <a:spLocks noChangeArrowheads="1"/>
            </p:cNvSpPr>
            <p:nvPr/>
          </p:nvSpPr>
          <p:spPr bwMode="auto">
            <a:xfrm>
              <a:off x="4417191" y="3134954"/>
              <a:ext cx="467360" cy="64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6" tIns="45708" rIns="91416" bIns="457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/>
    </mc:Choice>
    <mc:Fallback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运检类电缆</a:t>
            </a: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隧道边代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8"/>
          <p:cNvSpPr/>
          <p:nvPr>
            <p:custDataLst>
              <p:tags r:id="rId1"/>
            </p:custDataLst>
          </p:nvPr>
        </p:nvSpPr>
        <p:spPr>
          <a:xfrm>
            <a:off x="8522335" y="1401445"/>
            <a:ext cx="366966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检类电缆隧道边缘物联代理主要用于电缆隧道内的局部放电检测、接地电流监测、隧道环境监测等感知数据的接入、分析，支持隧道内的照明、新风、水泵、安防、消防、巡检机器人等系统进行联动，实现隧道内各类监测系统及和感知设备的整合。同时现场感知数据及预警信息经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APN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加密上传物管平台，支撑各个上层系统的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管理。</a:t>
            </a:r>
            <a:endParaRPr 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635" y="999490"/>
            <a:ext cx="8160385" cy="5050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基建类工地现场边代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46685" y="1120140"/>
            <a:ext cx="4488180" cy="508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20"/>
              </a:spcBef>
            </a:pP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基建类现场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边代整体遵循</a:t>
            </a:r>
            <a:r>
              <a:rPr lang="zh-CN" altLang="en-US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“云</a:t>
            </a:r>
            <a:r>
              <a:rPr lang="en-US" altLang="zh-CN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边</a:t>
            </a:r>
            <a:r>
              <a:rPr lang="en-US" altLang="zh-CN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端”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的架构，南向接入端设备，经过分析计算，统一数据规范，北向通过安全接入层接入物管平台。</a:t>
            </a:r>
            <a:endParaRPr lang="zh-CN" altLang="en-US" spc="5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 algn="just">
              <a:lnSpc>
                <a:spcPct val="150000"/>
              </a:lnSpc>
              <a:spcBef>
                <a:spcPts val="20"/>
              </a:spcBef>
            </a:pP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南向接入层支持的协议有</a:t>
            </a:r>
            <a:r>
              <a:rPr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IEC61850、ModBus、MQTT、HTTP、TPC/IP</a:t>
            </a:r>
            <a:r>
              <a:rPr lang="zh-CN" altLang="en-US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，支持</a:t>
            </a:r>
            <a:r>
              <a:rPr lang="zh-CN" altLang="en-US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JR45、RS485、DI、DO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等接口规范接入相关的端设备。</a:t>
            </a:r>
            <a:endParaRPr lang="zh-CN" altLang="en-US" spc="5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 algn="just">
              <a:lnSpc>
                <a:spcPct val="150000"/>
              </a:lnSpc>
              <a:spcBef>
                <a:spcPts val="20"/>
              </a:spcBef>
            </a:pP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北向安全接入层使用</a:t>
            </a:r>
            <a:r>
              <a:rPr lang="zh-CN" altLang="en-US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安全加密芯片和物联网卡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，接入到</a:t>
            </a:r>
            <a:r>
              <a:rPr lang="en-US" altLang="zh-CN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APN/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无线公网，再通过安全接入平台及</a:t>
            </a:r>
            <a:r>
              <a:rPr lang="en-US" altLang="zh-CN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MQTT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协议，接入到</a:t>
            </a:r>
            <a:r>
              <a:rPr lang="zh-CN" altLang="en-US" b="1" spc="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物联管理平台</a:t>
            </a:r>
            <a:r>
              <a:rPr lang="zh-CN" altLang="en-US" spc="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pc="5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34865" y="981075"/>
            <a:ext cx="7419975" cy="5099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营销类供电所边代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圆角矩形 36"/>
          <p:cNvSpPr/>
          <p:nvPr>
            <p:custDataLst>
              <p:tags r:id="rId1"/>
            </p:custDataLst>
          </p:nvPr>
        </p:nvSpPr>
        <p:spPr>
          <a:xfrm>
            <a:off x="292735" y="1308100"/>
            <a:ext cx="3912235" cy="4919345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 algn="ctr">
            <a:solidFill>
              <a:srgbClr val="00534A"/>
            </a:solidFill>
            <a:prstDash val="sysDot"/>
            <a:miter lim="800000"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、供电所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库房内采用局域网部署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，物联设备的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感知数据接入库房内部署的边代主机，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实现库房内零延迟操作，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库房内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PC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或一体机通过访问边代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主机进行查看、操作。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采用符合国网内网接入要求的部署方案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。即：边缘物联代理插物联网卡，通过物联网卡贯通内网的风控平台、实物资源等管理系统数据，实现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本地与内网数据贯通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graphicFrame>
        <p:nvGraphicFramePr>
          <p:cNvPr id="8" name="对象 7"/>
          <p:cNvGraphicFramePr/>
          <p:nvPr>
            <p:custDataLst>
              <p:tags r:id="rId2"/>
            </p:custDataLst>
          </p:nvPr>
        </p:nvGraphicFramePr>
        <p:xfrm>
          <a:off x="4269105" y="949960"/>
          <a:ext cx="6917690" cy="550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6606540" imgH="5501005" progId="Paint.Picture">
                  <p:embed/>
                </p:oleObj>
              </mc:Choice>
              <mc:Fallback>
                <p:oleObj name="" r:id="rId3" imgW="6606540" imgH="550100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9105" y="949960"/>
                        <a:ext cx="6917690" cy="5506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en-US" altLang="zh-CN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AI</a:t>
            </a: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算法类边代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圆角矩形 36"/>
          <p:cNvSpPr/>
          <p:nvPr>
            <p:custDataLst>
              <p:tags r:id="rId1"/>
            </p:custDataLst>
          </p:nvPr>
        </p:nvSpPr>
        <p:spPr>
          <a:xfrm>
            <a:off x="292735" y="1764030"/>
            <a:ext cx="2639060" cy="3955415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 algn="ctr">
            <a:solidFill>
              <a:srgbClr val="00534A"/>
            </a:solidFill>
            <a:prstDash val="sysDot"/>
            <a:miter lim="800000"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AI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算法类边代主要接入各类监控类设备的视频流，对视频画面进行自动化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AI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分析，识别画面中的安全隐患、违章、质量通病等场景，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支持各类管理业务的应用，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实现现场的无人自动化监管。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object 2"/>
          <p:cNvSpPr/>
          <p:nvPr>
            <p:custDataLst>
              <p:tags r:id="rId2"/>
            </p:custDataLst>
          </p:nvPr>
        </p:nvSpPr>
        <p:spPr>
          <a:xfrm>
            <a:off x="3057525" y="2928620"/>
            <a:ext cx="1341120" cy="802005"/>
          </a:xfrm>
          <a:custGeom>
            <a:avLst/>
            <a:gdLst/>
            <a:ahLst/>
            <a:cxnLst/>
            <a:rect l="l" t="t" r="r" b="b"/>
            <a:pathLst>
              <a:path w="1341120" h="802004">
                <a:moveTo>
                  <a:pt x="0" y="801623"/>
                </a:moveTo>
                <a:lnTo>
                  <a:pt x="1341120" y="801623"/>
                </a:lnTo>
                <a:lnTo>
                  <a:pt x="1341120" y="0"/>
                </a:lnTo>
                <a:lnTo>
                  <a:pt x="0" y="0"/>
                </a:lnTo>
                <a:lnTo>
                  <a:pt x="0" y="801623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3"/>
          <p:cNvSpPr/>
          <p:nvPr>
            <p:custDataLst>
              <p:tags r:id="rId3"/>
            </p:custDataLst>
          </p:nvPr>
        </p:nvSpPr>
        <p:spPr>
          <a:xfrm>
            <a:off x="3001010" y="2017395"/>
            <a:ext cx="1516380" cy="814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4"/>
          <p:cNvSpPr txBox="1"/>
          <p:nvPr>
            <p:custDataLst>
              <p:tags r:id="rId5"/>
            </p:custDataLst>
          </p:nvPr>
        </p:nvSpPr>
        <p:spPr>
          <a:xfrm>
            <a:off x="2990850" y="1957070"/>
            <a:ext cx="9051290" cy="1812290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 panose="02020603050405020304"/>
              <a:cs typeface="Times New Roman" panose="02020603050405020304"/>
            </a:endParaRPr>
          </a:p>
          <a:p>
            <a:pPr marL="49974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平台层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object 5"/>
          <p:cNvSpPr/>
          <p:nvPr>
            <p:custDataLst>
              <p:tags r:id="rId6"/>
            </p:custDataLst>
          </p:nvPr>
        </p:nvSpPr>
        <p:spPr>
          <a:xfrm>
            <a:off x="3016250" y="3090545"/>
            <a:ext cx="1516380" cy="4464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6"/>
          <p:cNvSpPr txBox="1"/>
          <p:nvPr>
            <p:custDataLst>
              <p:tags r:id="rId8"/>
            </p:custDataLst>
          </p:nvPr>
        </p:nvSpPr>
        <p:spPr>
          <a:xfrm>
            <a:off x="3057525" y="3187700"/>
            <a:ext cx="13411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边缘计算层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object 7"/>
          <p:cNvSpPr/>
          <p:nvPr>
            <p:custDataLst>
              <p:tags r:id="rId9"/>
            </p:custDataLst>
          </p:nvPr>
        </p:nvSpPr>
        <p:spPr>
          <a:xfrm>
            <a:off x="7124700" y="2081530"/>
            <a:ext cx="2254250" cy="672465"/>
          </a:xfrm>
          <a:custGeom>
            <a:avLst/>
            <a:gdLst/>
            <a:ahLst/>
            <a:cxnLst/>
            <a:rect l="l" t="t" r="r" b="b"/>
            <a:pathLst>
              <a:path w="2254250" h="672464">
                <a:moveTo>
                  <a:pt x="318896" y="308229"/>
                </a:moveTo>
                <a:lnTo>
                  <a:pt x="261567" y="311163"/>
                </a:lnTo>
                <a:lnTo>
                  <a:pt x="207612" y="319622"/>
                </a:lnTo>
                <a:lnTo>
                  <a:pt x="157931" y="333092"/>
                </a:lnTo>
                <a:lnTo>
                  <a:pt x="113424" y="351059"/>
                </a:lnTo>
                <a:lnTo>
                  <a:pt x="74991" y="373009"/>
                </a:lnTo>
                <a:lnTo>
                  <a:pt x="43532" y="398427"/>
                </a:lnTo>
                <a:lnTo>
                  <a:pt x="5136" y="457610"/>
                </a:lnTo>
                <a:lnTo>
                  <a:pt x="0" y="490347"/>
                </a:lnTo>
                <a:lnTo>
                  <a:pt x="5705" y="524840"/>
                </a:lnTo>
                <a:lnTo>
                  <a:pt x="48180" y="586678"/>
                </a:lnTo>
                <a:lnTo>
                  <a:pt x="82835" y="612822"/>
                </a:lnTo>
                <a:lnTo>
                  <a:pt x="125028" y="634984"/>
                </a:lnTo>
                <a:lnTo>
                  <a:pt x="173700" y="652563"/>
                </a:lnTo>
                <a:lnTo>
                  <a:pt x="227795" y="664960"/>
                </a:lnTo>
                <a:lnTo>
                  <a:pt x="286257" y="671576"/>
                </a:lnTo>
                <a:lnTo>
                  <a:pt x="304418" y="672084"/>
                </a:lnTo>
                <a:lnTo>
                  <a:pt x="2067686" y="672084"/>
                </a:lnTo>
                <a:lnTo>
                  <a:pt x="2153631" y="639432"/>
                </a:lnTo>
                <a:lnTo>
                  <a:pt x="2195401" y="612067"/>
                </a:lnTo>
                <a:lnTo>
                  <a:pt x="2227002" y="580289"/>
                </a:lnTo>
                <a:lnTo>
                  <a:pt x="2247009" y="544938"/>
                </a:lnTo>
                <a:lnTo>
                  <a:pt x="2253996" y="506857"/>
                </a:lnTo>
                <a:lnTo>
                  <a:pt x="2247387" y="469797"/>
                </a:lnTo>
                <a:lnTo>
                  <a:pt x="2228441" y="435322"/>
                </a:lnTo>
                <a:lnTo>
                  <a:pt x="2198473" y="404188"/>
                </a:lnTo>
                <a:lnTo>
                  <a:pt x="2158800" y="377150"/>
                </a:lnTo>
                <a:lnTo>
                  <a:pt x="2110739" y="354964"/>
                </a:lnTo>
                <a:lnTo>
                  <a:pt x="2112517" y="344805"/>
                </a:lnTo>
                <a:lnTo>
                  <a:pt x="2108278" y="311785"/>
                </a:lnTo>
                <a:lnTo>
                  <a:pt x="379856" y="311785"/>
                </a:lnTo>
                <a:lnTo>
                  <a:pt x="318896" y="308229"/>
                </a:lnTo>
                <a:close/>
              </a:path>
              <a:path w="2254250" h="672464">
                <a:moveTo>
                  <a:pt x="637793" y="235585"/>
                </a:moveTo>
                <a:lnTo>
                  <a:pt x="575514" y="239059"/>
                </a:lnTo>
                <a:lnTo>
                  <a:pt x="517355" y="249057"/>
                </a:lnTo>
                <a:lnTo>
                  <a:pt x="464542" y="264937"/>
                </a:lnTo>
                <a:lnTo>
                  <a:pt x="418301" y="286059"/>
                </a:lnTo>
                <a:lnTo>
                  <a:pt x="379856" y="311785"/>
                </a:lnTo>
                <a:lnTo>
                  <a:pt x="2108278" y="311785"/>
                </a:lnTo>
                <a:lnTo>
                  <a:pt x="2108045" y="309977"/>
                </a:lnTo>
                <a:lnTo>
                  <a:pt x="2095055" y="276741"/>
                </a:lnTo>
                <a:lnTo>
                  <a:pt x="2075559" y="247523"/>
                </a:lnTo>
                <a:lnTo>
                  <a:pt x="748410" y="247523"/>
                </a:lnTo>
                <a:lnTo>
                  <a:pt x="722215" y="242282"/>
                </a:lnTo>
                <a:lnTo>
                  <a:pt x="694959" y="238553"/>
                </a:lnTo>
                <a:lnTo>
                  <a:pt x="666775" y="236325"/>
                </a:lnTo>
                <a:lnTo>
                  <a:pt x="637793" y="235585"/>
                </a:lnTo>
                <a:close/>
              </a:path>
              <a:path w="2254250" h="672464">
                <a:moveTo>
                  <a:pt x="1159255" y="0"/>
                </a:moveTo>
                <a:lnTo>
                  <a:pt x="1098295" y="2552"/>
                </a:lnTo>
                <a:lnTo>
                  <a:pt x="1040113" y="9969"/>
                </a:lnTo>
                <a:lnTo>
                  <a:pt x="985348" y="21885"/>
                </a:lnTo>
                <a:lnTo>
                  <a:pt x="934637" y="37937"/>
                </a:lnTo>
                <a:lnTo>
                  <a:pt x="888619" y="57763"/>
                </a:lnTo>
                <a:lnTo>
                  <a:pt x="847930" y="80997"/>
                </a:lnTo>
                <a:lnTo>
                  <a:pt x="813209" y="107277"/>
                </a:lnTo>
                <a:lnTo>
                  <a:pt x="785094" y="136240"/>
                </a:lnTo>
                <a:lnTo>
                  <a:pt x="751232" y="200757"/>
                </a:lnTo>
                <a:lnTo>
                  <a:pt x="746759" y="235585"/>
                </a:lnTo>
                <a:lnTo>
                  <a:pt x="746886" y="243586"/>
                </a:lnTo>
                <a:lnTo>
                  <a:pt x="748410" y="247523"/>
                </a:lnTo>
                <a:lnTo>
                  <a:pt x="2075559" y="247523"/>
                </a:lnTo>
                <a:lnTo>
                  <a:pt x="2046068" y="216497"/>
                </a:lnTo>
                <a:lnTo>
                  <a:pt x="2011347" y="190217"/>
                </a:lnTo>
                <a:lnTo>
                  <a:pt x="1970658" y="166983"/>
                </a:lnTo>
                <a:lnTo>
                  <a:pt x="1924640" y="147157"/>
                </a:lnTo>
                <a:lnTo>
                  <a:pt x="1875002" y="131445"/>
                </a:lnTo>
                <a:lnTo>
                  <a:pt x="1527428" y="131445"/>
                </a:lnTo>
                <a:lnTo>
                  <a:pt x="1499331" y="103372"/>
                </a:lnTo>
                <a:lnTo>
                  <a:pt x="1464883" y="77956"/>
                </a:lnTo>
                <a:lnTo>
                  <a:pt x="1424699" y="55531"/>
                </a:lnTo>
                <a:lnTo>
                  <a:pt x="1379394" y="36433"/>
                </a:lnTo>
                <a:lnTo>
                  <a:pt x="1329583" y="20995"/>
                </a:lnTo>
                <a:lnTo>
                  <a:pt x="1275879" y="9554"/>
                </a:lnTo>
                <a:lnTo>
                  <a:pt x="1218899" y="2444"/>
                </a:lnTo>
                <a:lnTo>
                  <a:pt x="1159255" y="0"/>
                </a:lnTo>
                <a:close/>
              </a:path>
              <a:path w="2254250" h="672464">
                <a:moveTo>
                  <a:pt x="1700021" y="109220"/>
                </a:moveTo>
                <a:lnTo>
                  <a:pt x="1654355" y="110656"/>
                </a:lnTo>
                <a:lnTo>
                  <a:pt x="1610153" y="114903"/>
                </a:lnTo>
                <a:lnTo>
                  <a:pt x="1567737" y="121864"/>
                </a:lnTo>
                <a:lnTo>
                  <a:pt x="1527428" y="131445"/>
                </a:lnTo>
                <a:lnTo>
                  <a:pt x="1875002" y="131445"/>
                </a:lnTo>
                <a:lnTo>
                  <a:pt x="1873929" y="131105"/>
                </a:lnTo>
                <a:lnTo>
                  <a:pt x="1819164" y="119189"/>
                </a:lnTo>
                <a:lnTo>
                  <a:pt x="1760982" y="111772"/>
                </a:lnTo>
                <a:lnTo>
                  <a:pt x="1700021" y="10922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8"/>
          <p:cNvSpPr/>
          <p:nvPr>
            <p:custDataLst>
              <p:tags r:id="rId10"/>
            </p:custDataLst>
          </p:nvPr>
        </p:nvSpPr>
        <p:spPr>
          <a:xfrm>
            <a:off x="9928860" y="2176145"/>
            <a:ext cx="405130" cy="399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9"/>
          <p:cNvSpPr/>
          <p:nvPr>
            <p:custDataLst>
              <p:tags r:id="rId12"/>
            </p:custDataLst>
          </p:nvPr>
        </p:nvSpPr>
        <p:spPr>
          <a:xfrm>
            <a:off x="9570720" y="2494280"/>
            <a:ext cx="1089660" cy="3517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0"/>
          <p:cNvSpPr/>
          <p:nvPr>
            <p:custDataLst>
              <p:tags r:id="rId14"/>
            </p:custDataLst>
          </p:nvPr>
        </p:nvSpPr>
        <p:spPr>
          <a:xfrm>
            <a:off x="10602595" y="2494280"/>
            <a:ext cx="1089660" cy="3517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1"/>
          <p:cNvSpPr txBox="1"/>
          <p:nvPr>
            <p:custDataLst>
              <p:tags r:id="rId15"/>
            </p:custDataLst>
          </p:nvPr>
        </p:nvSpPr>
        <p:spPr>
          <a:xfrm>
            <a:off x="9473565" y="2153285"/>
            <a:ext cx="2331720" cy="620395"/>
          </a:xfrm>
          <a:prstGeom prst="rect">
            <a:avLst/>
          </a:prstGeom>
          <a:ln w="17399">
            <a:solidFill>
              <a:srgbClr val="00AF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 panose="02020603050405020304"/>
              <a:cs typeface="Times New Roman" panose="02020603050405020304"/>
            </a:endParaRPr>
          </a:p>
          <a:p>
            <a:pPr marL="326390">
              <a:lnSpc>
                <a:spcPct val="100000"/>
              </a:lnSpc>
              <a:tabLst>
                <a:tab pos="1296035" algn="l"/>
              </a:tabLst>
            </a:pPr>
            <a:r>
              <a:rPr sz="10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大数据整合	算法训练推理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object 12"/>
          <p:cNvSpPr/>
          <p:nvPr>
            <p:custDataLst>
              <p:tags r:id="rId16"/>
            </p:custDataLst>
          </p:nvPr>
        </p:nvSpPr>
        <p:spPr>
          <a:xfrm>
            <a:off x="10949940" y="2162175"/>
            <a:ext cx="448310" cy="44831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13"/>
          <p:cNvSpPr/>
          <p:nvPr>
            <p:custDataLst>
              <p:tags r:id="rId18"/>
            </p:custDataLst>
          </p:nvPr>
        </p:nvSpPr>
        <p:spPr>
          <a:xfrm>
            <a:off x="8970645" y="3065780"/>
            <a:ext cx="2331720" cy="573405"/>
          </a:xfrm>
          <a:custGeom>
            <a:avLst/>
            <a:gdLst/>
            <a:ahLst/>
            <a:cxnLst/>
            <a:rect l="l" t="t" r="r" b="b"/>
            <a:pathLst>
              <a:path w="2331720" h="573404">
                <a:moveTo>
                  <a:pt x="0" y="13207"/>
                </a:moveTo>
                <a:lnTo>
                  <a:pt x="0" y="5968"/>
                </a:lnTo>
                <a:lnTo>
                  <a:pt x="5969" y="0"/>
                </a:lnTo>
                <a:lnTo>
                  <a:pt x="13208" y="0"/>
                </a:lnTo>
                <a:lnTo>
                  <a:pt x="2318512" y="0"/>
                </a:lnTo>
                <a:lnTo>
                  <a:pt x="2325751" y="0"/>
                </a:lnTo>
                <a:lnTo>
                  <a:pt x="2331720" y="5968"/>
                </a:lnTo>
                <a:lnTo>
                  <a:pt x="2331720" y="13207"/>
                </a:lnTo>
                <a:lnTo>
                  <a:pt x="2331720" y="559815"/>
                </a:lnTo>
                <a:lnTo>
                  <a:pt x="2331720" y="567054"/>
                </a:lnTo>
                <a:lnTo>
                  <a:pt x="2325751" y="573023"/>
                </a:lnTo>
                <a:lnTo>
                  <a:pt x="2318512" y="573023"/>
                </a:lnTo>
                <a:lnTo>
                  <a:pt x="13208" y="573023"/>
                </a:lnTo>
                <a:lnTo>
                  <a:pt x="5969" y="573023"/>
                </a:lnTo>
                <a:lnTo>
                  <a:pt x="0" y="567054"/>
                </a:lnTo>
                <a:lnTo>
                  <a:pt x="0" y="559815"/>
                </a:lnTo>
                <a:lnTo>
                  <a:pt x="0" y="13207"/>
                </a:lnTo>
                <a:close/>
              </a:path>
            </a:pathLst>
          </a:custGeom>
          <a:ln w="6096">
            <a:solidFill>
              <a:srgbClr val="00AFE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14"/>
          <p:cNvSpPr txBox="1"/>
          <p:nvPr>
            <p:custDataLst>
              <p:tags r:id="rId19"/>
            </p:custDataLst>
          </p:nvPr>
        </p:nvSpPr>
        <p:spPr>
          <a:xfrm>
            <a:off x="9871710" y="3213100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故障 识别</a:t>
            </a:r>
            <a:endParaRPr sz="9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object 15"/>
          <p:cNvSpPr txBox="1"/>
          <p:nvPr>
            <p:custDataLst>
              <p:tags r:id="rId20"/>
            </p:custDataLst>
          </p:nvPr>
        </p:nvSpPr>
        <p:spPr>
          <a:xfrm>
            <a:off x="9273540" y="3212465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目标 识别</a:t>
            </a:r>
            <a:endParaRPr sz="9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16"/>
          <p:cNvSpPr/>
          <p:nvPr>
            <p:custDataLst>
              <p:tags r:id="rId21"/>
            </p:custDataLst>
          </p:nvPr>
        </p:nvSpPr>
        <p:spPr>
          <a:xfrm>
            <a:off x="9034780" y="3133090"/>
            <a:ext cx="558165" cy="4451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17"/>
          <p:cNvSpPr/>
          <p:nvPr>
            <p:custDataLst>
              <p:tags r:id="rId23"/>
            </p:custDataLst>
          </p:nvPr>
        </p:nvSpPr>
        <p:spPr>
          <a:xfrm>
            <a:off x="9662160" y="3133090"/>
            <a:ext cx="1137285" cy="4451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18"/>
          <p:cNvSpPr txBox="1"/>
          <p:nvPr>
            <p:custDataLst>
              <p:tags r:id="rId25"/>
            </p:custDataLst>
          </p:nvPr>
        </p:nvSpPr>
        <p:spPr>
          <a:xfrm>
            <a:off x="10472420" y="3158490"/>
            <a:ext cx="2413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实时 监控 预警</a:t>
            </a:r>
            <a:endParaRPr sz="9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object 19"/>
          <p:cNvSpPr txBox="1"/>
          <p:nvPr>
            <p:custDataLst>
              <p:tags r:id="rId26"/>
            </p:custDataLst>
          </p:nvPr>
        </p:nvSpPr>
        <p:spPr>
          <a:xfrm>
            <a:off x="10887075" y="3194050"/>
            <a:ext cx="220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…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object 20"/>
          <p:cNvSpPr/>
          <p:nvPr>
            <p:custDataLst>
              <p:tags r:id="rId27"/>
            </p:custDataLst>
          </p:nvPr>
        </p:nvSpPr>
        <p:spPr>
          <a:xfrm>
            <a:off x="6687820" y="2320925"/>
            <a:ext cx="287020" cy="299085"/>
          </a:xfrm>
          <a:custGeom>
            <a:avLst/>
            <a:gdLst/>
            <a:ahLst/>
            <a:cxnLst/>
            <a:rect l="l" t="t" r="r" b="b"/>
            <a:pathLst>
              <a:path w="287020" h="299085">
                <a:moveTo>
                  <a:pt x="8889" y="74675"/>
                </a:moveTo>
                <a:lnTo>
                  <a:pt x="0" y="74675"/>
                </a:lnTo>
                <a:lnTo>
                  <a:pt x="0" y="224027"/>
                </a:lnTo>
                <a:lnTo>
                  <a:pt x="8889" y="224027"/>
                </a:lnTo>
                <a:lnTo>
                  <a:pt x="8889" y="74675"/>
                </a:lnTo>
                <a:close/>
              </a:path>
              <a:path w="287020" h="299085">
                <a:moveTo>
                  <a:pt x="35813" y="74675"/>
                </a:moveTo>
                <a:lnTo>
                  <a:pt x="17907" y="74675"/>
                </a:lnTo>
                <a:lnTo>
                  <a:pt x="17907" y="224027"/>
                </a:lnTo>
                <a:lnTo>
                  <a:pt x="35813" y="224027"/>
                </a:lnTo>
                <a:lnTo>
                  <a:pt x="35813" y="74675"/>
                </a:lnTo>
                <a:close/>
              </a:path>
              <a:path w="287020" h="299085">
                <a:moveTo>
                  <a:pt x="137413" y="0"/>
                </a:moveTo>
                <a:lnTo>
                  <a:pt x="137413" y="74675"/>
                </a:lnTo>
                <a:lnTo>
                  <a:pt x="44703" y="74675"/>
                </a:lnTo>
                <a:lnTo>
                  <a:pt x="44703" y="224027"/>
                </a:lnTo>
                <a:lnTo>
                  <a:pt x="137413" y="224027"/>
                </a:lnTo>
                <a:lnTo>
                  <a:pt x="137413" y="298703"/>
                </a:lnTo>
                <a:lnTo>
                  <a:pt x="286512" y="149351"/>
                </a:lnTo>
                <a:lnTo>
                  <a:pt x="13741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21"/>
          <p:cNvSpPr/>
          <p:nvPr>
            <p:custDataLst>
              <p:tags r:id="rId28"/>
            </p:custDataLst>
          </p:nvPr>
        </p:nvSpPr>
        <p:spPr>
          <a:xfrm>
            <a:off x="4668520" y="1624330"/>
            <a:ext cx="1243330" cy="37020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22"/>
          <p:cNvSpPr/>
          <p:nvPr>
            <p:custDataLst>
              <p:tags r:id="rId30"/>
            </p:custDataLst>
          </p:nvPr>
        </p:nvSpPr>
        <p:spPr>
          <a:xfrm>
            <a:off x="5791200" y="1627505"/>
            <a:ext cx="1306195" cy="37020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23"/>
          <p:cNvSpPr/>
          <p:nvPr>
            <p:custDataLst>
              <p:tags r:id="rId32"/>
            </p:custDataLst>
          </p:nvPr>
        </p:nvSpPr>
        <p:spPr>
          <a:xfrm>
            <a:off x="10633075" y="1623060"/>
            <a:ext cx="1243330" cy="37020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24"/>
          <p:cNvSpPr/>
          <p:nvPr>
            <p:custDataLst>
              <p:tags r:id="rId33"/>
            </p:custDataLst>
          </p:nvPr>
        </p:nvSpPr>
        <p:spPr>
          <a:xfrm>
            <a:off x="8122920" y="1621155"/>
            <a:ext cx="1243330" cy="37020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25"/>
          <p:cNvSpPr/>
          <p:nvPr>
            <p:custDataLst>
              <p:tags r:id="rId34"/>
            </p:custDataLst>
          </p:nvPr>
        </p:nvSpPr>
        <p:spPr>
          <a:xfrm>
            <a:off x="6891655" y="1624330"/>
            <a:ext cx="1370330" cy="3702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26"/>
          <p:cNvSpPr/>
          <p:nvPr>
            <p:custDataLst>
              <p:tags r:id="rId36"/>
            </p:custDataLst>
          </p:nvPr>
        </p:nvSpPr>
        <p:spPr>
          <a:xfrm>
            <a:off x="9424670" y="1625600"/>
            <a:ext cx="1242060" cy="37020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27"/>
          <p:cNvSpPr txBox="1"/>
          <p:nvPr>
            <p:custDataLst>
              <p:tags r:id="rId37"/>
            </p:custDataLst>
          </p:nvPr>
        </p:nvSpPr>
        <p:spPr>
          <a:xfrm>
            <a:off x="4540250" y="1116965"/>
            <a:ext cx="7420610" cy="800100"/>
          </a:xfrm>
          <a:prstGeom prst="rect">
            <a:avLst/>
          </a:prstGeom>
          <a:ln w="9144">
            <a:solidFill>
              <a:srgbClr val="ACB8C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 panose="02020603050405020304"/>
              <a:cs typeface="Times New Roman" panose="02020603050405020304"/>
            </a:endParaRPr>
          </a:p>
          <a:p>
            <a:pPr marL="481330">
              <a:lnSpc>
                <a:spcPct val="100000"/>
              </a:lnSpc>
              <a:tabLst>
                <a:tab pos="1636395" algn="l"/>
                <a:tab pos="2767965" algn="l"/>
                <a:tab pos="3936365" algn="l"/>
                <a:tab pos="5038090" algn="l"/>
                <a:tab pos="6252210" algn="l"/>
              </a:tabLst>
            </a:pPr>
            <a:r>
              <a:rPr sz="1575" b="1" spc="7" baseline="3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人脸识别	</a:t>
            </a:r>
            <a:r>
              <a:rPr sz="10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目标识别	</a:t>
            </a:r>
            <a:r>
              <a:rPr sz="1575" b="1" spc="7" baseline="3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故障识别	趋势预测	</a:t>
            </a:r>
            <a:r>
              <a:rPr sz="10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远程自动化巡检	</a:t>
            </a:r>
            <a:r>
              <a:rPr sz="1575" b="1" spc="7" baseline="3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设备</a:t>
            </a:r>
            <a:r>
              <a:rPr sz="1575" b="1" baseline="3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&amp;</a:t>
            </a:r>
            <a:r>
              <a:rPr sz="1575" b="1" spc="7" baseline="3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模型管理</a:t>
            </a:r>
            <a:endParaRPr sz="1575" baseline="3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object 28"/>
          <p:cNvSpPr/>
          <p:nvPr>
            <p:custDataLst>
              <p:tags r:id="rId38"/>
            </p:custDataLst>
          </p:nvPr>
        </p:nvSpPr>
        <p:spPr>
          <a:xfrm>
            <a:off x="4540250" y="2928620"/>
            <a:ext cx="7420610" cy="800100"/>
          </a:xfrm>
          <a:custGeom>
            <a:avLst/>
            <a:gdLst/>
            <a:ahLst/>
            <a:cxnLst/>
            <a:rect l="l" t="t" r="r" b="b"/>
            <a:pathLst>
              <a:path w="7420609" h="800100">
                <a:moveTo>
                  <a:pt x="0" y="800100"/>
                </a:moveTo>
                <a:lnTo>
                  <a:pt x="7420356" y="800100"/>
                </a:lnTo>
                <a:lnTo>
                  <a:pt x="7420356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ln w="9144">
            <a:solidFill>
              <a:srgbClr val="ACB8C9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29"/>
          <p:cNvSpPr txBox="1"/>
          <p:nvPr>
            <p:custDataLst>
              <p:tags r:id="rId39"/>
            </p:custDataLst>
          </p:nvPr>
        </p:nvSpPr>
        <p:spPr>
          <a:xfrm>
            <a:off x="3057525" y="3818890"/>
            <a:ext cx="1341120" cy="821690"/>
          </a:xfrm>
          <a:prstGeom prst="rect">
            <a:avLst/>
          </a:prstGeom>
          <a:solidFill>
            <a:srgbClr val="B7DEE8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234315">
              <a:lnSpc>
                <a:spcPct val="100000"/>
              </a:lnSpc>
            </a:pP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采集终端层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object 30"/>
          <p:cNvSpPr/>
          <p:nvPr>
            <p:custDataLst>
              <p:tags r:id="rId40"/>
            </p:custDataLst>
          </p:nvPr>
        </p:nvSpPr>
        <p:spPr>
          <a:xfrm>
            <a:off x="4540250" y="4744085"/>
            <a:ext cx="7420610" cy="1498600"/>
          </a:xfrm>
          <a:custGeom>
            <a:avLst/>
            <a:gdLst/>
            <a:ahLst/>
            <a:cxnLst/>
            <a:rect l="l" t="t" r="r" b="b"/>
            <a:pathLst>
              <a:path w="7420609" h="1498600">
                <a:moveTo>
                  <a:pt x="0" y="1498091"/>
                </a:moveTo>
                <a:lnTo>
                  <a:pt x="7420356" y="1498091"/>
                </a:lnTo>
                <a:lnTo>
                  <a:pt x="7420356" y="0"/>
                </a:lnTo>
                <a:lnTo>
                  <a:pt x="0" y="0"/>
                </a:lnTo>
                <a:lnTo>
                  <a:pt x="0" y="1498091"/>
                </a:lnTo>
                <a:close/>
              </a:path>
            </a:pathLst>
          </a:custGeom>
          <a:ln w="9144">
            <a:solidFill>
              <a:srgbClr val="ACB8C9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1"/>
          <p:cNvSpPr/>
          <p:nvPr>
            <p:custDataLst>
              <p:tags r:id="rId41"/>
            </p:custDataLst>
          </p:nvPr>
        </p:nvSpPr>
        <p:spPr>
          <a:xfrm>
            <a:off x="8216265" y="5770880"/>
            <a:ext cx="984250" cy="37020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32"/>
          <p:cNvSpPr txBox="1"/>
          <p:nvPr>
            <p:custDataLst>
              <p:tags r:id="rId43"/>
            </p:custDataLst>
          </p:nvPr>
        </p:nvSpPr>
        <p:spPr>
          <a:xfrm>
            <a:off x="8479790" y="5846445"/>
            <a:ext cx="4699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变电站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object 33"/>
          <p:cNvSpPr/>
          <p:nvPr>
            <p:custDataLst>
              <p:tags r:id="rId44"/>
            </p:custDataLst>
          </p:nvPr>
        </p:nvSpPr>
        <p:spPr>
          <a:xfrm>
            <a:off x="5873750" y="5717540"/>
            <a:ext cx="850265" cy="37020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34"/>
          <p:cNvSpPr txBox="1"/>
          <p:nvPr>
            <p:custDataLst>
              <p:tags r:id="rId46"/>
            </p:custDataLst>
          </p:nvPr>
        </p:nvSpPr>
        <p:spPr>
          <a:xfrm>
            <a:off x="5995035" y="5794375"/>
            <a:ext cx="622300" cy="20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输电线路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object 35"/>
          <p:cNvSpPr/>
          <p:nvPr>
            <p:custDataLst>
              <p:tags r:id="rId47"/>
            </p:custDataLst>
          </p:nvPr>
        </p:nvSpPr>
        <p:spPr>
          <a:xfrm>
            <a:off x="10739755" y="5765165"/>
            <a:ext cx="986155" cy="37020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36"/>
          <p:cNvSpPr txBox="1"/>
          <p:nvPr>
            <p:custDataLst>
              <p:tags r:id="rId48"/>
            </p:custDataLst>
          </p:nvPr>
        </p:nvSpPr>
        <p:spPr>
          <a:xfrm>
            <a:off x="11004550" y="5840730"/>
            <a:ext cx="469900" cy="20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配电房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object 37"/>
          <p:cNvSpPr/>
          <p:nvPr>
            <p:custDataLst>
              <p:tags r:id="rId49"/>
            </p:custDataLst>
          </p:nvPr>
        </p:nvSpPr>
        <p:spPr>
          <a:xfrm>
            <a:off x="9585960" y="4815840"/>
            <a:ext cx="2287905" cy="1347470"/>
          </a:xfrm>
          <a:custGeom>
            <a:avLst/>
            <a:gdLst/>
            <a:ahLst/>
            <a:cxnLst/>
            <a:rect l="l" t="t" r="r" b="b"/>
            <a:pathLst>
              <a:path w="2287904" h="1347470">
                <a:moveTo>
                  <a:pt x="0" y="224535"/>
                </a:moveTo>
                <a:lnTo>
                  <a:pt x="4564" y="179300"/>
                </a:lnTo>
                <a:lnTo>
                  <a:pt x="17652" y="137159"/>
                </a:lnTo>
                <a:lnTo>
                  <a:pt x="38361" y="99020"/>
                </a:lnTo>
                <a:lnTo>
                  <a:pt x="65786" y="65785"/>
                </a:lnTo>
                <a:lnTo>
                  <a:pt x="99020" y="38361"/>
                </a:lnTo>
                <a:lnTo>
                  <a:pt x="137160" y="17652"/>
                </a:lnTo>
                <a:lnTo>
                  <a:pt x="179300" y="4564"/>
                </a:lnTo>
                <a:lnTo>
                  <a:pt x="224536" y="0"/>
                </a:lnTo>
                <a:lnTo>
                  <a:pt x="2062988" y="0"/>
                </a:lnTo>
                <a:lnTo>
                  <a:pt x="2108223" y="4564"/>
                </a:lnTo>
                <a:lnTo>
                  <a:pt x="2150364" y="17652"/>
                </a:lnTo>
                <a:lnTo>
                  <a:pt x="2188503" y="38361"/>
                </a:lnTo>
                <a:lnTo>
                  <a:pt x="2221737" y="65786"/>
                </a:lnTo>
                <a:lnTo>
                  <a:pt x="2249162" y="99020"/>
                </a:lnTo>
                <a:lnTo>
                  <a:pt x="2269870" y="137160"/>
                </a:lnTo>
                <a:lnTo>
                  <a:pt x="2282959" y="179300"/>
                </a:lnTo>
                <a:lnTo>
                  <a:pt x="2287524" y="224535"/>
                </a:lnTo>
                <a:lnTo>
                  <a:pt x="2287524" y="1122679"/>
                </a:lnTo>
                <a:lnTo>
                  <a:pt x="2282959" y="1167930"/>
                </a:lnTo>
                <a:lnTo>
                  <a:pt x="2269871" y="1210077"/>
                </a:lnTo>
                <a:lnTo>
                  <a:pt x="2249162" y="1248218"/>
                </a:lnTo>
                <a:lnTo>
                  <a:pt x="2221738" y="1281449"/>
                </a:lnTo>
                <a:lnTo>
                  <a:pt x="2188503" y="1308867"/>
                </a:lnTo>
                <a:lnTo>
                  <a:pt x="2150364" y="1329570"/>
                </a:lnTo>
                <a:lnTo>
                  <a:pt x="2108223" y="1342654"/>
                </a:lnTo>
                <a:lnTo>
                  <a:pt x="2062988" y="1347215"/>
                </a:lnTo>
                <a:lnTo>
                  <a:pt x="224536" y="1347215"/>
                </a:lnTo>
                <a:lnTo>
                  <a:pt x="179300" y="1342654"/>
                </a:lnTo>
                <a:lnTo>
                  <a:pt x="137160" y="1329570"/>
                </a:lnTo>
                <a:lnTo>
                  <a:pt x="99020" y="1308867"/>
                </a:lnTo>
                <a:lnTo>
                  <a:pt x="65786" y="1281449"/>
                </a:lnTo>
                <a:lnTo>
                  <a:pt x="38361" y="1248218"/>
                </a:lnTo>
                <a:lnTo>
                  <a:pt x="17652" y="1210077"/>
                </a:lnTo>
                <a:lnTo>
                  <a:pt x="4564" y="1167930"/>
                </a:lnTo>
                <a:lnTo>
                  <a:pt x="0" y="1122679"/>
                </a:lnTo>
                <a:lnTo>
                  <a:pt x="0" y="224535"/>
                </a:lnTo>
                <a:close/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38"/>
          <p:cNvSpPr/>
          <p:nvPr>
            <p:custDataLst>
              <p:tags r:id="rId50"/>
            </p:custDataLst>
          </p:nvPr>
        </p:nvSpPr>
        <p:spPr>
          <a:xfrm>
            <a:off x="3068320" y="4744085"/>
            <a:ext cx="1341120" cy="1498600"/>
          </a:xfrm>
          <a:custGeom>
            <a:avLst/>
            <a:gdLst/>
            <a:ahLst/>
            <a:cxnLst/>
            <a:rect l="l" t="t" r="r" b="b"/>
            <a:pathLst>
              <a:path w="1341120" h="1498600">
                <a:moveTo>
                  <a:pt x="0" y="1498091"/>
                </a:moveTo>
                <a:lnTo>
                  <a:pt x="1341120" y="1498091"/>
                </a:lnTo>
                <a:lnTo>
                  <a:pt x="1341120" y="0"/>
                </a:lnTo>
                <a:lnTo>
                  <a:pt x="0" y="0"/>
                </a:lnTo>
                <a:lnTo>
                  <a:pt x="0" y="1498091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39"/>
          <p:cNvSpPr/>
          <p:nvPr>
            <p:custDataLst>
              <p:tags r:id="rId51"/>
            </p:custDataLst>
          </p:nvPr>
        </p:nvSpPr>
        <p:spPr>
          <a:xfrm>
            <a:off x="3252470" y="5262245"/>
            <a:ext cx="953770" cy="60071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0"/>
          <p:cNvSpPr txBox="1"/>
          <p:nvPr>
            <p:custDataLst>
              <p:tags r:id="rId53"/>
            </p:custDataLst>
          </p:nvPr>
        </p:nvSpPr>
        <p:spPr>
          <a:xfrm>
            <a:off x="3068320" y="5436870"/>
            <a:ext cx="1341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应用场景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object 41"/>
          <p:cNvSpPr/>
          <p:nvPr>
            <p:custDataLst>
              <p:tags r:id="rId54"/>
            </p:custDataLst>
          </p:nvPr>
        </p:nvSpPr>
        <p:spPr>
          <a:xfrm>
            <a:off x="5114290" y="1278255"/>
            <a:ext cx="351790" cy="3429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42"/>
          <p:cNvSpPr/>
          <p:nvPr>
            <p:custDataLst>
              <p:tags r:id="rId56"/>
            </p:custDataLst>
          </p:nvPr>
        </p:nvSpPr>
        <p:spPr>
          <a:xfrm>
            <a:off x="9880600" y="1287780"/>
            <a:ext cx="300990" cy="30099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43"/>
          <p:cNvSpPr/>
          <p:nvPr>
            <p:custDataLst>
              <p:tags r:id="rId58"/>
            </p:custDataLst>
          </p:nvPr>
        </p:nvSpPr>
        <p:spPr>
          <a:xfrm>
            <a:off x="6209030" y="1189990"/>
            <a:ext cx="448310" cy="44958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44"/>
          <p:cNvSpPr/>
          <p:nvPr>
            <p:custDataLst>
              <p:tags r:id="rId60"/>
            </p:custDataLst>
          </p:nvPr>
        </p:nvSpPr>
        <p:spPr>
          <a:xfrm>
            <a:off x="11029315" y="1240155"/>
            <a:ext cx="336550" cy="33845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45"/>
          <p:cNvSpPr/>
          <p:nvPr>
            <p:custDataLst>
              <p:tags r:id="rId62"/>
            </p:custDataLst>
          </p:nvPr>
        </p:nvSpPr>
        <p:spPr>
          <a:xfrm>
            <a:off x="8557260" y="1220470"/>
            <a:ext cx="350520" cy="34734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46"/>
          <p:cNvSpPr/>
          <p:nvPr>
            <p:custDataLst>
              <p:tags r:id="rId64"/>
            </p:custDataLst>
          </p:nvPr>
        </p:nvSpPr>
        <p:spPr>
          <a:xfrm>
            <a:off x="7474585" y="1264920"/>
            <a:ext cx="234950" cy="32893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47"/>
          <p:cNvSpPr txBox="1"/>
          <p:nvPr>
            <p:custDataLst>
              <p:tags r:id="rId66"/>
            </p:custDataLst>
          </p:nvPr>
        </p:nvSpPr>
        <p:spPr>
          <a:xfrm>
            <a:off x="3057525" y="1121410"/>
            <a:ext cx="1341120" cy="795655"/>
          </a:xfrm>
          <a:prstGeom prst="rect">
            <a:avLst/>
          </a:prstGeom>
          <a:solidFill>
            <a:srgbClr val="B7DEE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 panose="02020603050405020304"/>
              <a:cs typeface="Times New Roman" panose="02020603050405020304"/>
            </a:endParaRPr>
          </a:p>
          <a:p>
            <a:pPr marL="238125">
              <a:lnSpc>
                <a:spcPct val="100000"/>
              </a:lnSpc>
            </a:pP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业务应用层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" name="object 48"/>
          <p:cNvSpPr/>
          <p:nvPr>
            <p:custDataLst>
              <p:tags r:id="rId67"/>
            </p:custDataLst>
          </p:nvPr>
        </p:nvSpPr>
        <p:spPr>
          <a:xfrm>
            <a:off x="4739640" y="4795520"/>
            <a:ext cx="2237740" cy="1367155"/>
          </a:xfrm>
          <a:custGeom>
            <a:avLst/>
            <a:gdLst/>
            <a:ahLst/>
            <a:cxnLst/>
            <a:rect l="l" t="t" r="r" b="b"/>
            <a:pathLst>
              <a:path w="2237740" h="1367154">
                <a:moveTo>
                  <a:pt x="0" y="227838"/>
                </a:moveTo>
                <a:lnTo>
                  <a:pt x="4627" y="181913"/>
                </a:lnTo>
                <a:lnTo>
                  <a:pt x="17901" y="139142"/>
                </a:lnTo>
                <a:lnTo>
                  <a:pt x="38904" y="100440"/>
                </a:lnTo>
                <a:lnTo>
                  <a:pt x="66722" y="66722"/>
                </a:lnTo>
                <a:lnTo>
                  <a:pt x="100440" y="38904"/>
                </a:lnTo>
                <a:lnTo>
                  <a:pt x="139142" y="17901"/>
                </a:lnTo>
                <a:lnTo>
                  <a:pt x="181913" y="4627"/>
                </a:lnTo>
                <a:lnTo>
                  <a:pt x="227838" y="0"/>
                </a:lnTo>
                <a:lnTo>
                  <a:pt x="2009394" y="0"/>
                </a:lnTo>
                <a:lnTo>
                  <a:pt x="2055318" y="4627"/>
                </a:lnTo>
                <a:lnTo>
                  <a:pt x="2098089" y="17901"/>
                </a:lnTo>
                <a:lnTo>
                  <a:pt x="2136791" y="38904"/>
                </a:lnTo>
                <a:lnTo>
                  <a:pt x="2170509" y="66722"/>
                </a:lnTo>
                <a:lnTo>
                  <a:pt x="2198327" y="100440"/>
                </a:lnTo>
                <a:lnTo>
                  <a:pt x="2219330" y="139142"/>
                </a:lnTo>
                <a:lnTo>
                  <a:pt x="2232604" y="181913"/>
                </a:lnTo>
                <a:lnTo>
                  <a:pt x="2237232" y="227838"/>
                </a:lnTo>
                <a:lnTo>
                  <a:pt x="2237232" y="1139190"/>
                </a:lnTo>
                <a:lnTo>
                  <a:pt x="2232604" y="1185107"/>
                </a:lnTo>
                <a:lnTo>
                  <a:pt x="2219330" y="1227874"/>
                </a:lnTo>
                <a:lnTo>
                  <a:pt x="2198327" y="1266576"/>
                </a:lnTo>
                <a:lnTo>
                  <a:pt x="2170509" y="1300295"/>
                </a:lnTo>
                <a:lnTo>
                  <a:pt x="2136791" y="1328116"/>
                </a:lnTo>
                <a:lnTo>
                  <a:pt x="2098089" y="1349123"/>
                </a:lnTo>
                <a:lnTo>
                  <a:pt x="2055318" y="1362399"/>
                </a:lnTo>
                <a:lnTo>
                  <a:pt x="2009394" y="1367028"/>
                </a:lnTo>
                <a:lnTo>
                  <a:pt x="227838" y="1367028"/>
                </a:lnTo>
                <a:lnTo>
                  <a:pt x="181913" y="1362399"/>
                </a:lnTo>
                <a:lnTo>
                  <a:pt x="139142" y="1349123"/>
                </a:lnTo>
                <a:lnTo>
                  <a:pt x="100440" y="1328116"/>
                </a:lnTo>
                <a:lnTo>
                  <a:pt x="66722" y="1300295"/>
                </a:lnTo>
                <a:lnTo>
                  <a:pt x="38904" y="1266576"/>
                </a:lnTo>
                <a:lnTo>
                  <a:pt x="17901" y="1227874"/>
                </a:lnTo>
                <a:lnTo>
                  <a:pt x="4627" y="1185107"/>
                </a:lnTo>
                <a:lnTo>
                  <a:pt x="0" y="1139190"/>
                </a:lnTo>
                <a:lnTo>
                  <a:pt x="0" y="227838"/>
                </a:lnTo>
                <a:close/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49"/>
          <p:cNvSpPr/>
          <p:nvPr>
            <p:custDataLst>
              <p:tags r:id="rId68"/>
            </p:custDataLst>
          </p:nvPr>
        </p:nvSpPr>
        <p:spPr>
          <a:xfrm>
            <a:off x="7181215" y="4795520"/>
            <a:ext cx="2247900" cy="1367155"/>
          </a:xfrm>
          <a:custGeom>
            <a:avLst/>
            <a:gdLst/>
            <a:ahLst/>
            <a:cxnLst/>
            <a:rect l="l" t="t" r="r" b="b"/>
            <a:pathLst>
              <a:path w="2247900" h="1367154">
                <a:moveTo>
                  <a:pt x="0" y="227838"/>
                </a:moveTo>
                <a:lnTo>
                  <a:pt x="4627" y="181913"/>
                </a:lnTo>
                <a:lnTo>
                  <a:pt x="17901" y="139142"/>
                </a:lnTo>
                <a:lnTo>
                  <a:pt x="38904" y="100440"/>
                </a:lnTo>
                <a:lnTo>
                  <a:pt x="66722" y="66722"/>
                </a:lnTo>
                <a:lnTo>
                  <a:pt x="100440" y="38904"/>
                </a:lnTo>
                <a:lnTo>
                  <a:pt x="139142" y="17901"/>
                </a:lnTo>
                <a:lnTo>
                  <a:pt x="181913" y="4627"/>
                </a:lnTo>
                <a:lnTo>
                  <a:pt x="227837" y="0"/>
                </a:lnTo>
                <a:lnTo>
                  <a:pt x="2020062" y="0"/>
                </a:lnTo>
                <a:lnTo>
                  <a:pt x="2065986" y="4627"/>
                </a:lnTo>
                <a:lnTo>
                  <a:pt x="2108757" y="17901"/>
                </a:lnTo>
                <a:lnTo>
                  <a:pt x="2147459" y="38904"/>
                </a:lnTo>
                <a:lnTo>
                  <a:pt x="2181177" y="66722"/>
                </a:lnTo>
                <a:lnTo>
                  <a:pt x="2208995" y="100440"/>
                </a:lnTo>
                <a:lnTo>
                  <a:pt x="2229998" y="139142"/>
                </a:lnTo>
                <a:lnTo>
                  <a:pt x="2243272" y="181913"/>
                </a:lnTo>
                <a:lnTo>
                  <a:pt x="2247899" y="227838"/>
                </a:lnTo>
                <a:lnTo>
                  <a:pt x="2247899" y="1139190"/>
                </a:lnTo>
                <a:lnTo>
                  <a:pt x="2243272" y="1185107"/>
                </a:lnTo>
                <a:lnTo>
                  <a:pt x="2229998" y="1227874"/>
                </a:lnTo>
                <a:lnTo>
                  <a:pt x="2208995" y="1266576"/>
                </a:lnTo>
                <a:lnTo>
                  <a:pt x="2181177" y="1300295"/>
                </a:lnTo>
                <a:lnTo>
                  <a:pt x="2147459" y="1328116"/>
                </a:lnTo>
                <a:lnTo>
                  <a:pt x="2108757" y="1349123"/>
                </a:lnTo>
                <a:lnTo>
                  <a:pt x="2065986" y="1362399"/>
                </a:lnTo>
                <a:lnTo>
                  <a:pt x="2020062" y="1367028"/>
                </a:lnTo>
                <a:lnTo>
                  <a:pt x="227837" y="1367028"/>
                </a:lnTo>
                <a:lnTo>
                  <a:pt x="181913" y="1362399"/>
                </a:lnTo>
                <a:lnTo>
                  <a:pt x="139142" y="1349123"/>
                </a:lnTo>
                <a:lnTo>
                  <a:pt x="100440" y="1328116"/>
                </a:lnTo>
                <a:lnTo>
                  <a:pt x="66722" y="1300295"/>
                </a:lnTo>
                <a:lnTo>
                  <a:pt x="38904" y="1266576"/>
                </a:lnTo>
                <a:lnTo>
                  <a:pt x="17901" y="1227874"/>
                </a:lnTo>
                <a:lnTo>
                  <a:pt x="4627" y="1185107"/>
                </a:lnTo>
                <a:lnTo>
                  <a:pt x="0" y="1139190"/>
                </a:lnTo>
                <a:lnTo>
                  <a:pt x="0" y="227838"/>
                </a:lnTo>
                <a:close/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1"/>
          <p:cNvSpPr/>
          <p:nvPr>
            <p:custDataLst>
              <p:tags r:id="rId69"/>
            </p:custDataLst>
          </p:nvPr>
        </p:nvSpPr>
        <p:spPr>
          <a:xfrm>
            <a:off x="8094345" y="3212465"/>
            <a:ext cx="611505" cy="288290"/>
          </a:xfrm>
          <a:custGeom>
            <a:avLst/>
            <a:gdLst/>
            <a:ahLst/>
            <a:cxnLst/>
            <a:rect l="l" t="t" r="r" b="b"/>
            <a:pathLst>
              <a:path w="611504" h="288289">
                <a:moveTo>
                  <a:pt x="9016" y="72009"/>
                </a:moveTo>
                <a:lnTo>
                  <a:pt x="0" y="72009"/>
                </a:lnTo>
                <a:lnTo>
                  <a:pt x="0" y="216026"/>
                </a:lnTo>
                <a:lnTo>
                  <a:pt x="9016" y="216026"/>
                </a:lnTo>
                <a:lnTo>
                  <a:pt x="9016" y="72009"/>
                </a:lnTo>
                <a:close/>
              </a:path>
              <a:path w="611504" h="288289">
                <a:moveTo>
                  <a:pt x="35940" y="72009"/>
                </a:moveTo>
                <a:lnTo>
                  <a:pt x="18033" y="72009"/>
                </a:lnTo>
                <a:lnTo>
                  <a:pt x="18033" y="216026"/>
                </a:lnTo>
                <a:lnTo>
                  <a:pt x="35940" y="216026"/>
                </a:lnTo>
                <a:lnTo>
                  <a:pt x="35940" y="72009"/>
                </a:lnTo>
                <a:close/>
              </a:path>
              <a:path w="611504" h="288289">
                <a:moveTo>
                  <a:pt x="461263" y="0"/>
                </a:moveTo>
                <a:lnTo>
                  <a:pt x="461263" y="72009"/>
                </a:lnTo>
                <a:lnTo>
                  <a:pt x="44957" y="72009"/>
                </a:lnTo>
                <a:lnTo>
                  <a:pt x="44957" y="216026"/>
                </a:lnTo>
                <a:lnTo>
                  <a:pt x="461263" y="216026"/>
                </a:lnTo>
                <a:lnTo>
                  <a:pt x="461263" y="288036"/>
                </a:lnTo>
                <a:lnTo>
                  <a:pt x="611124" y="144017"/>
                </a:lnTo>
                <a:lnTo>
                  <a:pt x="46126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56"/>
          <p:cNvSpPr txBox="1"/>
          <p:nvPr>
            <p:custDataLst>
              <p:tags r:id="rId70"/>
            </p:custDataLst>
          </p:nvPr>
        </p:nvSpPr>
        <p:spPr>
          <a:xfrm>
            <a:off x="4906010" y="3455035"/>
            <a:ext cx="189992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124585" algn="l"/>
              </a:tabLst>
            </a:pP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12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加速模</a:t>
            </a:r>
            <a:r>
              <a:rPr lang="zh-CN"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组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边缘计算盒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object 57"/>
          <p:cNvSpPr txBox="1"/>
          <p:nvPr>
            <p:custDataLst>
              <p:tags r:id="rId71"/>
            </p:custDataLst>
          </p:nvPr>
        </p:nvSpPr>
        <p:spPr>
          <a:xfrm>
            <a:off x="11463020" y="3138170"/>
            <a:ext cx="31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算法 模型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7" name="object 58"/>
          <p:cNvSpPr/>
          <p:nvPr>
            <p:custDataLst>
              <p:tags r:id="rId72"/>
            </p:custDataLst>
          </p:nvPr>
        </p:nvSpPr>
        <p:spPr>
          <a:xfrm>
            <a:off x="4924425" y="3994150"/>
            <a:ext cx="455295" cy="35941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59"/>
          <p:cNvSpPr/>
          <p:nvPr>
            <p:custDataLst>
              <p:tags r:id="rId74"/>
            </p:custDataLst>
          </p:nvPr>
        </p:nvSpPr>
        <p:spPr>
          <a:xfrm>
            <a:off x="5854700" y="3997325"/>
            <a:ext cx="364490" cy="34290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61"/>
          <p:cNvSpPr/>
          <p:nvPr>
            <p:custDataLst>
              <p:tags r:id="rId76"/>
            </p:custDataLst>
          </p:nvPr>
        </p:nvSpPr>
        <p:spPr>
          <a:xfrm>
            <a:off x="6770370" y="3953510"/>
            <a:ext cx="419100" cy="44767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62"/>
          <p:cNvSpPr/>
          <p:nvPr>
            <p:custDataLst>
              <p:tags r:id="rId78"/>
            </p:custDataLst>
          </p:nvPr>
        </p:nvSpPr>
        <p:spPr>
          <a:xfrm>
            <a:off x="4820920" y="2988310"/>
            <a:ext cx="964565" cy="54419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64"/>
          <p:cNvSpPr/>
          <p:nvPr>
            <p:custDataLst>
              <p:tags r:id="rId80"/>
            </p:custDataLst>
          </p:nvPr>
        </p:nvSpPr>
        <p:spPr>
          <a:xfrm>
            <a:off x="5812155" y="2160905"/>
            <a:ext cx="918845" cy="51816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66"/>
          <p:cNvSpPr/>
          <p:nvPr>
            <p:custDataLst>
              <p:tags r:id="rId82"/>
            </p:custDataLst>
          </p:nvPr>
        </p:nvSpPr>
        <p:spPr>
          <a:xfrm>
            <a:off x="7900670" y="3966210"/>
            <a:ext cx="625475" cy="39687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67"/>
          <p:cNvSpPr/>
          <p:nvPr>
            <p:custDataLst>
              <p:tags r:id="rId84"/>
            </p:custDataLst>
          </p:nvPr>
        </p:nvSpPr>
        <p:spPr>
          <a:xfrm>
            <a:off x="9212580" y="3884295"/>
            <a:ext cx="386715" cy="52768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68"/>
          <p:cNvSpPr/>
          <p:nvPr>
            <p:custDataLst>
              <p:tags r:id="rId86"/>
            </p:custDataLst>
          </p:nvPr>
        </p:nvSpPr>
        <p:spPr>
          <a:xfrm>
            <a:off x="11276330" y="4034155"/>
            <a:ext cx="391795" cy="27432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69"/>
          <p:cNvSpPr/>
          <p:nvPr>
            <p:custDataLst>
              <p:tags r:id="rId88"/>
            </p:custDataLst>
          </p:nvPr>
        </p:nvSpPr>
        <p:spPr>
          <a:xfrm>
            <a:off x="10902950" y="3986530"/>
            <a:ext cx="250190" cy="34607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0"/>
          <p:cNvSpPr/>
          <p:nvPr>
            <p:custDataLst>
              <p:tags r:id="rId90"/>
            </p:custDataLst>
          </p:nvPr>
        </p:nvSpPr>
        <p:spPr>
          <a:xfrm>
            <a:off x="10342245" y="4069715"/>
            <a:ext cx="446405" cy="281305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71"/>
          <p:cNvSpPr txBox="1"/>
          <p:nvPr>
            <p:custDataLst>
              <p:tags r:id="rId92"/>
            </p:custDataLst>
          </p:nvPr>
        </p:nvSpPr>
        <p:spPr>
          <a:xfrm>
            <a:off x="4540250" y="3832860"/>
            <a:ext cx="7420610" cy="800100"/>
          </a:xfrm>
          <a:prstGeom prst="rect">
            <a:avLst/>
          </a:prstGeom>
          <a:ln w="9144">
            <a:solidFill>
              <a:srgbClr val="ACB8C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imes New Roman" panose="02020603050405020304"/>
              <a:cs typeface="Times New Roman" panose="02020603050405020304"/>
            </a:endParaRPr>
          </a:p>
          <a:p>
            <a:pPr marL="382270">
              <a:lnSpc>
                <a:spcPct val="100000"/>
              </a:lnSpc>
              <a:tabLst>
                <a:tab pos="1259205" algn="l"/>
                <a:tab pos="2305685" algn="l"/>
                <a:tab pos="3321050" algn="l"/>
                <a:tab pos="4436110" algn="l"/>
                <a:tab pos="6034405" algn="l"/>
              </a:tabLst>
            </a:pP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无人机	抓拍机	球机	室内机器人	变电站机器人	各类传感器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1" name="object 72"/>
          <p:cNvSpPr/>
          <p:nvPr>
            <p:custDataLst>
              <p:tags r:id="rId93"/>
            </p:custDataLst>
          </p:nvPr>
        </p:nvSpPr>
        <p:spPr>
          <a:xfrm>
            <a:off x="7527290" y="5624830"/>
            <a:ext cx="484505" cy="475615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73"/>
          <p:cNvSpPr/>
          <p:nvPr>
            <p:custDataLst>
              <p:tags r:id="rId95"/>
            </p:custDataLst>
          </p:nvPr>
        </p:nvSpPr>
        <p:spPr>
          <a:xfrm>
            <a:off x="10430510" y="605853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7238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74"/>
          <p:cNvSpPr/>
          <p:nvPr>
            <p:custDataLst>
              <p:tags r:id="rId96"/>
            </p:custDataLst>
          </p:nvPr>
        </p:nvSpPr>
        <p:spPr>
          <a:xfrm>
            <a:off x="10430510" y="5994400"/>
            <a:ext cx="48260" cy="27940"/>
          </a:xfrm>
          <a:custGeom>
            <a:avLst/>
            <a:gdLst/>
            <a:ahLst/>
            <a:cxnLst/>
            <a:rect l="l" t="t" r="r" b="b"/>
            <a:pathLst>
              <a:path w="48259" h="27939">
                <a:moveTo>
                  <a:pt x="0" y="27939"/>
                </a:moveTo>
                <a:lnTo>
                  <a:pt x="47751" y="27939"/>
                </a:lnTo>
                <a:lnTo>
                  <a:pt x="47751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75"/>
          <p:cNvSpPr/>
          <p:nvPr>
            <p:custDataLst>
              <p:tags r:id="rId97"/>
            </p:custDataLst>
          </p:nvPr>
        </p:nvSpPr>
        <p:spPr>
          <a:xfrm>
            <a:off x="10430510" y="598741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1397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76"/>
          <p:cNvSpPr/>
          <p:nvPr>
            <p:custDataLst>
              <p:tags r:id="rId98"/>
            </p:custDataLst>
          </p:nvPr>
        </p:nvSpPr>
        <p:spPr>
          <a:xfrm>
            <a:off x="10430510" y="5952490"/>
            <a:ext cx="48260" cy="27940"/>
          </a:xfrm>
          <a:custGeom>
            <a:avLst/>
            <a:gdLst/>
            <a:ahLst/>
            <a:cxnLst/>
            <a:rect l="l" t="t" r="r" b="b"/>
            <a:pathLst>
              <a:path w="48259" h="27939">
                <a:moveTo>
                  <a:pt x="0" y="27939"/>
                </a:moveTo>
                <a:lnTo>
                  <a:pt x="47751" y="27939"/>
                </a:lnTo>
                <a:lnTo>
                  <a:pt x="47751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77"/>
          <p:cNvSpPr/>
          <p:nvPr>
            <p:custDataLst>
              <p:tags r:id="rId99"/>
            </p:custDataLst>
          </p:nvPr>
        </p:nvSpPr>
        <p:spPr>
          <a:xfrm>
            <a:off x="10430510" y="594741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1015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78"/>
          <p:cNvSpPr/>
          <p:nvPr>
            <p:custDataLst>
              <p:tags r:id="rId100"/>
            </p:custDataLst>
          </p:nvPr>
        </p:nvSpPr>
        <p:spPr>
          <a:xfrm>
            <a:off x="10430510" y="5914390"/>
            <a:ext cx="48260" cy="27940"/>
          </a:xfrm>
          <a:custGeom>
            <a:avLst/>
            <a:gdLst/>
            <a:ahLst/>
            <a:cxnLst/>
            <a:rect l="l" t="t" r="r" b="b"/>
            <a:pathLst>
              <a:path w="48259" h="27939">
                <a:moveTo>
                  <a:pt x="0" y="27940"/>
                </a:moveTo>
                <a:lnTo>
                  <a:pt x="47751" y="27940"/>
                </a:lnTo>
                <a:lnTo>
                  <a:pt x="47751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79"/>
          <p:cNvSpPr/>
          <p:nvPr>
            <p:custDataLst>
              <p:tags r:id="rId101"/>
            </p:custDataLst>
          </p:nvPr>
        </p:nvSpPr>
        <p:spPr>
          <a:xfrm>
            <a:off x="10430510" y="590931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1015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0"/>
          <p:cNvSpPr/>
          <p:nvPr>
            <p:custDataLst>
              <p:tags r:id="rId102"/>
            </p:custDataLst>
          </p:nvPr>
        </p:nvSpPr>
        <p:spPr>
          <a:xfrm>
            <a:off x="10430510" y="5876290"/>
            <a:ext cx="48260" cy="27940"/>
          </a:xfrm>
          <a:custGeom>
            <a:avLst/>
            <a:gdLst/>
            <a:ahLst/>
            <a:cxnLst/>
            <a:rect l="l" t="t" r="r" b="b"/>
            <a:pathLst>
              <a:path w="48259" h="27939">
                <a:moveTo>
                  <a:pt x="0" y="27940"/>
                </a:moveTo>
                <a:lnTo>
                  <a:pt x="47751" y="27940"/>
                </a:lnTo>
                <a:lnTo>
                  <a:pt x="47751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81"/>
          <p:cNvSpPr/>
          <p:nvPr>
            <p:custDataLst>
              <p:tags r:id="rId103"/>
            </p:custDataLst>
          </p:nvPr>
        </p:nvSpPr>
        <p:spPr>
          <a:xfrm>
            <a:off x="10430510" y="586105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048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82"/>
          <p:cNvSpPr/>
          <p:nvPr>
            <p:custDataLst>
              <p:tags r:id="rId104"/>
            </p:custDataLst>
          </p:nvPr>
        </p:nvSpPr>
        <p:spPr>
          <a:xfrm>
            <a:off x="10657205" y="5994400"/>
            <a:ext cx="48260" cy="27940"/>
          </a:xfrm>
          <a:custGeom>
            <a:avLst/>
            <a:gdLst/>
            <a:ahLst/>
            <a:cxnLst/>
            <a:rect l="l" t="t" r="r" b="b"/>
            <a:pathLst>
              <a:path w="48259" h="27939">
                <a:moveTo>
                  <a:pt x="47751" y="0"/>
                </a:moveTo>
                <a:lnTo>
                  <a:pt x="0" y="0"/>
                </a:lnTo>
                <a:lnTo>
                  <a:pt x="0" y="27597"/>
                </a:lnTo>
                <a:lnTo>
                  <a:pt x="47751" y="27597"/>
                </a:lnTo>
                <a:lnTo>
                  <a:pt x="477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83"/>
          <p:cNvSpPr/>
          <p:nvPr>
            <p:custDataLst>
              <p:tags r:id="rId105"/>
            </p:custDataLst>
          </p:nvPr>
        </p:nvSpPr>
        <p:spPr>
          <a:xfrm>
            <a:off x="10657205" y="5952490"/>
            <a:ext cx="48260" cy="27940"/>
          </a:xfrm>
          <a:custGeom>
            <a:avLst/>
            <a:gdLst/>
            <a:ahLst/>
            <a:cxnLst/>
            <a:rect l="l" t="t" r="r" b="b"/>
            <a:pathLst>
              <a:path w="48259" h="27939">
                <a:moveTo>
                  <a:pt x="47751" y="0"/>
                </a:moveTo>
                <a:lnTo>
                  <a:pt x="0" y="0"/>
                </a:lnTo>
                <a:lnTo>
                  <a:pt x="0" y="27597"/>
                </a:lnTo>
                <a:lnTo>
                  <a:pt x="47751" y="27597"/>
                </a:lnTo>
                <a:lnTo>
                  <a:pt x="477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84"/>
          <p:cNvSpPr/>
          <p:nvPr>
            <p:custDataLst>
              <p:tags r:id="rId106"/>
            </p:custDataLst>
          </p:nvPr>
        </p:nvSpPr>
        <p:spPr>
          <a:xfrm>
            <a:off x="10657205" y="5915025"/>
            <a:ext cx="48260" cy="27940"/>
          </a:xfrm>
          <a:custGeom>
            <a:avLst/>
            <a:gdLst/>
            <a:ahLst/>
            <a:cxnLst/>
            <a:rect l="l" t="t" r="r" b="b"/>
            <a:pathLst>
              <a:path w="48259" h="27939">
                <a:moveTo>
                  <a:pt x="47751" y="0"/>
                </a:moveTo>
                <a:lnTo>
                  <a:pt x="0" y="0"/>
                </a:lnTo>
                <a:lnTo>
                  <a:pt x="0" y="27609"/>
                </a:lnTo>
                <a:lnTo>
                  <a:pt x="47751" y="27609"/>
                </a:lnTo>
                <a:lnTo>
                  <a:pt x="477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85"/>
          <p:cNvSpPr/>
          <p:nvPr>
            <p:custDataLst>
              <p:tags r:id="rId107"/>
            </p:custDataLst>
          </p:nvPr>
        </p:nvSpPr>
        <p:spPr>
          <a:xfrm>
            <a:off x="10657205" y="5876925"/>
            <a:ext cx="48260" cy="27940"/>
          </a:xfrm>
          <a:custGeom>
            <a:avLst/>
            <a:gdLst/>
            <a:ahLst/>
            <a:cxnLst/>
            <a:rect l="l" t="t" r="r" b="b"/>
            <a:pathLst>
              <a:path w="48259" h="27939">
                <a:moveTo>
                  <a:pt x="47751" y="0"/>
                </a:moveTo>
                <a:lnTo>
                  <a:pt x="0" y="0"/>
                </a:lnTo>
                <a:lnTo>
                  <a:pt x="0" y="27597"/>
                </a:lnTo>
                <a:lnTo>
                  <a:pt x="47751" y="27597"/>
                </a:lnTo>
                <a:lnTo>
                  <a:pt x="477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86"/>
          <p:cNvSpPr/>
          <p:nvPr>
            <p:custDataLst>
              <p:tags r:id="rId108"/>
            </p:custDataLst>
          </p:nvPr>
        </p:nvSpPr>
        <p:spPr>
          <a:xfrm>
            <a:off x="10147935" y="5718810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328"/>
                </a:lnTo>
              </a:path>
            </a:pathLst>
          </a:custGeom>
          <a:ln w="3200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87"/>
          <p:cNvSpPr/>
          <p:nvPr>
            <p:custDataLst>
              <p:tags r:id="rId109"/>
            </p:custDataLst>
          </p:nvPr>
        </p:nvSpPr>
        <p:spPr>
          <a:xfrm>
            <a:off x="10090150" y="578739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2590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88"/>
          <p:cNvSpPr/>
          <p:nvPr>
            <p:custDataLst>
              <p:tags r:id="rId110"/>
            </p:custDataLst>
          </p:nvPr>
        </p:nvSpPr>
        <p:spPr>
          <a:xfrm>
            <a:off x="10090150" y="585406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2590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89"/>
          <p:cNvSpPr/>
          <p:nvPr>
            <p:custDataLst>
              <p:tags r:id="rId111"/>
            </p:custDataLst>
          </p:nvPr>
        </p:nvSpPr>
        <p:spPr>
          <a:xfrm>
            <a:off x="10379710" y="5651500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327"/>
                </a:lnTo>
              </a:path>
            </a:pathLst>
          </a:custGeom>
          <a:ln w="3200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0"/>
          <p:cNvSpPr/>
          <p:nvPr>
            <p:custDataLst>
              <p:tags r:id="rId112"/>
            </p:custDataLst>
          </p:nvPr>
        </p:nvSpPr>
        <p:spPr>
          <a:xfrm>
            <a:off x="10321290" y="571881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2590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91"/>
          <p:cNvSpPr/>
          <p:nvPr>
            <p:custDataLst>
              <p:tags r:id="rId113"/>
            </p:custDataLst>
          </p:nvPr>
        </p:nvSpPr>
        <p:spPr>
          <a:xfrm>
            <a:off x="10321290" y="578739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2590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92"/>
          <p:cNvSpPr/>
          <p:nvPr>
            <p:custDataLst>
              <p:tags r:id="rId114"/>
            </p:custDataLst>
          </p:nvPr>
        </p:nvSpPr>
        <p:spPr>
          <a:xfrm>
            <a:off x="10205085" y="5717540"/>
            <a:ext cx="231775" cy="68580"/>
          </a:xfrm>
          <a:custGeom>
            <a:avLst/>
            <a:gdLst/>
            <a:ahLst/>
            <a:cxnLst/>
            <a:rect l="l" t="t" r="r" b="b"/>
            <a:pathLst>
              <a:path w="231775" h="68579">
                <a:moveTo>
                  <a:pt x="0" y="68580"/>
                </a:moveTo>
                <a:lnTo>
                  <a:pt x="73200" y="65083"/>
                </a:lnTo>
                <a:lnTo>
                  <a:pt x="136788" y="55346"/>
                </a:lnTo>
                <a:lnTo>
                  <a:pt x="186939" y="40500"/>
                </a:lnTo>
                <a:lnTo>
                  <a:pt x="219833" y="21674"/>
                </a:lnTo>
                <a:lnTo>
                  <a:pt x="231648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93"/>
          <p:cNvSpPr/>
          <p:nvPr>
            <p:custDataLst>
              <p:tags r:id="rId115"/>
            </p:custDataLst>
          </p:nvPr>
        </p:nvSpPr>
        <p:spPr>
          <a:xfrm>
            <a:off x="10147300" y="5786120"/>
            <a:ext cx="231775" cy="67310"/>
          </a:xfrm>
          <a:custGeom>
            <a:avLst/>
            <a:gdLst/>
            <a:ahLst/>
            <a:cxnLst/>
            <a:rect l="l" t="t" r="r" b="b"/>
            <a:pathLst>
              <a:path w="231775" h="67310">
                <a:moveTo>
                  <a:pt x="0" y="67055"/>
                </a:moveTo>
                <a:lnTo>
                  <a:pt x="73200" y="63637"/>
                </a:lnTo>
                <a:lnTo>
                  <a:pt x="136788" y="54117"/>
                </a:lnTo>
                <a:lnTo>
                  <a:pt x="186939" y="39602"/>
                </a:lnTo>
                <a:lnTo>
                  <a:pt x="219833" y="21194"/>
                </a:lnTo>
                <a:lnTo>
                  <a:pt x="231648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94"/>
          <p:cNvSpPr/>
          <p:nvPr>
            <p:custDataLst>
              <p:tags r:id="rId116"/>
            </p:custDataLst>
          </p:nvPr>
        </p:nvSpPr>
        <p:spPr>
          <a:xfrm>
            <a:off x="10088880" y="5717540"/>
            <a:ext cx="231775" cy="68580"/>
          </a:xfrm>
          <a:custGeom>
            <a:avLst/>
            <a:gdLst/>
            <a:ahLst/>
            <a:cxnLst/>
            <a:rect l="l" t="t" r="r" b="b"/>
            <a:pathLst>
              <a:path w="231775" h="68579">
                <a:moveTo>
                  <a:pt x="0" y="68580"/>
                </a:moveTo>
                <a:lnTo>
                  <a:pt x="73200" y="65083"/>
                </a:lnTo>
                <a:lnTo>
                  <a:pt x="136788" y="55346"/>
                </a:lnTo>
                <a:lnTo>
                  <a:pt x="186939" y="40500"/>
                </a:lnTo>
                <a:lnTo>
                  <a:pt x="219833" y="21674"/>
                </a:lnTo>
                <a:lnTo>
                  <a:pt x="231648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95"/>
          <p:cNvSpPr/>
          <p:nvPr>
            <p:custDataLst>
              <p:tags r:id="rId117"/>
            </p:custDataLst>
          </p:nvPr>
        </p:nvSpPr>
        <p:spPr>
          <a:xfrm>
            <a:off x="10088880" y="5786120"/>
            <a:ext cx="231775" cy="67310"/>
          </a:xfrm>
          <a:custGeom>
            <a:avLst/>
            <a:gdLst/>
            <a:ahLst/>
            <a:cxnLst/>
            <a:rect l="l" t="t" r="r" b="b"/>
            <a:pathLst>
              <a:path w="231775" h="67310">
                <a:moveTo>
                  <a:pt x="0" y="67055"/>
                </a:moveTo>
                <a:lnTo>
                  <a:pt x="73200" y="63637"/>
                </a:lnTo>
                <a:lnTo>
                  <a:pt x="136788" y="54117"/>
                </a:lnTo>
                <a:lnTo>
                  <a:pt x="186939" y="39602"/>
                </a:lnTo>
                <a:lnTo>
                  <a:pt x="219833" y="21194"/>
                </a:lnTo>
                <a:lnTo>
                  <a:pt x="231648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96"/>
          <p:cNvSpPr/>
          <p:nvPr>
            <p:custDataLst>
              <p:tags r:id="rId118"/>
            </p:custDataLst>
          </p:nvPr>
        </p:nvSpPr>
        <p:spPr>
          <a:xfrm>
            <a:off x="9973310" y="5786120"/>
            <a:ext cx="231775" cy="67310"/>
          </a:xfrm>
          <a:custGeom>
            <a:avLst/>
            <a:gdLst/>
            <a:ahLst/>
            <a:cxnLst/>
            <a:rect l="l" t="t" r="r" b="b"/>
            <a:pathLst>
              <a:path w="231775" h="67310">
                <a:moveTo>
                  <a:pt x="0" y="67055"/>
                </a:moveTo>
                <a:lnTo>
                  <a:pt x="73200" y="63637"/>
                </a:lnTo>
                <a:lnTo>
                  <a:pt x="136788" y="54117"/>
                </a:lnTo>
                <a:lnTo>
                  <a:pt x="186939" y="39602"/>
                </a:lnTo>
                <a:lnTo>
                  <a:pt x="219833" y="21194"/>
                </a:lnTo>
                <a:lnTo>
                  <a:pt x="231648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97"/>
          <p:cNvSpPr/>
          <p:nvPr>
            <p:custDataLst>
              <p:tags r:id="rId119"/>
            </p:custDataLst>
          </p:nvPr>
        </p:nvSpPr>
        <p:spPr>
          <a:xfrm>
            <a:off x="9915525" y="5853430"/>
            <a:ext cx="231775" cy="68580"/>
          </a:xfrm>
          <a:custGeom>
            <a:avLst/>
            <a:gdLst/>
            <a:ahLst/>
            <a:cxnLst/>
            <a:rect l="l" t="t" r="r" b="b"/>
            <a:pathLst>
              <a:path w="231775" h="68579">
                <a:moveTo>
                  <a:pt x="0" y="68580"/>
                </a:moveTo>
                <a:lnTo>
                  <a:pt x="73200" y="65083"/>
                </a:lnTo>
                <a:lnTo>
                  <a:pt x="136788" y="55346"/>
                </a:lnTo>
                <a:lnTo>
                  <a:pt x="186939" y="40500"/>
                </a:lnTo>
                <a:lnTo>
                  <a:pt x="219833" y="21674"/>
                </a:lnTo>
                <a:lnTo>
                  <a:pt x="231647" y="0"/>
                </a:lnTo>
              </a:path>
            </a:pathLst>
          </a:custGeom>
          <a:ln w="9143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98"/>
          <p:cNvSpPr/>
          <p:nvPr>
            <p:custDataLst>
              <p:tags r:id="rId120"/>
            </p:custDataLst>
          </p:nvPr>
        </p:nvSpPr>
        <p:spPr>
          <a:xfrm>
            <a:off x="9857740" y="5786120"/>
            <a:ext cx="231775" cy="67310"/>
          </a:xfrm>
          <a:custGeom>
            <a:avLst/>
            <a:gdLst/>
            <a:ahLst/>
            <a:cxnLst/>
            <a:rect l="l" t="t" r="r" b="b"/>
            <a:pathLst>
              <a:path w="231775" h="67310">
                <a:moveTo>
                  <a:pt x="0" y="67055"/>
                </a:moveTo>
                <a:lnTo>
                  <a:pt x="73200" y="63637"/>
                </a:lnTo>
                <a:lnTo>
                  <a:pt x="136788" y="54117"/>
                </a:lnTo>
                <a:lnTo>
                  <a:pt x="186939" y="39602"/>
                </a:lnTo>
                <a:lnTo>
                  <a:pt x="219833" y="21194"/>
                </a:lnTo>
                <a:lnTo>
                  <a:pt x="231648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99"/>
          <p:cNvSpPr/>
          <p:nvPr>
            <p:custDataLst>
              <p:tags r:id="rId121"/>
            </p:custDataLst>
          </p:nvPr>
        </p:nvSpPr>
        <p:spPr>
          <a:xfrm>
            <a:off x="9857740" y="5853430"/>
            <a:ext cx="231775" cy="68580"/>
          </a:xfrm>
          <a:custGeom>
            <a:avLst/>
            <a:gdLst/>
            <a:ahLst/>
            <a:cxnLst/>
            <a:rect l="l" t="t" r="r" b="b"/>
            <a:pathLst>
              <a:path w="231775" h="68579">
                <a:moveTo>
                  <a:pt x="0" y="68580"/>
                </a:moveTo>
                <a:lnTo>
                  <a:pt x="73200" y="65083"/>
                </a:lnTo>
                <a:lnTo>
                  <a:pt x="136788" y="55346"/>
                </a:lnTo>
                <a:lnTo>
                  <a:pt x="186939" y="40500"/>
                </a:lnTo>
                <a:lnTo>
                  <a:pt x="219833" y="21674"/>
                </a:lnTo>
                <a:lnTo>
                  <a:pt x="231648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0"/>
          <p:cNvSpPr/>
          <p:nvPr>
            <p:custDataLst>
              <p:tags r:id="rId122"/>
            </p:custDataLst>
          </p:nvPr>
        </p:nvSpPr>
        <p:spPr>
          <a:xfrm>
            <a:off x="9916160" y="5787390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327"/>
                </a:lnTo>
              </a:path>
            </a:pathLst>
          </a:custGeom>
          <a:ln w="3200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01"/>
          <p:cNvSpPr/>
          <p:nvPr>
            <p:custDataLst>
              <p:tags r:id="rId123"/>
            </p:custDataLst>
          </p:nvPr>
        </p:nvSpPr>
        <p:spPr>
          <a:xfrm>
            <a:off x="9858375" y="585406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2590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02"/>
          <p:cNvSpPr/>
          <p:nvPr>
            <p:custDataLst>
              <p:tags r:id="rId124"/>
            </p:custDataLst>
          </p:nvPr>
        </p:nvSpPr>
        <p:spPr>
          <a:xfrm>
            <a:off x="9858375" y="592264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2590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03"/>
          <p:cNvSpPr/>
          <p:nvPr>
            <p:custDataLst>
              <p:tags r:id="rId125"/>
            </p:custDataLst>
          </p:nvPr>
        </p:nvSpPr>
        <p:spPr>
          <a:xfrm>
            <a:off x="5013960" y="5671820"/>
            <a:ext cx="841375" cy="429895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09"/>
          <p:cNvSpPr/>
          <p:nvPr>
            <p:custDataLst>
              <p:tags r:id="rId127"/>
            </p:custDataLst>
          </p:nvPr>
        </p:nvSpPr>
        <p:spPr>
          <a:xfrm>
            <a:off x="8371840" y="4925060"/>
            <a:ext cx="869950" cy="612775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0"/>
          <p:cNvSpPr/>
          <p:nvPr>
            <p:custDataLst>
              <p:tags r:id="rId129"/>
            </p:custDataLst>
          </p:nvPr>
        </p:nvSpPr>
        <p:spPr>
          <a:xfrm>
            <a:off x="7402195" y="4925060"/>
            <a:ext cx="854710" cy="612775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3"/>
          <p:cNvSpPr/>
          <p:nvPr>
            <p:custDataLst>
              <p:tags r:id="rId131"/>
            </p:custDataLst>
          </p:nvPr>
        </p:nvSpPr>
        <p:spPr>
          <a:xfrm>
            <a:off x="4878705" y="4925060"/>
            <a:ext cx="956945" cy="612775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4"/>
          <p:cNvSpPr/>
          <p:nvPr>
            <p:custDataLst>
              <p:tags r:id="rId133"/>
            </p:custDataLst>
          </p:nvPr>
        </p:nvSpPr>
        <p:spPr>
          <a:xfrm>
            <a:off x="5928360" y="4925060"/>
            <a:ext cx="877570" cy="612775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5"/>
          <p:cNvSpPr/>
          <p:nvPr>
            <p:custDataLst>
              <p:tags r:id="rId135"/>
            </p:custDataLst>
          </p:nvPr>
        </p:nvSpPr>
        <p:spPr>
          <a:xfrm>
            <a:off x="10831195" y="4925060"/>
            <a:ext cx="882650" cy="612775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16"/>
          <p:cNvSpPr/>
          <p:nvPr>
            <p:custDataLst>
              <p:tags r:id="rId137"/>
            </p:custDataLst>
          </p:nvPr>
        </p:nvSpPr>
        <p:spPr>
          <a:xfrm>
            <a:off x="9814560" y="4925060"/>
            <a:ext cx="833755" cy="612775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18"/>
          <p:cNvSpPr/>
          <p:nvPr>
            <p:custDataLst>
              <p:tags r:id="rId139"/>
            </p:custDataLst>
          </p:nvPr>
        </p:nvSpPr>
        <p:spPr>
          <a:xfrm>
            <a:off x="7026275" y="3027680"/>
            <a:ext cx="598805" cy="413385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19"/>
          <p:cNvSpPr txBox="1"/>
          <p:nvPr>
            <p:custDataLst>
              <p:tags r:id="rId141"/>
            </p:custDataLst>
          </p:nvPr>
        </p:nvSpPr>
        <p:spPr>
          <a:xfrm>
            <a:off x="7039610" y="3460750"/>
            <a:ext cx="637540" cy="20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12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加速卡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4" name="文本框 123"/>
          <p:cNvSpPr txBox="1"/>
          <p:nvPr>
            <p:custDataLst>
              <p:tags r:id="rId142"/>
            </p:custDataLst>
          </p:nvPr>
        </p:nvSpPr>
        <p:spPr>
          <a:xfrm>
            <a:off x="7694930" y="2250440"/>
            <a:ext cx="1123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AI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算力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Picture 8" descr="https://timgsa.baidu.com/timg?image&amp;quality=80&amp;size=b9999_10000&amp;sec=1573750270287&amp;di=8ff23d87681ca3e3694a614658b41f34&amp;imgtype=0&amp;src=http%3A%2F%2Fwww.top-iot.com%2Fuploadfile%2Fimage%2F20190418%2F20190418115242_48059.png"/>
          <p:cNvPicPr>
            <a:picLocks noChangeAspect="1" noChangeArrowheads="1"/>
          </p:cNvPicPr>
          <p:nvPr>
            <p:custDataLst>
              <p:tags r:id="rId143"/>
            </p:custDataLst>
          </p:nvPr>
        </p:nvPicPr>
        <p:blipFill>
          <a:blip r:embed="rId144" cstate="screen"/>
          <a:srcRect/>
          <a:stretch>
            <a:fillRect/>
          </a:stretch>
        </p:blipFill>
        <p:spPr bwMode="auto">
          <a:xfrm>
            <a:off x="5988050" y="3013075"/>
            <a:ext cx="671830" cy="45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A5 appearance slider"/>
          <p:cNvPicPr>
            <a:picLocks noChangeAspect="1" noChangeArrowheads="1"/>
          </p:cNvPicPr>
          <p:nvPr>
            <p:custDataLst>
              <p:tags r:id="rId145"/>
            </p:custDataLst>
          </p:nvPr>
        </p:nvPicPr>
        <p:blipFill>
          <a:blip r:embed="rId146" cstate="screen"/>
          <a:srcRect/>
          <a:stretch>
            <a:fillRect/>
          </a:stretch>
        </p:blipFill>
        <p:spPr bwMode="auto">
          <a:xfrm>
            <a:off x="4662805" y="1957070"/>
            <a:ext cx="1172845" cy="7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119"/>
          <p:cNvSpPr txBox="1"/>
          <p:nvPr>
            <p:custDataLst>
              <p:tags r:id="rId147"/>
            </p:custDataLst>
          </p:nvPr>
        </p:nvSpPr>
        <p:spPr>
          <a:xfrm>
            <a:off x="5985510" y="2682875"/>
            <a:ext cx="637540" cy="20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12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加速卡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119"/>
          <p:cNvSpPr txBox="1"/>
          <p:nvPr>
            <p:custDataLst>
              <p:tags r:id="rId148"/>
            </p:custDataLst>
          </p:nvPr>
        </p:nvSpPr>
        <p:spPr>
          <a:xfrm>
            <a:off x="4834890" y="2663825"/>
            <a:ext cx="104584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12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lang="zh-CN" sz="12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计算服务器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84438" y="2356187"/>
            <a:ext cx="5023124" cy="1977074"/>
            <a:chOff x="3543874" y="2356187"/>
            <a:chExt cx="5023124" cy="1977074"/>
          </a:xfrm>
        </p:grpSpPr>
        <p:sp>
          <p:nvSpPr>
            <p:cNvPr id="9" name="TextBox 1"/>
            <p:cNvSpPr txBox="1">
              <a:spLocks noChangeArrowheads="1"/>
            </p:cNvSpPr>
            <p:nvPr/>
          </p:nvSpPr>
          <p:spPr bwMode="auto">
            <a:xfrm>
              <a:off x="3543874" y="2675428"/>
              <a:ext cx="463780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8000" b="1" dirty="0">
                  <a:solidFill>
                    <a:srgbClr val="006569"/>
                  </a:solidFill>
                  <a:latin typeface="+mn-lt"/>
                  <a:ea typeface="+mn-ea"/>
                  <a:cs typeface="+mn-ea"/>
                  <a:sym typeface="+mn-lt"/>
                </a:rPr>
                <a:t>THANKS</a:t>
              </a:r>
              <a:endParaRPr lang="en-US" altLang="zh-CN" sz="8000" b="1" dirty="0">
                <a:solidFill>
                  <a:srgbClr val="00656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空心弧 9"/>
            <p:cNvSpPr/>
            <p:nvPr/>
          </p:nvSpPr>
          <p:spPr bwMode="auto">
            <a:xfrm rot="7086271">
              <a:off x="6589924" y="2356187"/>
              <a:ext cx="1977074" cy="1977074"/>
            </a:xfrm>
            <a:prstGeom prst="blockArc">
              <a:avLst>
                <a:gd name="adj1" fmla="val 5502533"/>
                <a:gd name="adj2" fmla="val 1980318"/>
                <a:gd name="adj3" fmla="val 1053"/>
              </a:avLst>
            </a:prstGeom>
            <a:solidFill>
              <a:srgbClr val="C00000"/>
            </a:solidFill>
            <a:ln w="3175">
              <a:solidFill>
                <a:srgbClr val="014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006569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3740735" y="3801948"/>
              <a:ext cx="29232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dist" eaLnBrk="1" hangingPunct="1"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  <a:sym typeface="+mn-lt"/>
                </a:rPr>
                <a:t>谢谢观看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5" y="0"/>
            <a:ext cx="2606781" cy="11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 txBox="1"/>
          <p:nvPr>
            <p:custDataLst>
              <p:tags r:id="rId1"/>
            </p:custDataLst>
          </p:nvPr>
        </p:nvSpPr>
        <p:spPr>
          <a:xfrm>
            <a:off x="5227639" y="2703831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11500" dirty="0">
                <a:solidFill>
                  <a:srgbClr val="1A6C5F"/>
                </a:solidFill>
                <a:latin typeface="+mj-lt"/>
                <a:cs typeface="Arial" panose="020B0604020202020204" pitchFamily="34" charset="0"/>
              </a:rPr>
              <a:t>01</a:t>
            </a:r>
            <a:endParaRPr lang="en-US" sz="11500" dirty="0">
              <a:solidFill>
                <a:srgbClr val="1A6C5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2"/>
            </p:custDataLst>
          </p:nvPr>
        </p:nvSpPr>
        <p:spPr>
          <a:xfrm>
            <a:off x="6802438" y="2929256"/>
            <a:ext cx="200048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rgbClr val="1A6C5F"/>
                </a:solidFill>
                <a:latin typeface="+mj-lt"/>
                <a:cs typeface="Arial" panose="020B0604020202020204" pitchFamily="34" charset="0"/>
              </a:rPr>
              <a:t>Part One</a:t>
            </a:r>
            <a:endParaRPr lang="zh-CN" altLang="en-US" sz="3200" dirty="0">
              <a:solidFill>
                <a:srgbClr val="1A6C5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8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5210175" y="4265930"/>
            <a:ext cx="6732588" cy="0"/>
          </a:xfrm>
          <a:prstGeom prst="line">
            <a:avLst/>
          </a:prstGeom>
          <a:noFill/>
          <a:ln w="19050" cap="sq" algn="ctr">
            <a:solidFill>
              <a:srgbClr val="1A6C5F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文本框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07201" y="3513456"/>
            <a:ext cx="5032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>
                <a:solidFill>
                  <a:srgbClr val="1A6C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3600" b="1" dirty="0">
              <a:solidFill>
                <a:srgbClr val="1A6C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9187337" y="363093"/>
            <a:ext cx="28046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>
                <a:solidFill>
                  <a:srgbClr val="ECFAF7">
                    <a:lumMod val="25000"/>
                  </a:srgbClr>
                </a:solidFill>
                <a:cs typeface="+mn-e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dirty="0">
                <a:sym typeface="+mn-lt"/>
              </a:rPr>
              <a:t>业务背景</a:t>
            </a:r>
            <a:endParaRPr lang="zh-CN" altLang="en-US" dirty="0">
              <a:sym typeface="+mn-lt"/>
            </a:endParaRPr>
          </a:p>
        </p:txBody>
      </p:sp>
      <p:sp>
        <p:nvSpPr>
          <p:cNvPr id="84" name="文本框 83"/>
          <p:cNvSpPr txBox="1"/>
          <p:nvPr>
            <p:custDataLst>
              <p:tags r:id="rId1"/>
            </p:custDataLst>
          </p:nvPr>
        </p:nvSpPr>
        <p:spPr>
          <a:xfrm>
            <a:off x="76200" y="1341120"/>
            <a:ext cx="3898265" cy="4707890"/>
          </a:xfrm>
          <a:prstGeom prst="rect">
            <a:avLst/>
          </a:prstGeom>
          <a:noFill/>
          <a:ln w="19050" cmpd="sng">
            <a:noFill/>
            <a:prstDash val="sysDash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为规范感知层设备接入安全技术要求，防范非法终端接入，监测非法攻击等安全事件并进行处置，保障电力物联网安全稳定运行，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国家电网公司于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年发布了《电力物联网感知层设备接入安全技术规范》（Q/GDW 12109—2021），建议现场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物联感知数据通过边缘物联代理接入管理信息大区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02245" y="1628775"/>
            <a:ext cx="4297680" cy="36823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14470" y="1062355"/>
            <a:ext cx="3787775" cy="534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 txBox="1"/>
          <p:nvPr>
            <p:custDataLst>
              <p:tags r:id="rId1"/>
            </p:custDataLst>
          </p:nvPr>
        </p:nvSpPr>
        <p:spPr>
          <a:xfrm>
            <a:off x="5227639" y="2703831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11500" dirty="0">
                <a:solidFill>
                  <a:srgbClr val="1A6C5F"/>
                </a:solidFill>
                <a:latin typeface="+mj-lt"/>
                <a:cs typeface="Arial" panose="020B0604020202020204" pitchFamily="34" charset="0"/>
              </a:rPr>
              <a:t>02</a:t>
            </a:r>
            <a:endParaRPr lang="en-US" sz="11500" dirty="0">
              <a:solidFill>
                <a:srgbClr val="1A6C5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2"/>
            </p:custDataLst>
          </p:nvPr>
        </p:nvSpPr>
        <p:spPr>
          <a:xfrm>
            <a:off x="6859588" y="2929256"/>
            <a:ext cx="1915795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rgbClr val="1A6C5F"/>
                </a:solidFill>
                <a:latin typeface="+mj-lt"/>
                <a:cs typeface="Arial" panose="020B0604020202020204" pitchFamily="34" charset="0"/>
              </a:rPr>
              <a:t>Part Two</a:t>
            </a:r>
            <a:endParaRPr lang="en-US" altLang="zh-CN" sz="3200" dirty="0">
              <a:solidFill>
                <a:srgbClr val="1A6C5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8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5210175" y="4265930"/>
            <a:ext cx="6732588" cy="0"/>
          </a:xfrm>
          <a:prstGeom prst="line">
            <a:avLst/>
          </a:prstGeom>
          <a:noFill/>
          <a:ln w="19050" cap="sq" algn="ctr">
            <a:solidFill>
              <a:srgbClr val="1A6C5F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文本框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21501" y="3513456"/>
            <a:ext cx="5032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>
                <a:solidFill>
                  <a:srgbClr val="1A6C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边代介绍</a:t>
            </a:r>
            <a:endParaRPr lang="zh-CN" altLang="en-US" sz="3600" b="1" dirty="0">
              <a:solidFill>
                <a:srgbClr val="1A6C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边缘物联代理</a:t>
            </a: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简介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6200" y="1560195"/>
            <a:ext cx="4581525" cy="2861310"/>
          </a:xfrm>
          <a:prstGeom prst="rect">
            <a:avLst/>
          </a:prstGeom>
          <a:noFill/>
          <a:ln w="19050" cmpd="sng">
            <a:noFill/>
            <a:prstDash val="sysDash"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边缘物联代理</a:t>
            </a:r>
            <a:r>
              <a:rPr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是位于电力物联网的感知层</a:t>
            </a:r>
            <a:r>
              <a:rPr 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重点对各类采集终端进行统一接入、数据解析和实时计算，与物联管理平台双向互联，实现跨专业数据就地集成共享、区域能源自治和云边协同业务处理架构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05070" y="1221740"/>
            <a:ext cx="5994400" cy="4913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08960" y="4284345"/>
            <a:ext cx="4382770" cy="1669415"/>
          </a:xfrm>
          <a:prstGeom prst="rect">
            <a:avLst/>
          </a:prstGeom>
        </p:spPr>
      </p:pic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边代产品形态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31"/>
          <p:cNvSpPr/>
          <p:nvPr>
            <p:custDataLst>
              <p:tags r:id="rId3"/>
            </p:custDataLst>
          </p:nvPr>
        </p:nvSpPr>
        <p:spPr>
          <a:xfrm>
            <a:off x="3027680" y="4283710"/>
            <a:ext cx="4580255" cy="1598295"/>
          </a:xfrm>
          <a:prstGeom prst="rect">
            <a:avLst/>
          </a:prstGeom>
          <a:ln>
            <a:solidFill>
              <a:srgbClr val="00534A"/>
            </a:solidFill>
            <a:prstDash val="sysDot"/>
          </a:ln>
        </p:spPr>
        <p:txBody>
          <a:bodyPr wrap="square" anchor="b" anchorCtr="0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1300" b="1" dirty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室内机柜安装版</a:t>
            </a:r>
            <a:endParaRPr lang="zh-CN" altLang="en-US" sz="1300" b="1" dirty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Rectangle 31"/>
          <p:cNvSpPr/>
          <p:nvPr>
            <p:custDataLst>
              <p:tags r:id="rId4"/>
            </p:custDataLst>
          </p:nvPr>
        </p:nvSpPr>
        <p:spPr>
          <a:xfrm>
            <a:off x="3039745" y="1174750"/>
            <a:ext cx="2146300" cy="2975610"/>
          </a:xfrm>
          <a:prstGeom prst="rect">
            <a:avLst/>
          </a:prstGeom>
          <a:ln>
            <a:solidFill>
              <a:srgbClr val="00534A"/>
            </a:solidFill>
            <a:prstDash val="sysDot"/>
          </a:ln>
        </p:spPr>
        <p:txBody>
          <a:bodyPr wrap="square" anchor="b" anchorCtr="0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1300" b="1" dirty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室外版</a:t>
            </a:r>
            <a:endParaRPr lang="zh-CN" altLang="en-US" sz="1300" b="1" dirty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07355" y="1390650"/>
            <a:ext cx="1916430" cy="1990725"/>
          </a:xfrm>
          <a:prstGeom prst="rect">
            <a:avLst/>
          </a:prstGeom>
        </p:spPr>
      </p:pic>
      <p:sp>
        <p:nvSpPr>
          <p:cNvPr id="10" name="Rectangle 31"/>
          <p:cNvSpPr/>
          <p:nvPr>
            <p:custDataLst>
              <p:tags r:id="rId7"/>
            </p:custDataLst>
          </p:nvPr>
        </p:nvSpPr>
        <p:spPr>
          <a:xfrm>
            <a:off x="5391150" y="1174750"/>
            <a:ext cx="2217420" cy="2975610"/>
          </a:xfrm>
          <a:prstGeom prst="rect">
            <a:avLst/>
          </a:prstGeom>
          <a:ln>
            <a:solidFill>
              <a:srgbClr val="00534A"/>
            </a:solidFill>
            <a:prstDash val="sysDot"/>
          </a:ln>
        </p:spPr>
        <p:txBody>
          <a:bodyPr wrap="square" anchor="b" anchorCtr="0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1300" b="1" dirty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小型集约化版本</a:t>
            </a:r>
            <a:endParaRPr lang="zh-CN" altLang="en-US" sz="1300" b="1" dirty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3" name="图片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5003" y="1232535"/>
            <a:ext cx="1835785" cy="252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e8c135030678f4f4dfda1efcc42034a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l="2271" t="18758" r="1498" b="18486"/>
          <a:stretch>
            <a:fillRect/>
          </a:stretch>
        </p:blipFill>
        <p:spPr>
          <a:xfrm>
            <a:off x="7979410" y="1646555"/>
            <a:ext cx="4069080" cy="1770380"/>
          </a:xfrm>
          <a:prstGeom prst="rect">
            <a:avLst/>
          </a:prstGeom>
        </p:spPr>
      </p:pic>
      <p:pic>
        <p:nvPicPr>
          <p:cNvPr id="7" name="图片 4" descr="6eda2615f6e18ac58ac3dd53f50ff0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6824" t="30758" r="5016" b="29603"/>
          <a:stretch>
            <a:fillRect/>
          </a:stretch>
        </p:blipFill>
        <p:spPr>
          <a:xfrm>
            <a:off x="8067675" y="3527425"/>
            <a:ext cx="3986530" cy="1196975"/>
          </a:xfrm>
          <a:prstGeom prst="rect">
            <a:avLst/>
          </a:prstGeom>
        </p:spPr>
      </p:pic>
      <p:sp>
        <p:nvSpPr>
          <p:cNvPr id="14" name="Rectangle 31"/>
          <p:cNvSpPr/>
          <p:nvPr>
            <p:custDataLst>
              <p:tags r:id="rId14"/>
            </p:custDataLst>
          </p:nvPr>
        </p:nvSpPr>
        <p:spPr>
          <a:xfrm>
            <a:off x="7823835" y="1175385"/>
            <a:ext cx="4368165" cy="4673600"/>
          </a:xfrm>
          <a:prstGeom prst="rect">
            <a:avLst/>
          </a:prstGeom>
          <a:ln>
            <a:solidFill>
              <a:srgbClr val="00534A"/>
            </a:solidFill>
            <a:prstDash val="sysDot"/>
          </a:ln>
        </p:spPr>
        <p:txBody>
          <a:bodyPr wrap="square" anchor="b" anchorCtr="0"/>
          <a:lstStyle/>
          <a:p>
            <a:pPr algn="ctr">
              <a:lnSpc>
                <a:spcPct val="120000"/>
              </a:lnSpc>
            </a:pPr>
            <a:r>
              <a:rPr lang="zh-CN" altLang="en-US" sz="1300" b="1" dirty="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室内机柜有线接口版</a:t>
            </a:r>
            <a:endParaRPr lang="zh-CN" altLang="en-US" sz="1300" b="1" dirty="0">
              <a:ln>
                <a:noFill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31"/>
          <p:cNvSpPr/>
          <p:nvPr>
            <p:custDataLst>
              <p:tags r:id="rId15"/>
            </p:custDataLst>
          </p:nvPr>
        </p:nvSpPr>
        <p:spPr>
          <a:xfrm>
            <a:off x="9232424" y="4939665"/>
            <a:ext cx="1562100" cy="297180"/>
          </a:xfrm>
          <a:prstGeom prst="rect">
            <a:avLst/>
          </a:prstGeom>
        </p:spPr>
        <p:txBody>
          <a:bodyPr wrap="square"/>
          <a:lstStyle/>
          <a:p>
            <a:pPr algn="ctr">
              <a:lnSpc>
                <a:spcPct val="120000"/>
              </a:lnSpc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背面</a:t>
            </a:r>
            <a:endParaRPr lang="zh-CN" altLang="en-US" sz="1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Rectangle 31"/>
          <p:cNvSpPr/>
          <p:nvPr>
            <p:custDataLst>
              <p:tags r:id="rId16"/>
            </p:custDataLst>
          </p:nvPr>
        </p:nvSpPr>
        <p:spPr>
          <a:xfrm>
            <a:off x="9271794" y="3150870"/>
            <a:ext cx="1562100" cy="297180"/>
          </a:xfrm>
          <a:prstGeom prst="rect">
            <a:avLst/>
          </a:prstGeom>
        </p:spPr>
        <p:txBody>
          <a:bodyPr wrap="square"/>
          <a:lstStyle/>
          <a:p>
            <a:pPr algn="ctr">
              <a:lnSpc>
                <a:spcPct val="120000"/>
              </a:lnSpc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正面</a:t>
            </a:r>
            <a:endParaRPr lang="zh-CN" altLang="en-US" sz="1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7"/>
            </p:custDataLst>
          </p:nvPr>
        </p:nvSpPr>
        <p:spPr>
          <a:xfrm>
            <a:off x="76200" y="1560195"/>
            <a:ext cx="2952115" cy="3322955"/>
          </a:xfrm>
          <a:prstGeom prst="rect">
            <a:avLst/>
          </a:prstGeom>
          <a:noFill/>
          <a:ln w="19050" cmpd="sng">
            <a:noFill/>
            <a:prstDash val="sysDash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边缘物联代理根据不同的应用环境分为室外版、室内的机柜安装版、小型集约化版、有线接口版等不同的形态，满足不同安装条件及物联感知设备的接入需求。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边代主板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4100" y="2418080"/>
            <a:ext cx="4422140" cy="280987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81940" y="1090930"/>
            <a:ext cx="10719435" cy="553085"/>
          </a:xfrm>
          <a:prstGeom prst="rect">
            <a:avLst/>
          </a:prstGeom>
          <a:noFill/>
          <a:ln w="19050" cmpd="sng">
            <a:noFill/>
            <a:prstDash val="sysDash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根据不同的场景，设计不同形态的边缘物联代理机壳，满足多类型场景的应用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需求。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Rectangle 31"/>
          <p:cNvSpPr/>
          <p:nvPr>
            <p:custDataLst>
              <p:tags r:id="rId4"/>
            </p:custDataLst>
          </p:nvPr>
        </p:nvSpPr>
        <p:spPr>
          <a:xfrm>
            <a:off x="854710" y="2294890"/>
            <a:ext cx="4818380" cy="3275965"/>
          </a:xfrm>
          <a:prstGeom prst="rect">
            <a:avLst/>
          </a:prstGeom>
          <a:ln>
            <a:solidFill>
              <a:srgbClr val="00534A"/>
            </a:solidFill>
            <a:prstDash val="sysDot"/>
          </a:ln>
        </p:spPr>
        <p:txBody>
          <a:bodyPr wrap="square" anchor="b" anchorCtr="0"/>
          <a:lstStyle/>
          <a:p>
            <a:pPr algn="ctr">
              <a:lnSpc>
                <a:spcPct val="120000"/>
              </a:lnSpc>
            </a:pPr>
            <a:r>
              <a:rPr lang="zh-CN" altLang="en-US" sz="1300" b="1" dirty="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主板</a:t>
            </a:r>
            <a:endParaRPr lang="zh-CN" altLang="en-US" sz="1300" b="1" dirty="0">
              <a:ln>
                <a:noFill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Rectangle 31"/>
          <p:cNvSpPr/>
          <p:nvPr>
            <p:custDataLst>
              <p:tags r:id="rId5"/>
            </p:custDataLst>
          </p:nvPr>
        </p:nvSpPr>
        <p:spPr>
          <a:xfrm>
            <a:off x="6423660" y="2294890"/>
            <a:ext cx="4818380" cy="3275965"/>
          </a:xfrm>
          <a:prstGeom prst="rect">
            <a:avLst/>
          </a:prstGeom>
          <a:ln>
            <a:solidFill>
              <a:srgbClr val="00534A"/>
            </a:solidFill>
            <a:prstDash val="sysDot"/>
          </a:ln>
        </p:spPr>
        <p:txBody>
          <a:bodyPr wrap="square" anchor="b" anchorCtr="0"/>
          <a:p>
            <a:pPr algn="ctr">
              <a:lnSpc>
                <a:spcPct val="120000"/>
              </a:lnSpc>
            </a:pPr>
            <a:r>
              <a:rPr lang="zh-CN" altLang="en-US" sz="1300" b="1" dirty="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设计</a:t>
            </a:r>
            <a:r>
              <a:rPr lang="zh-CN" altLang="en-US" sz="1300" b="1" dirty="0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</a:t>
            </a:r>
            <a:endParaRPr lang="zh-CN" altLang="en-US" sz="1300" b="1" dirty="0">
              <a:ln>
                <a:noFill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1U机箱（更新20231023）-模型_00"/>
          <p:cNvPicPr>
            <a:picLocks noChangeAspect="1"/>
          </p:cNvPicPr>
          <p:nvPr/>
        </p:nvPicPr>
        <p:blipFill>
          <a:blip r:embed="rId6"/>
          <a:srcRect l="9519" t="11229" r="5167" b="11966"/>
          <a:stretch>
            <a:fillRect/>
          </a:stretch>
        </p:blipFill>
        <p:spPr>
          <a:xfrm>
            <a:off x="6574155" y="2351405"/>
            <a:ext cx="4518025" cy="287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27193" y="241601"/>
            <a:ext cx="7064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0" fontAlgn="base" hangingPunct="0">
              <a:spcAft>
                <a:spcPct val="0"/>
              </a:spcAft>
              <a:buFontTx/>
              <a:buNone/>
            </a:pPr>
            <a:r>
              <a:rPr lang="zh-CN" altLang="en-US" sz="2800" b="1" dirty="0">
                <a:solidFill>
                  <a:srgbClr val="ECFAF7">
                    <a:lumMod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适用场景</a:t>
            </a:r>
            <a:endParaRPr lang="zh-CN" altLang="en-US" sz="2800" b="1" dirty="0">
              <a:solidFill>
                <a:srgbClr val="ECFAF7">
                  <a:lumMod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Rectangle 31"/>
          <p:cNvSpPr/>
          <p:nvPr>
            <p:custDataLst>
              <p:tags r:id="rId1"/>
            </p:custDataLst>
          </p:nvPr>
        </p:nvSpPr>
        <p:spPr>
          <a:xfrm>
            <a:off x="1188085" y="1651635"/>
            <a:ext cx="2146300" cy="2975610"/>
          </a:xfrm>
          <a:prstGeom prst="rect">
            <a:avLst/>
          </a:prstGeom>
          <a:ln>
            <a:solidFill>
              <a:srgbClr val="00534A"/>
            </a:solidFill>
            <a:prstDash val="sysDot"/>
          </a:ln>
        </p:spPr>
        <p:txBody>
          <a:bodyPr wrap="square" anchor="b" anchorCtr="0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1300" b="1" dirty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室外版</a:t>
            </a:r>
            <a:endParaRPr lang="zh-CN" altLang="en-US" sz="1300" b="1" dirty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3" name="图片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343" y="1709420"/>
            <a:ext cx="1835785" cy="2524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右箭头 2"/>
          <p:cNvSpPr/>
          <p:nvPr/>
        </p:nvSpPr>
        <p:spPr>
          <a:xfrm>
            <a:off x="3432175" y="2611755"/>
            <a:ext cx="948055" cy="1005840"/>
          </a:xfrm>
          <a:prstGeom prst="rightArrow">
            <a:avLst/>
          </a:prstGeom>
          <a:solidFill>
            <a:srgbClr val="00534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object 34"/>
          <p:cNvSpPr txBox="1"/>
          <p:nvPr>
            <p:custDataLst>
              <p:tags r:id="rId4"/>
            </p:custDataLst>
          </p:nvPr>
        </p:nvSpPr>
        <p:spPr>
          <a:xfrm>
            <a:off x="5060950" y="2519045"/>
            <a:ext cx="622300" cy="20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输电线路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7" name="object 113"/>
          <p:cNvSpPr/>
          <p:nvPr>
            <p:custDataLst>
              <p:tags r:id="rId5"/>
            </p:custDataLst>
          </p:nvPr>
        </p:nvSpPr>
        <p:spPr>
          <a:xfrm>
            <a:off x="4512310" y="1226185"/>
            <a:ext cx="1719580" cy="12052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组合 6"/>
          <p:cNvGrpSpPr/>
          <p:nvPr/>
        </p:nvGrpSpPr>
        <p:grpSpPr>
          <a:xfrm>
            <a:off x="4512310" y="2814955"/>
            <a:ext cx="1719580" cy="1389380"/>
            <a:chOff x="9178" y="7656"/>
            <a:chExt cx="978" cy="746"/>
          </a:xfrm>
        </p:grpSpPr>
        <p:sp>
          <p:nvSpPr>
            <p:cNvPr id="83" name="object 74"/>
            <p:cNvSpPr/>
            <p:nvPr>
              <p:custDataLst>
                <p:tags r:id="rId7"/>
              </p:custDataLst>
            </p:nvPr>
          </p:nvSpPr>
          <p:spPr>
            <a:xfrm>
              <a:off x="10080" y="8196"/>
              <a:ext cx="76" cy="44"/>
            </a:xfrm>
            <a:custGeom>
              <a:avLst/>
              <a:gdLst/>
              <a:ahLst/>
              <a:cxnLst/>
              <a:rect l="l" t="t" r="r" b="b"/>
              <a:pathLst>
                <a:path w="48259" h="27939">
                  <a:moveTo>
                    <a:pt x="0" y="27939"/>
                  </a:moveTo>
                  <a:lnTo>
                    <a:pt x="47751" y="27939"/>
                  </a:lnTo>
                  <a:lnTo>
                    <a:pt x="47751" y="0"/>
                  </a:lnTo>
                  <a:lnTo>
                    <a:pt x="0" y="0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76"/>
            <p:cNvSpPr/>
            <p:nvPr>
              <p:custDataLst>
                <p:tags r:id="rId8"/>
              </p:custDataLst>
            </p:nvPr>
          </p:nvSpPr>
          <p:spPr>
            <a:xfrm>
              <a:off x="10080" y="8130"/>
              <a:ext cx="76" cy="44"/>
            </a:xfrm>
            <a:custGeom>
              <a:avLst/>
              <a:gdLst/>
              <a:ahLst/>
              <a:cxnLst/>
              <a:rect l="l" t="t" r="r" b="b"/>
              <a:pathLst>
                <a:path w="48259" h="27939">
                  <a:moveTo>
                    <a:pt x="0" y="27939"/>
                  </a:moveTo>
                  <a:lnTo>
                    <a:pt x="47751" y="27939"/>
                  </a:lnTo>
                  <a:lnTo>
                    <a:pt x="47751" y="0"/>
                  </a:lnTo>
                  <a:lnTo>
                    <a:pt x="0" y="0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78"/>
            <p:cNvSpPr/>
            <p:nvPr>
              <p:custDataLst>
                <p:tags r:id="rId9"/>
              </p:custDataLst>
            </p:nvPr>
          </p:nvSpPr>
          <p:spPr>
            <a:xfrm>
              <a:off x="10080" y="8070"/>
              <a:ext cx="76" cy="44"/>
            </a:xfrm>
            <a:custGeom>
              <a:avLst/>
              <a:gdLst/>
              <a:ahLst/>
              <a:cxnLst/>
              <a:rect l="l" t="t" r="r" b="b"/>
              <a:pathLst>
                <a:path w="48259" h="27939">
                  <a:moveTo>
                    <a:pt x="0" y="27940"/>
                  </a:moveTo>
                  <a:lnTo>
                    <a:pt x="47751" y="27940"/>
                  </a:lnTo>
                  <a:lnTo>
                    <a:pt x="47751" y="0"/>
                  </a:lnTo>
                  <a:lnTo>
                    <a:pt x="0" y="0"/>
                  </a:lnTo>
                  <a:lnTo>
                    <a:pt x="0" y="2794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0"/>
            <p:cNvSpPr/>
            <p:nvPr>
              <p:custDataLst>
                <p:tags r:id="rId10"/>
              </p:custDataLst>
            </p:nvPr>
          </p:nvSpPr>
          <p:spPr>
            <a:xfrm>
              <a:off x="10080" y="8010"/>
              <a:ext cx="76" cy="44"/>
            </a:xfrm>
            <a:custGeom>
              <a:avLst/>
              <a:gdLst/>
              <a:ahLst/>
              <a:cxnLst/>
              <a:rect l="l" t="t" r="r" b="b"/>
              <a:pathLst>
                <a:path w="48259" h="27939">
                  <a:moveTo>
                    <a:pt x="0" y="27940"/>
                  </a:moveTo>
                  <a:lnTo>
                    <a:pt x="47751" y="27940"/>
                  </a:lnTo>
                  <a:lnTo>
                    <a:pt x="47751" y="0"/>
                  </a:lnTo>
                  <a:lnTo>
                    <a:pt x="0" y="0"/>
                  </a:lnTo>
                  <a:lnTo>
                    <a:pt x="0" y="2794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86"/>
            <p:cNvSpPr/>
            <p:nvPr>
              <p:custDataLst>
                <p:tags r:id="rId11"/>
              </p:custDataLst>
            </p:nvPr>
          </p:nvSpPr>
          <p:spPr>
            <a:xfrm>
              <a:off x="9635" y="7762"/>
              <a:ext cx="0" cy="533"/>
            </a:xfrm>
            <a:custGeom>
              <a:avLst/>
              <a:gdLst/>
              <a:ahLst/>
              <a:cxnLst/>
              <a:rect l="l" t="t" r="r" b="b"/>
              <a:pathLst>
                <a:path h="338454">
                  <a:moveTo>
                    <a:pt x="0" y="0"/>
                  </a:moveTo>
                  <a:lnTo>
                    <a:pt x="0" y="338328"/>
                  </a:lnTo>
                </a:path>
              </a:pathLst>
            </a:custGeom>
            <a:ln w="3200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87"/>
            <p:cNvSpPr/>
            <p:nvPr>
              <p:custDataLst>
                <p:tags r:id="rId12"/>
              </p:custDataLst>
            </p:nvPr>
          </p:nvSpPr>
          <p:spPr>
            <a:xfrm>
              <a:off x="9544" y="7870"/>
              <a:ext cx="183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88"/>
            <p:cNvSpPr/>
            <p:nvPr>
              <p:custDataLst>
                <p:tags r:id="rId13"/>
              </p:custDataLst>
            </p:nvPr>
          </p:nvSpPr>
          <p:spPr>
            <a:xfrm>
              <a:off x="9544" y="7975"/>
              <a:ext cx="183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89"/>
            <p:cNvSpPr/>
            <p:nvPr>
              <p:custDataLst>
                <p:tags r:id="rId14"/>
              </p:custDataLst>
            </p:nvPr>
          </p:nvSpPr>
          <p:spPr>
            <a:xfrm>
              <a:off x="10000" y="7656"/>
              <a:ext cx="0" cy="533"/>
            </a:xfrm>
            <a:custGeom>
              <a:avLst/>
              <a:gdLst/>
              <a:ahLst/>
              <a:cxnLst/>
              <a:rect l="l" t="t" r="r" b="b"/>
              <a:pathLst>
                <a:path h="338454">
                  <a:moveTo>
                    <a:pt x="0" y="0"/>
                  </a:moveTo>
                  <a:lnTo>
                    <a:pt x="0" y="338327"/>
                  </a:lnTo>
                </a:path>
              </a:pathLst>
            </a:custGeom>
            <a:ln w="3200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0"/>
            <p:cNvSpPr/>
            <p:nvPr>
              <p:custDataLst>
                <p:tags r:id="rId15"/>
              </p:custDataLst>
            </p:nvPr>
          </p:nvSpPr>
          <p:spPr>
            <a:xfrm>
              <a:off x="9908" y="7762"/>
              <a:ext cx="183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91"/>
            <p:cNvSpPr/>
            <p:nvPr>
              <p:custDataLst>
                <p:tags r:id="rId16"/>
              </p:custDataLst>
            </p:nvPr>
          </p:nvSpPr>
          <p:spPr>
            <a:xfrm>
              <a:off x="9908" y="7870"/>
              <a:ext cx="183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92"/>
            <p:cNvSpPr/>
            <p:nvPr>
              <p:custDataLst>
                <p:tags r:id="rId17"/>
              </p:custDataLst>
            </p:nvPr>
          </p:nvSpPr>
          <p:spPr>
            <a:xfrm>
              <a:off x="9725" y="7760"/>
              <a:ext cx="365" cy="108"/>
            </a:xfrm>
            <a:custGeom>
              <a:avLst/>
              <a:gdLst/>
              <a:ahLst/>
              <a:cxnLst/>
              <a:rect l="l" t="t" r="r" b="b"/>
              <a:pathLst>
                <a:path w="231775" h="68579">
                  <a:moveTo>
                    <a:pt x="0" y="68580"/>
                  </a:moveTo>
                  <a:lnTo>
                    <a:pt x="73200" y="65083"/>
                  </a:lnTo>
                  <a:lnTo>
                    <a:pt x="136788" y="55346"/>
                  </a:lnTo>
                  <a:lnTo>
                    <a:pt x="186939" y="40500"/>
                  </a:lnTo>
                  <a:lnTo>
                    <a:pt x="219833" y="21674"/>
                  </a:lnTo>
                  <a:lnTo>
                    <a:pt x="231648" y="0"/>
                  </a:lnTo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93"/>
            <p:cNvSpPr/>
            <p:nvPr>
              <p:custDataLst>
                <p:tags r:id="rId18"/>
              </p:custDataLst>
            </p:nvPr>
          </p:nvSpPr>
          <p:spPr>
            <a:xfrm>
              <a:off x="9634" y="7868"/>
              <a:ext cx="365" cy="106"/>
            </a:xfrm>
            <a:custGeom>
              <a:avLst/>
              <a:gdLst/>
              <a:ahLst/>
              <a:cxnLst/>
              <a:rect l="l" t="t" r="r" b="b"/>
              <a:pathLst>
                <a:path w="231775" h="67310">
                  <a:moveTo>
                    <a:pt x="0" y="67055"/>
                  </a:moveTo>
                  <a:lnTo>
                    <a:pt x="73200" y="63637"/>
                  </a:lnTo>
                  <a:lnTo>
                    <a:pt x="136788" y="54117"/>
                  </a:lnTo>
                  <a:lnTo>
                    <a:pt x="186939" y="39602"/>
                  </a:lnTo>
                  <a:lnTo>
                    <a:pt x="219833" y="21194"/>
                  </a:lnTo>
                  <a:lnTo>
                    <a:pt x="231648" y="0"/>
                  </a:lnTo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94"/>
            <p:cNvSpPr/>
            <p:nvPr>
              <p:custDataLst>
                <p:tags r:id="rId19"/>
              </p:custDataLst>
            </p:nvPr>
          </p:nvSpPr>
          <p:spPr>
            <a:xfrm>
              <a:off x="9542" y="7760"/>
              <a:ext cx="365" cy="108"/>
            </a:xfrm>
            <a:custGeom>
              <a:avLst/>
              <a:gdLst/>
              <a:ahLst/>
              <a:cxnLst/>
              <a:rect l="l" t="t" r="r" b="b"/>
              <a:pathLst>
                <a:path w="231775" h="68579">
                  <a:moveTo>
                    <a:pt x="0" y="68580"/>
                  </a:moveTo>
                  <a:lnTo>
                    <a:pt x="73200" y="65083"/>
                  </a:lnTo>
                  <a:lnTo>
                    <a:pt x="136788" y="55346"/>
                  </a:lnTo>
                  <a:lnTo>
                    <a:pt x="186939" y="40500"/>
                  </a:lnTo>
                  <a:lnTo>
                    <a:pt x="219833" y="21674"/>
                  </a:lnTo>
                  <a:lnTo>
                    <a:pt x="231648" y="0"/>
                  </a:lnTo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95"/>
            <p:cNvSpPr/>
            <p:nvPr>
              <p:custDataLst>
                <p:tags r:id="rId20"/>
              </p:custDataLst>
            </p:nvPr>
          </p:nvSpPr>
          <p:spPr>
            <a:xfrm>
              <a:off x="9542" y="7868"/>
              <a:ext cx="365" cy="106"/>
            </a:xfrm>
            <a:custGeom>
              <a:avLst/>
              <a:gdLst/>
              <a:ahLst/>
              <a:cxnLst/>
              <a:rect l="l" t="t" r="r" b="b"/>
              <a:pathLst>
                <a:path w="231775" h="67310">
                  <a:moveTo>
                    <a:pt x="0" y="67055"/>
                  </a:moveTo>
                  <a:lnTo>
                    <a:pt x="73200" y="63637"/>
                  </a:lnTo>
                  <a:lnTo>
                    <a:pt x="136788" y="54117"/>
                  </a:lnTo>
                  <a:lnTo>
                    <a:pt x="186939" y="39602"/>
                  </a:lnTo>
                  <a:lnTo>
                    <a:pt x="219833" y="21194"/>
                  </a:lnTo>
                  <a:lnTo>
                    <a:pt x="231648" y="0"/>
                  </a:lnTo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96"/>
            <p:cNvSpPr/>
            <p:nvPr>
              <p:custDataLst>
                <p:tags r:id="rId21"/>
              </p:custDataLst>
            </p:nvPr>
          </p:nvSpPr>
          <p:spPr>
            <a:xfrm>
              <a:off x="9360" y="7868"/>
              <a:ext cx="365" cy="106"/>
            </a:xfrm>
            <a:custGeom>
              <a:avLst/>
              <a:gdLst/>
              <a:ahLst/>
              <a:cxnLst/>
              <a:rect l="l" t="t" r="r" b="b"/>
              <a:pathLst>
                <a:path w="231775" h="67310">
                  <a:moveTo>
                    <a:pt x="0" y="67055"/>
                  </a:moveTo>
                  <a:lnTo>
                    <a:pt x="73200" y="63637"/>
                  </a:lnTo>
                  <a:lnTo>
                    <a:pt x="136788" y="54117"/>
                  </a:lnTo>
                  <a:lnTo>
                    <a:pt x="186939" y="39602"/>
                  </a:lnTo>
                  <a:lnTo>
                    <a:pt x="219833" y="21194"/>
                  </a:lnTo>
                  <a:lnTo>
                    <a:pt x="231648" y="0"/>
                  </a:lnTo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97"/>
            <p:cNvSpPr/>
            <p:nvPr>
              <p:custDataLst>
                <p:tags r:id="rId22"/>
              </p:custDataLst>
            </p:nvPr>
          </p:nvSpPr>
          <p:spPr>
            <a:xfrm>
              <a:off x="9269" y="7974"/>
              <a:ext cx="365" cy="108"/>
            </a:xfrm>
            <a:custGeom>
              <a:avLst/>
              <a:gdLst/>
              <a:ahLst/>
              <a:cxnLst/>
              <a:rect l="l" t="t" r="r" b="b"/>
              <a:pathLst>
                <a:path w="231775" h="68579">
                  <a:moveTo>
                    <a:pt x="0" y="68580"/>
                  </a:moveTo>
                  <a:lnTo>
                    <a:pt x="73200" y="65083"/>
                  </a:lnTo>
                  <a:lnTo>
                    <a:pt x="136788" y="55346"/>
                  </a:lnTo>
                  <a:lnTo>
                    <a:pt x="186939" y="40500"/>
                  </a:lnTo>
                  <a:lnTo>
                    <a:pt x="219833" y="21674"/>
                  </a:lnTo>
                  <a:lnTo>
                    <a:pt x="231647" y="0"/>
                  </a:lnTo>
                </a:path>
              </a:pathLst>
            </a:custGeom>
            <a:ln w="9143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98"/>
            <p:cNvSpPr/>
            <p:nvPr>
              <p:custDataLst>
                <p:tags r:id="rId23"/>
              </p:custDataLst>
            </p:nvPr>
          </p:nvSpPr>
          <p:spPr>
            <a:xfrm>
              <a:off x="9178" y="7868"/>
              <a:ext cx="365" cy="106"/>
            </a:xfrm>
            <a:custGeom>
              <a:avLst/>
              <a:gdLst/>
              <a:ahLst/>
              <a:cxnLst/>
              <a:rect l="l" t="t" r="r" b="b"/>
              <a:pathLst>
                <a:path w="231775" h="67310">
                  <a:moveTo>
                    <a:pt x="0" y="67055"/>
                  </a:moveTo>
                  <a:lnTo>
                    <a:pt x="73200" y="63637"/>
                  </a:lnTo>
                  <a:lnTo>
                    <a:pt x="136788" y="54117"/>
                  </a:lnTo>
                  <a:lnTo>
                    <a:pt x="186939" y="39602"/>
                  </a:lnTo>
                  <a:lnTo>
                    <a:pt x="219833" y="21194"/>
                  </a:lnTo>
                  <a:lnTo>
                    <a:pt x="231648" y="0"/>
                  </a:lnTo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99"/>
            <p:cNvSpPr/>
            <p:nvPr>
              <p:custDataLst>
                <p:tags r:id="rId24"/>
              </p:custDataLst>
            </p:nvPr>
          </p:nvSpPr>
          <p:spPr>
            <a:xfrm>
              <a:off x="9178" y="7974"/>
              <a:ext cx="365" cy="108"/>
            </a:xfrm>
            <a:custGeom>
              <a:avLst/>
              <a:gdLst/>
              <a:ahLst/>
              <a:cxnLst/>
              <a:rect l="l" t="t" r="r" b="b"/>
              <a:pathLst>
                <a:path w="231775" h="68579">
                  <a:moveTo>
                    <a:pt x="0" y="68580"/>
                  </a:moveTo>
                  <a:lnTo>
                    <a:pt x="73200" y="65083"/>
                  </a:lnTo>
                  <a:lnTo>
                    <a:pt x="136788" y="55346"/>
                  </a:lnTo>
                  <a:lnTo>
                    <a:pt x="186939" y="40500"/>
                  </a:lnTo>
                  <a:lnTo>
                    <a:pt x="219833" y="21674"/>
                  </a:lnTo>
                  <a:lnTo>
                    <a:pt x="231648" y="0"/>
                  </a:lnTo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0"/>
            <p:cNvSpPr/>
            <p:nvPr>
              <p:custDataLst>
                <p:tags r:id="rId25"/>
              </p:custDataLst>
            </p:nvPr>
          </p:nvSpPr>
          <p:spPr>
            <a:xfrm>
              <a:off x="9270" y="7870"/>
              <a:ext cx="0" cy="533"/>
            </a:xfrm>
            <a:custGeom>
              <a:avLst/>
              <a:gdLst/>
              <a:ahLst/>
              <a:cxnLst/>
              <a:rect l="l" t="t" r="r" b="b"/>
              <a:pathLst>
                <a:path h="338454">
                  <a:moveTo>
                    <a:pt x="0" y="0"/>
                  </a:moveTo>
                  <a:lnTo>
                    <a:pt x="0" y="338327"/>
                  </a:lnTo>
                </a:path>
              </a:pathLst>
            </a:custGeom>
            <a:ln w="3200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01"/>
            <p:cNvSpPr/>
            <p:nvPr>
              <p:custDataLst>
                <p:tags r:id="rId26"/>
              </p:custDataLst>
            </p:nvPr>
          </p:nvSpPr>
          <p:spPr>
            <a:xfrm>
              <a:off x="9179" y="7975"/>
              <a:ext cx="183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02"/>
            <p:cNvSpPr/>
            <p:nvPr>
              <p:custDataLst>
                <p:tags r:id="rId27"/>
              </p:custDataLst>
            </p:nvPr>
          </p:nvSpPr>
          <p:spPr>
            <a:xfrm>
              <a:off x="9179" y="8083"/>
              <a:ext cx="183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34"/>
          <p:cNvSpPr txBox="1"/>
          <p:nvPr>
            <p:custDataLst>
              <p:tags r:id="rId28"/>
            </p:custDataLst>
          </p:nvPr>
        </p:nvSpPr>
        <p:spPr>
          <a:xfrm>
            <a:off x="5060950" y="4158615"/>
            <a:ext cx="6223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zh-CN"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配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电线路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403725" y="4347845"/>
            <a:ext cx="1936750" cy="1056640"/>
          </a:xfrm>
          <a:prstGeom prst="rect">
            <a:avLst/>
          </a:prstGeom>
        </p:spPr>
      </p:pic>
      <p:sp>
        <p:nvSpPr>
          <p:cNvPr id="17" name="object 34"/>
          <p:cNvSpPr txBox="1"/>
          <p:nvPr>
            <p:custDataLst>
              <p:tags r:id="rId31"/>
            </p:custDataLst>
          </p:nvPr>
        </p:nvSpPr>
        <p:spPr>
          <a:xfrm>
            <a:off x="5060950" y="5478780"/>
            <a:ext cx="6223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zh-CN"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工地现场</a:t>
            </a:r>
            <a:endParaRPr lang="zh-CN" sz="1200" b="1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2"/>
            </p:custDataLst>
          </p:nvPr>
        </p:nvSpPr>
        <p:spPr>
          <a:xfrm>
            <a:off x="7870825" y="1306195"/>
            <a:ext cx="2952115" cy="4246245"/>
          </a:xfrm>
          <a:prstGeom prst="rect">
            <a:avLst/>
          </a:prstGeom>
          <a:noFill/>
          <a:ln w="19050" cmpd="sng">
            <a:noFill/>
            <a:prstDash val="sysDash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室外版具备防水、防震、防尘等功能，可满足室外各类环境的安装，包括输电线路、配电线路、工地现场等场景，无需机柜，在无固定电源情况下，可通过电池或太阳能进行供电使用。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80830093852"/>
  <p:tag name="MH_LIBRARY" val="GRAPHIC"/>
  <p:tag name="MH_ORDER" val="Text Placeholder 3"/>
</p:tagLst>
</file>

<file path=ppt/tags/tag10.xml><?xml version="1.0" encoding="utf-8"?>
<p:tagLst xmlns:p="http://schemas.openxmlformats.org/presentationml/2006/main">
  <p:tag name="MH" val="20180830093852"/>
  <p:tag name="MH_LIBRARY" val="GRAPHIC"/>
  <p:tag name="MH_ORDER" val="Straight Connector 13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MH" val="20180830093852"/>
  <p:tag name="MH_LIBRARY" val="GRAPHIC"/>
  <p:tag name="MH_ORDER" val="文本框 16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MH" val="20180830093852"/>
  <p:tag name="MH_LIBRARY" val="GRAPHIC"/>
  <p:tag name="MH_ORDER" val="TextBox 17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COMMONDATA" val="eyJoZGlkIjoiOWI3ZTYwNmRhMjFmMjEwYmU5NTgyZTIwYTkwYTYzMjMifQ=="/>
  <p:tag name="commondata" val="eyJoZGlkIjoiMGE4NGUyN2U4ZDJmZjhmZGE1YmI1ZTM5NGIxYjZiMDgifQ==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MH" val="20180830093852"/>
  <p:tag name="MH_LIBRARY" val="GRAPHIC"/>
  <p:tag name="MH_ORDER" val="Straight Connector 13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MH" val="20180830093852"/>
  <p:tag name="MH_LIBRARY" val="GRAPHIC"/>
  <p:tag name="MH_ORDER" val="文本框 16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MH" val="20180830093852"/>
  <p:tag name="MH_LIBRARY" val="GRAPHIC"/>
  <p:tag name="MH_ORDER" val="Text Placeholder 3"/>
</p:tagLst>
</file>

<file path=ppt/tags/tag74.xml><?xml version="1.0" encoding="utf-8"?>
<p:tagLst xmlns:p="http://schemas.openxmlformats.org/presentationml/2006/main">
  <p:tag name="MH" val="20180830093852"/>
  <p:tag name="MH_LIBRARY" val="GRAPHIC"/>
  <p:tag name="MH_ORDER" val="TextBox 17"/>
</p:tagLst>
</file>

<file path=ppt/tags/tag75.xml><?xml version="1.0" encoding="utf-8"?>
<p:tagLst xmlns:p="http://schemas.openxmlformats.org/presentationml/2006/main">
  <p:tag name="MH" val="20180830093852"/>
  <p:tag name="MH_LIBRARY" val="GRAPHIC"/>
  <p:tag name="MH_ORDER" val="Straight Connector 13"/>
</p:tagLst>
</file>

<file path=ppt/tags/tag76.xml><?xml version="1.0" encoding="utf-8"?>
<p:tagLst xmlns:p="http://schemas.openxmlformats.org/presentationml/2006/main">
  <p:tag name="MH" val="20180830093852"/>
  <p:tag name="MH_LIBRARY" val="GRAPHIC"/>
  <p:tag name="MH_ORDER" val="文本框 16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MH" val="20180830093852"/>
  <p:tag name="MH_LIBRARY" val="GRAPHIC"/>
  <p:tag name="MH_ORDER" val="Text Placeholder 3"/>
</p:tagLst>
</file>

<file path=ppt/tags/tag80.xml><?xml version="1.0" encoding="utf-8"?>
<p:tagLst xmlns:p="http://schemas.openxmlformats.org/presentationml/2006/main">
  <p:tag name="TABLE_ENDDRAG_ORIGIN_RECT" val="571*471"/>
  <p:tag name="TABLE_ENDDRAG_RECT" val="380*54*571*471"/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TABLE_ENDDRAG_ORIGIN_RECT" val="571*436"/>
  <p:tag name="TABLE_ENDDRAG_RECT" val="380*54*571*436"/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TABLE_ENDDRAG_ORIGIN_RECT" val="522*496"/>
  <p:tag name="TABLE_ENDDRAG_RECT" val="400*49*522*496"/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TABLE_ENDDRAG_ORIGIN_RECT" val="571*436"/>
  <p:tag name="TABLE_ENDDRAG_RECT" val="380*54*571*436"/>
  <p:tag name="KSO_WM_BEAUTIFY_FLAG" val=""/>
</p:tagLst>
</file>

<file path=ppt/tags/tag87.xml><?xml version="1.0" encoding="utf-8"?>
<p:tagLst xmlns:p="http://schemas.openxmlformats.org/presentationml/2006/main">
  <p:tag name="MH" val="20180830093852"/>
  <p:tag name="MH_LIBRARY" val="GRAPHIC"/>
  <p:tag name="MH_ORDER" val="Text Placeholder 3"/>
</p:tagLst>
</file>

<file path=ppt/tags/tag88.xml><?xml version="1.0" encoding="utf-8"?>
<p:tagLst xmlns:p="http://schemas.openxmlformats.org/presentationml/2006/main">
  <p:tag name="MH" val="20180830093852"/>
  <p:tag name="MH_LIBRARY" val="GRAPHIC"/>
  <p:tag name="MH_ORDER" val="TextBox 17"/>
</p:tagLst>
</file>

<file path=ppt/tags/tag89.xml><?xml version="1.0" encoding="utf-8"?>
<p:tagLst xmlns:p="http://schemas.openxmlformats.org/presentationml/2006/main">
  <p:tag name="MH" val="20180830093852"/>
  <p:tag name="MH_LIBRARY" val="GRAPHIC"/>
  <p:tag name="MH_ORDER" val="Straight Connector 13"/>
</p:tagLst>
</file>

<file path=ppt/tags/tag9.xml><?xml version="1.0" encoding="utf-8"?>
<p:tagLst xmlns:p="http://schemas.openxmlformats.org/presentationml/2006/main">
  <p:tag name="MH" val="20180830093852"/>
  <p:tag name="MH_LIBRARY" val="GRAPHIC"/>
  <p:tag name="MH_ORDER" val="TextBox 17"/>
</p:tagLst>
</file>

<file path=ppt/tags/tag90.xml><?xml version="1.0" encoding="utf-8"?>
<p:tagLst xmlns:p="http://schemas.openxmlformats.org/presentationml/2006/main">
  <p:tag name="MH" val="20180830093852"/>
  <p:tag name="MH_LIBRARY" val="GRAPHIC"/>
  <p:tag name="MH_ORDER" val="文本框 16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po5apiln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4819</Words>
  <Application>WPS Office WWO_base_provider_20221031101348-1857be321c</Application>
  <PresentationFormat>宽屏</PresentationFormat>
  <Paragraphs>494</Paragraphs>
  <Slides>24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Arial</vt:lpstr>
      <vt:lpstr>宋体</vt:lpstr>
      <vt:lpstr>Wingdings</vt:lpstr>
      <vt:lpstr>仿宋_GB2312</vt:lpstr>
      <vt:lpstr>汉仪仿宋KW</vt:lpstr>
      <vt:lpstr>汉仪书宋二KW</vt:lpstr>
      <vt:lpstr>Meiryo UI</vt:lpstr>
      <vt:lpstr>Calibri</vt:lpstr>
      <vt:lpstr>微软雅黑</vt:lpstr>
      <vt:lpstr>汉仪旗黑KW 55S</vt:lpstr>
      <vt:lpstr>黑体</vt:lpstr>
      <vt:lpstr>黑体-简</vt:lpstr>
      <vt:lpstr>仿宋</vt:lpstr>
      <vt:lpstr>思源黑体 CN Normal</vt:lpstr>
      <vt:lpstr>Times New Roman</vt:lpstr>
      <vt:lpstr>Kingsoft Confetti</vt:lpstr>
      <vt:lpstr>微软雅黑</vt:lpstr>
      <vt:lpstr>微软雅黑</vt:lpstr>
      <vt:lpstr>Office 主题​​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范师尧</dc:creator>
  <cp:lastModifiedBy>周凯</cp:lastModifiedBy>
  <dcterms:created xsi:type="dcterms:W3CDTF">2023-10-23T03:03:02Z</dcterms:created>
  <dcterms:modified xsi:type="dcterms:W3CDTF">2023-10-23T03:03:02Z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  <property fmtid="{D5CDD505-2E9C-101B-9397-08002B2CF9AE}" pid="3" name="ICV">
    <vt:lpwstr>ABF21615A3AA469F9B8D7FA783F4307A</vt:lpwstr>
  </property>
</Properties>
</file>